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64" r:id="rId2"/>
    <p:sldId id="267" r:id="rId3"/>
    <p:sldId id="269" r:id="rId4"/>
    <p:sldId id="270" r:id="rId5"/>
    <p:sldId id="263" r:id="rId6"/>
    <p:sldId id="271" r:id="rId7"/>
    <p:sldId id="272" r:id="rId8"/>
    <p:sldId id="273" r:id="rId9"/>
    <p:sldId id="274" r:id="rId10"/>
    <p:sldId id="275" r:id="rId11"/>
    <p:sldId id="277" r:id="rId12"/>
    <p:sldId id="279" r:id="rId13"/>
    <p:sldId id="278" r:id="rId14"/>
    <p:sldId id="276" r:id="rId15"/>
    <p:sldId id="280" r:id="rId16"/>
    <p:sldId id="281" r:id="rId17"/>
    <p:sldId id="282" r:id="rId18"/>
    <p:sldId id="283" r:id="rId19"/>
    <p:sldId id="284" r:id="rId20"/>
    <p:sldId id="286" r:id="rId21"/>
    <p:sldId id="285" r:id="rId2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2" d="100"/>
          <a:sy n="62" d="100"/>
        </p:scale>
        <p:origin x="-1596" y="-2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8D8F83-5170-41C1-8D05-ED9C63096D91}" type="datetimeFigureOut">
              <a:rPr lang="fr-FR" smtClean="0"/>
              <a:pPr/>
              <a:t>03/09/2020</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2A2B55-DC50-4DD2-9104-B9CA6B518B42}" type="slidenum">
              <a:rPr lang="fr-FR" smtClean="0"/>
              <a:pPr/>
              <a:t>‹N°›</a:t>
            </a:fld>
            <a:endParaRPr lang="fr-FR"/>
          </a:p>
        </p:txBody>
      </p:sp>
    </p:spTree>
    <p:extLst>
      <p:ext uri="{BB962C8B-B14F-4D97-AF65-F5344CB8AC3E}">
        <p14:creationId xmlns="" xmlns:p14="http://schemas.microsoft.com/office/powerpoint/2010/main" val="3474580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D2A2B55-DC50-4DD2-9104-B9CA6B518B42}" type="slidenum">
              <a:rPr lang="fr-FR" smtClean="0"/>
              <a:pPr/>
              <a:t>2</a:t>
            </a:fld>
            <a:endParaRPr lang="fr-FR"/>
          </a:p>
        </p:txBody>
      </p:sp>
    </p:spTree>
    <p:extLst>
      <p:ext uri="{BB962C8B-B14F-4D97-AF65-F5344CB8AC3E}">
        <p14:creationId xmlns="" xmlns:p14="http://schemas.microsoft.com/office/powerpoint/2010/main" val="776013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D2A2B55-DC50-4DD2-9104-B9CA6B518B42}" type="slidenum">
              <a:rPr lang="fr-FR" smtClean="0"/>
              <a:pPr/>
              <a:t>4</a:t>
            </a:fld>
            <a:endParaRPr lang="fr-FR"/>
          </a:p>
        </p:txBody>
      </p:sp>
    </p:spTree>
    <p:extLst>
      <p:ext uri="{BB962C8B-B14F-4D97-AF65-F5344CB8AC3E}">
        <p14:creationId xmlns="" xmlns:p14="http://schemas.microsoft.com/office/powerpoint/2010/main" val="3767540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D2A2B55-DC50-4DD2-9104-B9CA6B518B42}" type="slidenum">
              <a:rPr lang="fr-FR" smtClean="0"/>
              <a:pPr/>
              <a:t>8</a:t>
            </a:fld>
            <a:endParaRPr lang="fr-FR"/>
          </a:p>
        </p:txBody>
      </p:sp>
    </p:spTree>
    <p:extLst>
      <p:ext uri="{BB962C8B-B14F-4D97-AF65-F5344CB8AC3E}">
        <p14:creationId xmlns="" xmlns:p14="http://schemas.microsoft.com/office/powerpoint/2010/main" val="928972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D2A2B55-DC50-4DD2-9104-B9CA6B518B42}" type="slidenum">
              <a:rPr lang="fr-FR" smtClean="0"/>
              <a:pPr/>
              <a:t>14</a:t>
            </a:fld>
            <a:endParaRPr lang="fr-FR"/>
          </a:p>
        </p:txBody>
      </p:sp>
    </p:spTree>
    <p:extLst>
      <p:ext uri="{BB962C8B-B14F-4D97-AF65-F5344CB8AC3E}">
        <p14:creationId xmlns="" xmlns:p14="http://schemas.microsoft.com/office/powerpoint/2010/main" val="745097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03/09/2020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03/09/2020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03/09/2020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03/09/2020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03/09/2020</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03/09/2020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03/09/2020</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03/09/2020</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03/09/2020</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03/09/2020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03/09/2020</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03/09/2020</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s://sotor.com/%D9%82%D8%B5%D8%A9-%D8%A7%D9%84%D8%BA%D8%B1%D8%A7%D8%A8-%D9%88%D8%A7%D9%84%D8%AB%D8%B9%D9%84%D8%A8/" TargetMode="External"/><Relationship Id="rId2" Type="http://schemas.openxmlformats.org/officeDocument/2006/relationships/hyperlink" Target="https://sotor.com/%D8%AD%D9%83%D8%A7%D9%8A%D8%A9_%D8%A7%D9%84%D8%AB%D8%B9%D9%84%D8%A8_%D9%88%D8%A7%D9%84%D8%BA%D8%B1%D8%A7%D8%A8"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Étiquette 3"/>
          <p:cNvSpPr/>
          <p:nvPr/>
        </p:nvSpPr>
        <p:spPr>
          <a:xfrm>
            <a:off x="4214810" y="142852"/>
            <a:ext cx="4643470" cy="2428892"/>
          </a:xfrm>
          <a:prstGeom prst="plaque">
            <a:avLst/>
          </a:prstGeom>
        </p:spPr>
        <p:style>
          <a:lnRef idx="2">
            <a:schemeClr val="dk1"/>
          </a:lnRef>
          <a:fillRef idx="1">
            <a:schemeClr val="lt1"/>
          </a:fillRef>
          <a:effectRef idx="0">
            <a:schemeClr val="dk1"/>
          </a:effectRef>
          <a:fontRef idx="minor">
            <a:schemeClr val="dk1"/>
          </a:fontRef>
        </p:style>
        <p:txBody>
          <a:bodyPr rtlCol="0" anchor="ctr"/>
          <a:lstStyle/>
          <a:p>
            <a:pPr algn="r" rtl="1"/>
            <a:endParaRPr lang="ar-MA" b="1" dirty="0" smtClean="0"/>
          </a:p>
          <a:p>
            <a:pPr algn="r" rtl="1"/>
            <a:endParaRPr lang="ar-MA" b="1" dirty="0" smtClean="0"/>
          </a:p>
          <a:p>
            <a:pPr algn="r" rtl="1"/>
            <a:endParaRPr lang="ar-MA" b="1" dirty="0" smtClean="0"/>
          </a:p>
          <a:p>
            <a:pPr algn="r" rtl="1"/>
            <a:endParaRPr lang="ar-MA" b="1" dirty="0" smtClean="0"/>
          </a:p>
          <a:p>
            <a:pPr algn="r" rtl="1"/>
            <a:r>
              <a:rPr lang="ar-MA" sz="2400" b="1" dirty="0" smtClean="0"/>
              <a:t>الأكاديمية </a:t>
            </a:r>
            <a:r>
              <a:rPr lang="ar-MA" sz="2400" b="1" dirty="0" err="1" smtClean="0"/>
              <a:t>الجهوية</a:t>
            </a:r>
            <a:r>
              <a:rPr lang="ar-MA" sz="2400" b="1" dirty="0" smtClean="0"/>
              <a:t> للتربية والتكوين لجهة </a:t>
            </a:r>
            <a:r>
              <a:rPr lang="fr-FR" b="1" dirty="0" smtClean="0"/>
              <a:t>……………</a:t>
            </a:r>
            <a:r>
              <a:rPr lang="ar-MA" b="1" dirty="0" smtClean="0"/>
              <a:t>...................................</a:t>
            </a:r>
            <a:endParaRPr lang="fr-FR" b="1" dirty="0" smtClean="0"/>
          </a:p>
          <a:p>
            <a:pPr algn="r" rtl="1"/>
            <a:r>
              <a:rPr lang="ar-MA" sz="2400" b="1" dirty="0" smtClean="0"/>
              <a:t>المديرية الإقليمية</a:t>
            </a:r>
            <a:r>
              <a:rPr lang="ar-MA" b="1" dirty="0" smtClean="0"/>
              <a:t>:..........................</a:t>
            </a:r>
          </a:p>
          <a:p>
            <a:pPr algn="r" rtl="1"/>
            <a:r>
              <a:rPr lang="ar-MA" sz="2400" b="1" dirty="0" smtClean="0"/>
              <a:t>المؤسسة</a:t>
            </a:r>
            <a:r>
              <a:rPr lang="ar-MA" b="1" dirty="0" smtClean="0"/>
              <a:t> :................................</a:t>
            </a:r>
            <a:endParaRPr lang="fr-FR" dirty="0" smtClean="0"/>
          </a:p>
          <a:p>
            <a:pPr algn="ctr"/>
            <a:endParaRPr lang="fr-FR" dirty="0"/>
          </a:p>
        </p:txBody>
      </p:sp>
      <p:pic>
        <p:nvPicPr>
          <p:cNvPr id="5" name="Image 4"/>
          <p:cNvPicPr/>
          <p:nvPr/>
        </p:nvPicPr>
        <p:blipFill>
          <a:blip r:embed="rId2" cstate="print">
            <a:extLst>
              <a:ext uri="{28A0092B-C50C-407E-A947-70E740481C1C}">
                <a14:useLocalDpi xmlns="" xmlns:a14="http://schemas.microsoft.com/office/drawing/2010/main" val="0"/>
              </a:ext>
            </a:extLst>
          </a:blip>
          <a:stretch>
            <a:fillRect/>
          </a:stretch>
        </p:blipFill>
        <p:spPr>
          <a:xfrm>
            <a:off x="4286248" y="0"/>
            <a:ext cx="4429156" cy="1000132"/>
          </a:xfrm>
          <a:prstGeom prst="rect">
            <a:avLst/>
          </a:prstGeom>
        </p:spPr>
      </p:pic>
      <p:sp>
        <p:nvSpPr>
          <p:cNvPr id="6" name="Organigramme : Alternative 5"/>
          <p:cNvSpPr/>
          <p:nvPr/>
        </p:nvSpPr>
        <p:spPr>
          <a:xfrm>
            <a:off x="406465" y="357190"/>
            <a:ext cx="3571900" cy="1714512"/>
          </a:xfrm>
          <a:prstGeom prst="flowChartAlternateProcess">
            <a:avLst/>
          </a:prstGeom>
        </p:spPr>
        <p:style>
          <a:lnRef idx="2">
            <a:schemeClr val="dk1"/>
          </a:lnRef>
          <a:fillRef idx="1">
            <a:schemeClr val="lt1"/>
          </a:fillRef>
          <a:effectRef idx="0">
            <a:schemeClr val="dk1"/>
          </a:effectRef>
          <a:fontRef idx="minor">
            <a:schemeClr val="dk1"/>
          </a:fontRef>
        </p:style>
        <p:txBody>
          <a:bodyPr rtlCol="0" anchor="ctr"/>
          <a:lstStyle/>
          <a:p>
            <a:pPr algn="r"/>
            <a:r>
              <a:rPr lang="ar-MA" sz="2400" b="1" dirty="0" smtClean="0"/>
              <a:t>اسم التلميذ</a:t>
            </a:r>
            <a:r>
              <a:rPr lang="ar-MA" sz="2000" b="1" dirty="0" smtClean="0"/>
              <a:t>:........................</a:t>
            </a:r>
            <a:endParaRPr lang="ar-MA" dirty="0" smtClean="0"/>
          </a:p>
          <a:p>
            <a:pPr algn="r" rtl="1"/>
            <a:r>
              <a:rPr lang="ar-MA" sz="2400" b="1" dirty="0" smtClean="0"/>
              <a:t>المستوى </a:t>
            </a:r>
            <a:r>
              <a:rPr lang="ar-MA" sz="2000" b="1" dirty="0" smtClean="0"/>
              <a:t>:.........................</a:t>
            </a:r>
          </a:p>
          <a:p>
            <a:pPr algn="r" rtl="1"/>
            <a:r>
              <a:rPr lang="ar-MA" sz="2400" b="1" dirty="0" smtClean="0"/>
              <a:t>اسم الأستاذ</a:t>
            </a:r>
            <a:r>
              <a:rPr lang="ar-MA" sz="2000" b="1" dirty="0" smtClean="0"/>
              <a:t>:.......................</a:t>
            </a:r>
          </a:p>
          <a:p>
            <a:pPr algn="r" rtl="1"/>
            <a:r>
              <a:rPr lang="ar-MA" sz="2400" b="1" dirty="0" smtClean="0"/>
              <a:t>الموسم الدراسي </a:t>
            </a:r>
            <a:r>
              <a:rPr lang="ar-MA" sz="2000" b="1" dirty="0" smtClean="0"/>
              <a:t>:2021/2020</a:t>
            </a:r>
            <a:endParaRPr lang="fr-FR" sz="2000" b="1" dirty="0"/>
          </a:p>
        </p:txBody>
      </p:sp>
      <p:sp>
        <p:nvSpPr>
          <p:cNvPr id="7" name="Rectangle avec flèche vers le bas 6"/>
          <p:cNvSpPr/>
          <p:nvPr/>
        </p:nvSpPr>
        <p:spPr>
          <a:xfrm>
            <a:off x="571472" y="4143380"/>
            <a:ext cx="7786742" cy="914400"/>
          </a:xfrm>
          <a:prstGeom prst="downArrowCallout">
            <a:avLst/>
          </a:prstGeom>
        </p:spPr>
        <p:style>
          <a:lnRef idx="2">
            <a:schemeClr val="dk1"/>
          </a:lnRef>
          <a:fillRef idx="1">
            <a:schemeClr val="lt1"/>
          </a:fillRef>
          <a:effectRef idx="0">
            <a:schemeClr val="dk1"/>
          </a:effectRef>
          <a:fontRef idx="minor">
            <a:schemeClr val="dk1"/>
          </a:fontRef>
        </p:style>
        <p:txBody>
          <a:bodyPr rtlCol="0" anchor="ctr"/>
          <a:lstStyle/>
          <a:p>
            <a:pPr algn="r" rtl="1"/>
            <a:r>
              <a:rPr lang="ar-SA" sz="3200" b="1" dirty="0" err="1" smtClean="0"/>
              <a:t>رائز</a:t>
            </a:r>
            <a:r>
              <a:rPr lang="ar-SA" sz="3200" b="1" dirty="0" smtClean="0"/>
              <a:t> مادة اللغة العربية</a:t>
            </a:r>
            <a:r>
              <a:rPr lang="ar-MA" sz="3200" dirty="0" smtClean="0"/>
              <a:t> </a:t>
            </a:r>
            <a:r>
              <a:rPr lang="ar-MA" sz="3200" b="1" dirty="0" err="1" smtClean="0"/>
              <a:t>لل</a:t>
            </a:r>
            <a:r>
              <a:rPr lang="ar-SA" sz="3200" b="1" dirty="0" smtClean="0"/>
              <a:t>سنة الخامسة من التعليم الابتدائي</a:t>
            </a:r>
            <a:endParaRPr lang="fr-FR" sz="3200" dirty="0"/>
          </a:p>
        </p:txBody>
      </p:sp>
      <p:sp>
        <p:nvSpPr>
          <p:cNvPr id="9" name="Parchemin horizontal 8"/>
          <p:cNvSpPr/>
          <p:nvPr/>
        </p:nvSpPr>
        <p:spPr>
          <a:xfrm>
            <a:off x="2786050" y="5214950"/>
            <a:ext cx="3357586" cy="857256"/>
          </a:xfrm>
          <a:prstGeom prst="horizontalScroll">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MA" sz="3200" dirty="0" smtClean="0"/>
              <a:t>ا</a:t>
            </a:r>
            <a:r>
              <a:rPr lang="ar-MA" sz="3200" b="1" dirty="0" smtClean="0"/>
              <a:t>لمكون الأول: القراءة</a:t>
            </a:r>
            <a:r>
              <a:rPr lang="ar-MA" sz="2800" b="1" dirty="0" smtClean="0"/>
              <a:t>:</a:t>
            </a:r>
            <a:endParaRPr lang="fr-FR" sz="2800" b="1" dirty="0"/>
          </a:p>
        </p:txBody>
      </p:sp>
      <p:sp>
        <p:nvSpPr>
          <p:cNvPr id="15" name="Organigramme : Terminateur 14"/>
          <p:cNvSpPr/>
          <p:nvPr/>
        </p:nvSpPr>
        <p:spPr>
          <a:xfrm>
            <a:off x="3643306" y="6619801"/>
            <a:ext cx="1141561" cy="238199"/>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600" dirty="0" err="1" smtClean="0"/>
              <a:t>Slalin</a:t>
            </a:r>
            <a:r>
              <a:rPr lang="fr-FR" sz="1600" dirty="0" err="1"/>
              <a:t>.</a:t>
            </a:r>
            <a:r>
              <a:rPr lang="fr-FR" sz="1600" dirty="0" err="1" smtClean="0"/>
              <a:t>h</a:t>
            </a:r>
            <a:endParaRPr lang="fr-FR" sz="1600" dirty="0"/>
          </a:p>
        </p:txBody>
      </p:sp>
      <p:sp>
        <p:nvSpPr>
          <p:cNvPr id="16" name="Rectangle avec flèche vers le bas 15"/>
          <p:cNvSpPr/>
          <p:nvPr/>
        </p:nvSpPr>
        <p:spPr>
          <a:xfrm>
            <a:off x="1214414" y="2928934"/>
            <a:ext cx="5929354" cy="1071570"/>
          </a:xfrm>
          <a:prstGeom prst="downArrowCallout">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5400" b="1" dirty="0" smtClean="0">
                <a:solidFill>
                  <a:srgbClr val="FF0000"/>
                </a:solidFill>
              </a:rPr>
              <a:t>تصحيح</a:t>
            </a:r>
            <a:endParaRPr lang="fr-FR" sz="5400" b="1" dirty="0">
              <a:solidFill>
                <a:srgbClr val="FF0000"/>
              </a:solidFill>
            </a:endParaRPr>
          </a:p>
        </p:txBody>
      </p:sp>
    </p:spTree>
    <p:extLst>
      <p:ext uri="{BB962C8B-B14F-4D97-AF65-F5344CB8AC3E}">
        <p14:creationId xmlns="" xmlns:p14="http://schemas.microsoft.com/office/powerpoint/2010/main" val="4277239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32"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circle(out)">
                                      <p:cBhvr>
                                        <p:cTn id="25" dur="20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37"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arn(outVertical)">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اطارات جاهزة للكتابة عليها | Encadrement, Bilal"/>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504" y="83581"/>
            <a:ext cx="9036496" cy="6624736"/>
          </a:xfrm>
          <a:prstGeom prst="rect">
            <a:avLst/>
          </a:prstGeom>
          <a:noFill/>
          <a:extLst>
            <a:ext uri="{909E8E84-426E-40DD-AFC4-6F175D3DCCD1}">
              <a14:hiddenFill xmlns="" xmlns:a14="http://schemas.microsoft.com/office/drawing/2010/main">
                <a:solidFill>
                  <a:srgbClr val="FFFFFF"/>
                </a:solidFill>
              </a14:hiddenFill>
            </a:ext>
          </a:extLst>
        </p:spPr>
      </p:pic>
      <p:sp>
        <p:nvSpPr>
          <p:cNvPr id="3" name="Organigramme : Terminateur 2"/>
          <p:cNvSpPr/>
          <p:nvPr/>
        </p:nvSpPr>
        <p:spPr>
          <a:xfrm>
            <a:off x="3960639" y="6443380"/>
            <a:ext cx="1141561" cy="218797"/>
          </a:xfrm>
          <a:prstGeom prst="flowChartTermina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1600" dirty="0" err="1" smtClean="0"/>
              <a:t>Slalin</a:t>
            </a:r>
            <a:r>
              <a:rPr lang="fr-FR" sz="1600" dirty="0" err="1"/>
              <a:t>.</a:t>
            </a:r>
            <a:r>
              <a:rPr lang="fr-FR" sz="1600" dirty="0" err="1" smtClean="0"/>
              <a:t>h</a:t>
            </a:r>
            <a:endParaRPr lang="fr-FR" sz="1600" dirty="0"/>
          </a:p>
        </p:txBody>
      </p:sp>
      <p:sp>
        <p:nvSpPr>
          <p:cNvPr id="4" name="Rectangle à coins arrondis 3"/>
          <p:cNvSpPr/>
          <p:nvPr/>
        </p:nvSpPr>
        <p:spPr>
          <a:xfrm>
            <a:off x="1000100" y="642918"/>
            <a:ext cx="7215238" cy="600075"/>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eaLnBrk="1" fontAlgn="auto" hangingPunct="1">
              <a:spcBef>
                <a:spcPts val="0"/>
              </a:spcBef>
              <a:spcAft>
                <a:spcPts val="0"/>
              </a:spcAft>
              <a:defRPr/>
            </a:pPr>
            <a:r>
              <a:rPr lang="ar-MA" sz="4000" b="1" dirty="0">
                <a:solidFill>
                  <a:schemeClr val="tx1"/>
                </a:solidFill>
              </a:rPr>
              <a:t>2-أكمل الجمل بفاعل أو مفعول </a:t>
            </a:r>
            <a:r>
              <a:rPr lang="ar-MA" sz="4000" b="1" dirty="0" err="1">
                <a:solidFill>
                  <a:schemeClr val="tx1"/>
                </a:solidFill>
              </a:rPr>
              <a:t>به</a:t>
            </a:r>
            <a:r>
              <a:rPr lang="ar-MA" sz="4000" b="1" dirty="0">
                <a:solidFill>
                  <a:schemeClr val="tx1"/>
                </a:solidFill>
              </a:rPr>
              <a:t> مما يأتي</a:t>
            </a:r>
            <a:endParaRPr lang="fr-FR" sz="4000" b="1" dirty="0">
              <a:solidFill>
                <a:schemeClr val="tx1"/>
              </a:solidFill>
            </a:endParaRPr>
          </a:p>
        </p:txBody>
      </p:sp>
      <p:sp>
        <p:nvSpPr>
          <p:cNvPr id="5" name="Ellipse 4"/>
          <p:cNvSpPr/>
          <p:nvPr/>
        </p:nvSpPr>
        <p:spPr>
          <a:xfrm>
            <a:off x="1643062" y="1428750"/>
            <a:ext cx="5929313" cy="71437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MA" sz="4000" b="1" dirty="0" smtClean="0"/>
              <a:t>زَرَعَ </a:t>
            </a:r>
            <a:r>
              <a:rPr lang="ar-MA" sz="4000" b="1" dirty="0" smtClean="0">
                <a:solidFill>
                  <a:srgbClr val="FF0000"/>
                </a:solidFill>
              </a:rPr>
              <a:t>الْفَلاَّحُ</a:t>
            </a:r>
            <a:r>
              <a:rPr lang="ar-MA" sz="4000" b="1" dirty="0" smtClean="0"/>
              <a:t> الْقَمْحَ.</a:t>
            </a:r>
            <a:endParaRPr lang="fr-FR" sz="4000" b="1" dirty="0"/>
          </a:p>
        </p:txBody>
      </p:sp>
      <p:sp>
        <p:nvSpPr>
          <p:cNvPr id="6" name="Ellipse 5"/>
          <p:cNvSpPr/>
          <p:nvPr/>
        </p:nvSpPr>
        <p:spPr>
          <a:xfrm>
            <a:off x="1643063" y="2214563"/>
            <a:ext cx="5929312" cy="71437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r" rtl="1">
              <a:defRPr/>
            </a:pPr>
            <a:r>
              <a:rPr lang="ar-MA" sz="4000" b="1" dirty="0" smtClean="0"/>
              <a:t>سَرَقَ اللِّصُّ </a:t>
            </a:r>
            <a:r>
              <a:rPr lang="ar-MA" sz="4000" b="1" dirty="0" smtClean="0">
                <a:solidFill>
                  <a:srgbClr val="FF0000"/>
                </a:solidFill>
              </a:rPr>
              <a:t>النُّقُودَ</a:t>
            </a:r>
            <a:endParaRPr lang="fr-FR" sz="4000" b="1" dirty="0">
              <a:solidFill>
                <a:srgbClr val="FF0000"/>
              </a:solidFill>
            </a:endParaRPr>
          </a:p>
        </p:txBody>
      </p:sp>
      <p:sp>
        <p:nvSpPr>
          <p:cNvPr id="8" name="Rectangle à coins arrondis 7"/>
          <p:cNvSpPr/>
          <p:nvPr/>
        </p:nvSpPr>
        <p:spPr>
          <a:xfrm>
            <a:off x="1000100" y="3007092"/>
            <a:ext cx="6858000" cy="1071563"/>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eaLnBrk="1" fontAlgn="auto" hangingPunct="1">
              <a:spcBef>
                <a:spcPts val="0"/>
              </a:spcBef>
              <a:spcAft>
                <a:spcPts val="0"/>
              </a:spcAft>
              <a:defRPr/>
            </a:pPr>
            <a:r>
              <a:rPr lang="fr-FR" sz="4000" b="1" dirty="0" smtClean="0">
                <a:solidFill>
                  <a:schemeClr val="tx1"/>
                </a:solidFill>
              </a:rPr>
              <a:t>3</a:t>
            </a:r>
            <a:r>
              <a:rPr lang="ar-MA" sz="4000" b="1" dirty="0" smtClean="0">
                <a:solidFill>
                  <a:schemeClr val="tx1"/>
                </a:solidFill>
              </a:rPr>
              <a:t>- </a:t>
            </a:r>
            <a:r>
              <a:rPr lang="ar-MA" sz="4000" b="1" dirty="0">
                <a:solidFill>
                  <a:schemeClr val="tx1"/>
                </a:solidFill>
              </a:rPr>
              <a:t>أستخرج </a:t>
            </a:r>
            <a:r>
              <a:rPr lang="ar-MA" sz="4000" b="1" dirty="0" smtClean="0">
                <a:solidFill>
                  <a:schemeClr val="tx1"/>
                </a:solidFill>
              </a:rPr>
              <a:t>الفاعل ونائب الفاعل من </a:t>
            </a:r>
            <a:r>
              <a:rPr lang="ar-MA" sz="4000" b="1" dirty="0">
                <a:solidFill>
                  <a:schemeClr val="tx1"/>
                </a:solidFill>
              </a:rPr>
              <a:t>الجمل التالية </a:t>
            </a:r>
            <a:r>
              <a:rPr lang="ar-MA" sz="4000" b="1" dirty="0" smtClean="0">
                <a:solidFill>
                  <a:schemeClr val="tx1"/>
                </a:solidFill>
              </a:rPr>
              <a:t>وضعها في الجدول </a:t>
            </a:r>
            <a:r>
              <a:rPr lang="ar-MA" sz="4000" b="1" dirty="0">
                <a:solidFill>
                  <a:schemeClr val="tx1"/>
                </a:solidFill>
              </a:rPr>
              <a:t>:</a:t>
            </a:r>
            <a:endParaRPr lang="fr-FR" sz="4000" b="1" dirty="0">
              <a:solidFill>
                <a:schemeClr val="tx1"/>
              </a:solidFill>
            </a:endParaRPr>
          </a:p>
        </p:txBody>
      </p:sp>
      <p:sp>
        <p:nvSpPr>
          <p:cNvPr id="9" name="Arrondir un rectangle avec un coin diagonal 8"/>
          <p:cNvSpPr/>
          <p:nvPr/>
        </p:nvSpPr>
        <p:spPr>
          <a:xfrm>
            <a:off x="4644008" y="4299685"/>
            <a:ext cx="2714625" cy="642937"/>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r" rtl="1">
              <a:defRPr/>
            </a:pPr>
            <a:r>
              <a:rPr lang="ar-MA" sz="4000" b="1" dirty="0"/>
              <a:t>مُلِئَ الْكَأْسُ.</a:t>
            </a:r>
            <a:endParaRPr lang="fr-FR" sz="4000" b="1" dirty="0"/>
          </a:p>
        </p:txBody>
      </p:sp>
      <p:sp>
        <p:nvSpPr>
          <p:cNvPr id="10" name="Arrondir un rectangle avec un coin diagonal 9"/>
          <p:cNvSpPr/>
          <p:nvPr/>
        </p:nvSpPr>
        <p:spPr>
          <a:xfrm>
            <a:off x="1715071" y="4299685"/>
            <a:ext cx="2714625" cy="642937"/>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r" rtl="1">
              <a:defRPr/>
            </a:pPr>
            <a:r>
              <a:rPr lang="ar-MA" sz="4000" b="1" dirty="0"/>
              <a:t>غَرَّدَ الْعُصْفُورُ.</a:t>
            </a:r>
            <a:endParaRPr lang="fr-FR" sz="4000" b="1" dirty="0"/>
          </a:p>
        </p:txBody>
      </p:sp>
      <p:sp>
        <p:nvSpPr>
          <p:cNvPr id="11" name="Arrondir un rectangle avec un coin diagonal 10"/>
          <p:cNvSpPr/>
          <p:nvPr/>
        </p:nvSpPr>
        <p:spPr>
          <a:xfrm>
            <a:off x="4644008" y="5014060"/>
            <a:ext cx="2714625" cy="642937"/>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r" rtl="1">
              <a:defRPr/>
            </a:pPr>
            <a:r>
              <a:rPr lang="ar-MA" sz="4000" b="1" dirty="0"/>
              <a:t>هَدَأَتِ الْعَاصِفَةُ.</a:t>
            </a:r>
            <a:endParaRPr lang="fr-FR" sz="4000" b="1" dirty="0"/>
          </a:p>
        </p:txBody>
      </p:sp>
      <p:sp>
        <p:nvSpPr>
          <p:cNvPr id="12" name="Arrondir un rectangle avec un coin diagonal 11"/>
          <p:cNvSpPr/>
          <p:nvPr/>
        </p:nvSpPr>
        <p:spPr>
          <a:xfrm>
            <a:off x="1715071" y="5014060"/>
            <a:ext cx="2714625" cy="642937"/>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r" rtl="1">
              <a:defRPr/>
            </a:pPr>
            <a:r>
              <a:rPr lang="ar-MA" sz="4000" b="1" dirty="0"/>
              <a:t>يُرَاقَبُ الْهِلاَلُ.</a:t>
            </a:r>
            <a:endParaRPr lang="fr-FR" sz="4000" b="1" dirty="0"/>
          </a:p>
        </p:txBody>
      </p:sp>
    </p:spTree>
    <p:extLst>
      <p:ext uri="{BB962C8B-B14F-4D97-AF65-F5344CB8AC3E}">
        <p14:creationId xmlns="" xmlns:p14="http://schemas.microsoft.com/office/powerpoint/2010/main" val="1449446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out)">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اطارات جاهزة للكتابة عليها | Encadrement, Bilal"/>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504" y="83581"/>
            <a:ext cx="9036496" cy="6624736"/>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6" name="Tableau 5"/>
          <p:cNvGraphicFramePr>
            <a:graphicFrameLocks noGrp="1"/>
          </p:cNvGraphicFramePr>
          <p:nvPr>
            <p:extLst>
              <p:ext uri="{D42A27DB-BD31-4B8C-83A1-F6EECF244321}">
                <p14:modId xmlns="" xmlns:p14="http://schemas.microsoft.com/office/powerpoint/2010/main" val="1492104179"/>
              </p:ext>
            </p:extLst>
          </p:nvPr>
        </p:nvGraphicFramePr>
        <p:xfrm>
          <a:off x="1695606" y="865185"/>
          <a:ext cx="6096000" cy="1920876"/>
        </p:xfrm>
        <a:graphic>
          <a:graphicData uri="http://schemas.openxmlformats.org/drawingml/2006/table">
            <a:tbl>
              <a:tblPr firstRow="1" bandRow="1">
                <a:tableStyleId>{D7AC3CCA-C797-4891-BE02-D94E43425B78}</a:tableStyleId>
              </a:tblPr>
              <a:tblGrid>
                <a:gridCol w="3048000"/>
                <a:gridCol w="3048000"/>
              </a:tblGrid>
              <a:tr h="640292">
                <a:tc>
                  <a:txBody>
                    <a:bodyPr/>
                    <a:lstStyle/>
                    <a:p>
                      <a:pPr algn="ctr"/>
                      <a:r>
                        <a:rPr lang="ar-MA" sz="3600" dirty="0" smtClean="0"/>
                        <a:t>نائب الفاعل</a:t>
                      </a:r>
                      <a:endParaRPr lang="fr-FR" sz="3600" dirty="0"/>
                    </a:p>
                  </a:txBody>
                  <a:tcPr marT="45735" marB="45735"/>
                </a:tc>
                <a:tc>
                  <a:txBody>
                    <a:bodyPr/>
                    <a:lstStyle/>
                    <a:p>
                      <a:pPr algn="ctr"/>
                      <a:r>
                        <a:rPr lang="ar-MA" sz="3600" dirty="0" smtClean="0"/>
                        <a:t>الفاعل</a:t>
                      </a:r>
                      <a:endParaRPr lang="fr-FR" sz="3600" dirty="0"/>
                    </a:p>
                  </a:txBody>
                  <a:tcPr marT="45735" marB="45735"/>
                </a:tc>
              </a:tr>
              <a:tr h="640292">
                <a:tc>
                  <a:txBody>
                    <a:bodyPr/>
                    <a:lstStyle/>
                    <a:p>
                      <a:pPr algn="ctr"/>
                      <a:r>
                        <a:rPr lang="ar-MA" sz="3600" b="1" dirty="0" smtClean="0">
                          <a:solidFill>
                            <a:srgbClr val="FF0000"/>
                          </a:solidFill>
                        </a:rPr>
                        <a:t>الْكَأْسُ</a:t>
                      </a:r>
                      <a:endParaRPr lang="fr-FR" sz="3600" dirty="0">
                        <a:solidFill>
                          <a:srgbClr val="FF0000"/>
                        </a:solidFill>
                      </a:endParaRPr>
                    </a:p>
                  </a:txBody>
                  <a:tcPr marT="45735" marB="45735"/>
                </a:tc>
                <a:tc>
                  <a:txBody>
                    <a:bodyPr/>
                    <a:lstStyle/>
                    <a:p>
                      <a:pPr algn="ctr"/>
                      <a:r>
                        <a:rPr lang="ar-MA" sz="3600" b="1" dirty="0" smtClean="0">
                          <a:solidFill>
                            <a:srgbClr val="FF0000"/>
                          </a:solidFill>
                        </a:rPr>
                        <a:t>الْعُصْفُورُ</a:t>
                      </a:r>
                      <a:endParaRPr lang="fr-FR" sz="3600" dirty="0">
                        <a:solidFill>
                          <a:srgbClr val="FF0000"/>
                        </a:solidFill>
                      </a:endParaRPr>
                    </a:p>
                  </a:txBody>
                  <a:tcPr marT="45735" marB="45735"/>
                </a:tc>
              </a:tr>
              <a:tr h="640292">
                <a:tc>
                  <a:txBody>
                    <a:bodyPr/>
                    <a:lstStyle/>
                    <a:p>
                      <a:pPr algn="ctr"/>
                      <a:r>
                        <a:rPr lang="ar-MA" sz="3600" b="1" dirty="0" smtClean="0">
                          <a:solidFill>
                            <a:srgbClr val="FF0000"/>
                          </a:solidFill>
                        </a:rPr>
                        <a:t>الْهِلاَلُ</a:t>
                      </a:r>
                      <a:endParaRPr lang="fr-FR" sz="3600" dirty="0">
                        <a:solidFill>
                          <a:srgbClr val="FF0000"/>
                        </a:solidFill>
                      </a:endParaRPr>
                    </a:p>
                  </a:txBody>
                  <a:tcPr marT="45735" marB="45735"/>
                </a:tc>
                <a:tc>
                  <a:txBody>
                    <a:bodyPr/>
                    <a:lstStyle/>
                    <a:p>
                      <a:pPr algn="ctr"/>
                      <a:r>
                        <a:rPr lang="ar-MA" sz="3600" b="1" dirty="0" smtClean="0">
                          <a:solidFill>
                            <a:srgbClr val="FF0000"/>
                          </a:solidFill>
                        </a:rPr>
                        <a:t>الْعَاصِفَةُ</a:t>
                      </a:r>
                      <a:endParaRPr lang="fr-FR" sz="3600" dirty="0">
                        <a:solidFill>
                          <a:srgbClr val="FF0000"/>
                        </a:solidFill>
                      </a:endParaRPr>
                    </a:p>
                  </a:txBody>
                  <a:tcPr marT="45735" marB="45735"/>
                </a:tc>
              </a:tr>
            </a:tbl>
          </a:graphicData>
        </a:graphic>
      </p:graphicFrame>
      <p:sp>
        <p:nvSpPr>
          <p:cNvPr id="7" name="Rectangle à coins arrondis 6"/>
          <p:cNvSpPr/>
          <p:nvPr/>
        </p:nvSpPr>
        <p:spPr>
          <a:xfrm>
            <a:off x="1187624" y="3031884"/>
            <a:ext cx="6858000" cy="1071562"/>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r" rtl="1" eaLnBrk="1" fontAlgn="auto" hangingPunct="1">
              <a:spcBef>
                <a:spcPts val="0"/>
              </a:spcBef>
              <a:spcAft>
                <a:spcPts val="0"/>
              </a:spcAft>
              <a:defRPr/>
            </a:pPr>
            <a:r>
              <a:rPr lang="ar-MA" sz="4000" b="1" dirty="0">
                <a:solidFill>
                  <a:schemeClr val="tx1"/>
                </a:solidFill>
              </a:rPr>
              <a:t>4- أركب جملتين باستعمال الفعل اللازم والمتعدي </a:t>
            </a:r>
            <a:endParaRPr lang="fr-FR" sz="4000" b="1" dirty="0">
              <a:solidFill>
                <a:schemeClr val="tx1"/>
              </a:solidFill>
            </a:endParaRPr>
          </a:p>
        </p:txBody>
      </p:sp>
      <p:graphicFrame>
        <p:nvGraphicFramePr>
          <p:cNvPr id="8" name="Tableau 7"/>
          <p:cNvGraphicFramePr>
            <a:graphicFrameLocks noGrp="1"/>
          </p:cNvGraphicFramePr>
          <p:nvPr>
            <p:extLst>
              <p:ext uri="{D42A27DB-BD31-4B8C-83A1-F6EECF244321}">
                <p14:modId xmlns="" xmlns:p14="http://schemas.microsoft.com/office/powerpoint/2010/main" val="1981151727"/>
              </p:ext>
            </p:extLst>
          </p:nvPr>
        </p:nvGraphicFramePr>
        <p:xfrm>
          <a:off x="1330499" y="4317759"/>
          <a:ext cx="6884838" cy="1828708"/>
        </p:xfrm>
        <a:graphic>
          <a:graphicData uri="http://schemas.openxmlformats.org/drawingml/2006/table">
            <a:tbl>
              <a:tblPr firstRow="1" bandRow="1">
                <a:tableStyleId>{D7AC3CCA-C797-4891-BE02-D94E43425B78}</a:tableStyleId>
              </a:tblPr>
              <a:tblGrid>
                <a:gridCol w="3455815"/>
                <a:gridCol w="3429023"/>
              </a:tblGrid>
              <a:tr h="639763">
                <a:tc>
                  <a:txBody>
                    <a:bodyPr/>
                    <a:lstStyle/>
                    <a:p>
                      <a:pPr algn="ctr"/>
                      <a:r>
                        <a:rPr lang="ar-MA" sz="3600" dirty="0" smtClean="0"/>
                        <a:t>جملة</a:t>
                      </a:r>
                      <a:r>
                        <a:rPr lang="ar-MA" sz="3600" baseline="0" dirty="0" smtClean="0"/>
                        <a:t> فعلها متعد</a:t>
                      </a:r>
                      <a:endParaRPr lang="fr-FR" sz="3600" dirty="0"/>
                    </a:p>
                  </a:txBody>
                  <a:tcPr marL="91439" marR="91439" marT="45697" marB="45697"/>
                </a:tc>
                <a:tc>
                  <a:txBody>
                    <a:bodyPr/>
                    <a:lstStyle/>
                    <a:p>
                      <a:pPr algn="ctr"/>
                      <a:r>
                        <a:rPr lang="ar-MA" sz="3600" dirty="0" smtClean="0"/>
                        <a:t>جملة</a:t>
                      </a:r>
                      <a:r>
                        <a:rPr lang="ar-MA" sz="3600" baseline="0" dirty="0" smtClean="0"/>
                        <a:t> فعلها لازم</a:t>
                      </a:r>
                      <a:endParaRPr lang="fr-FR" sz="3600" dirty="0"/>
                    </a:p>
                  </a:txBody>
                  <a:tcPr marL="91439" marR="91439" marT="45697" marB="45697"/>
                </a:tc>
              </a:tr>
              <a:tr h="639763">
                <a:tc>
                  <a:txBody>
                    <a:bodyPr/>
                    <a:lstStyle/>
                    <a:p>
                      <a:pPr algn="r"/>
                      <a:r>
                        <a:rPr lang="ar-MA" sz="3600" b="1" dirty="0" smtClean="0">
                          <a:solidFill>
                            <a:srgbClr val="FF0000"/>
                          </a:solidFill>
                        </a:rPr>
                        <a:t>كَافَأَ الْأُسْتَاذُ التِّلْمِيذ</a:t>
                      </a:r>
                    </a:p>
                    <a:p>
                      <a:pPr algn="r"/>
                      <a:r>
                        <a:rPr lang="ar-MA" sz="3600" b="1" dirty="0" smtClean="0">
                          <a:solidFill>
                            <a:srgbClr val="FF0000"/>
                          </a:solidFill>
                        </a:rPr>
                        <a:t>َ</a:t>
                      </a:r>
                      <a:endParaRPr lang="fr-FR" sz="3600" b="1" dirty="0">
                        <a:solidFill>
                          <a:srgbClr val="FF0000"/>
                        </a:solidFill>
                      </a:endParaRPr>
                    </a:p>
                  </a:txBody>
                  <a:tcPr marL="91439" marR="91439" marT="45697" marB="45697"/>
                </a:tc>
                <a:tc>
                  <a:txBody>
                    <a:bodyPr/>
                    <a:lstStyle/>
                    <a:p>
                      <a:pPr algn="r" rtl="1"/>
                      <a:r>
                        <a:rPr lang="ar-MA" sz="3600" b="1" dirty="0" smtClean="0">
                          <a:solidFill>
                            <a:srgbClr val="FF0000"/>
                          </a:solidFill>
                        </a:rPr>
                        <a:t>اِنْتَشَرَ الْمَرَضُ فِي الْعَالَمِ</a:t>
                      </a:r>
                      <a:endParaRPr lang="fr-FR" sz="3600" b="1" dirty="0">
                        <a:solidFill>
                          <a:srgbClr val="FF0000"/>
                        </a:solidFill>
                      </a:endParaRPr>
                    </a:p>
                  </a:txBody>
                  <a:tcPr marL="91439" marR="91439" marT="45697" marB="45697"/>
                </a:tc>
              </a:tr>
            </a:tbl>
          </a:graphicData>
        </a:graphic>
      </p:graphicFrame>
    </p:spTree>
    <p:extLst>
      <p:ext uri="{BB962C8B-B14F-4D97-AF65-F5344CB8AC3E}">
        <p14:creationId xmlns="" xmlns:p14="http://schemas.microsoft.com/office/powerpoint/2010/main" val="2392971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اطارات جاهزة للكتابة عليها | Encadrement, Bilal"/>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504" y="83581"/>
            <a:ext cx="9036496" cy="6624736"/>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à coins arrondis 2"/>
          <p:cNvSpPr/>
          <p:nvPr/>
        </p:nvSpPr>
        <p:spPr>
          <a:xfrm>
            <a:off x="889026" y="3331898"/>
            <a:ext cx="7571405" cy="1071563"/>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eaLnBrk="1" fontAlgn="auto" hangingPunct="1">
              <a:spcBef>
                <a:spcPts val="0"/>
              </a:spcBef>
              <a:spcAft>
                <a:spcPts val="0"/>
              </a:spcAft>
              <a:defRPr/>
            </a:pPr>
            <a:r>
              <a:rPr lang="ar-MA" sz="4000" b="1" dirty="0" smtClean="0">
                <a:solidFill>
                  <a:schemeClr val="tx1"/>
                </a:solidFill>
              </a:rPr>
              <a:t>6- </a:t>
            </a:r>
            <a:r>
              <a:rPr lang="ar-MA" sz="4000" b="1" dirty="0">
                <a:solidFill>
                  <a:schemeClr val="tx1"/>
                </a:solidFill>
              </a:rPr>
              <a:t>أدخل أداة نصب أو جزم مكان النقط في الفقرة </a:t>
            </a:r>
            <a:r>
              <a:rPr lang="ar-MA" sz="4000" b="1" dirty="0" smtClean="0">
                <a:solidFill>
                  <a:schemeClr val="tx1"/>
                </a:solidFill>
              </a:rPr>
              <a:t>الآتية باستعمال:(لاَ-لَمْ-أَنْ-لَنْ)</a:t>
            </a:r>
            <a:endParaRPr lang="fr-FR" sz="4000" b="1" dirty="0">
              <a:solidFill>
                <a:schemeClr val="tx1"/>
              </a:solidFill>
            </a:endParaRPr>
          </a:p>
        </p:txBody>
      </p:sp>
      <p:sp>
        <p:nvSpPr>
          <p:cNvPr id="4" name="Étiquette 3"/>
          <p:cNvSpPr/>
          <p:nvPr/>
        </p:nvSpPr>
        <p:spPr>
          <a:xfrm>
            <a:off x="1242901" y="4546413"/>
            <a:ext cx="6572296" cy="1296144"/>
          </a:xfrm>
          <a:prstGeom prst="plaque">
            <a:avLst/>
          </a:prstGeom>
        </p:spPr>
        <p:style>
          <a:lnRef idx="1">
            <a:schemeClr val="accent3"/>
          </a:lnRef>
          <a:fillRef idx="2">
            <a:schemeClr val="accent3"/>
          </a:fillRef>
          <a:effectRef idx="1">
            <a:schemeClr val="accent3"/>
          </a:effectRef>
          <a:fontRef idx="minor">
            <a:schemeClr val="dk1"/>
          </a:fontRef>
        </p:style>
        <p:txBody>
          <a:bodyPr anchor="ctr"/>
          <a:lstStyle/>
          <a:p>
            <a:pPr algn="r" rtl="1">
              <a:defRPr/>
            </a:pPr>
            <a:r>
              <a:rPr lang="ar-MA" sz="4000" b="1" dirty="0" smtClean="0">
                <a:solidFill>
                  <a:srgbClr val="FF0000"/>
                </a:solidFill>
              </a:rPr>
              <a:t>لَمْ</a:t>
            </a:r>
            <a:r>
              <a:rPr lang="ar-MA" sz="4000" b="1" dirty="0" smtClean="0"/>
              <a:t> </a:t>
            </a:r>
            <a:r>
              <a:rPr lang="ar-MA" sz="4000" b="1" dirty="0"/>
              <a:t>أَكُنْ يَوْماً أَنانِيًّا </a:t>
            </a:r>
            <a:r>
              <a:rPr lang="ar-MA" sz="4000" b="1" dirty="0" smtClean="0">
                <a:solidFill>
                  <a:schemeClr val="tx1"/>
                </a:solidFill>
              </a:rPr>
              <a:t>و</a:t>
            </a:r>
            <a:r>
              <a:rPr lang="ar-MA" sz="4000" b="1" dirty="0" smtClean="0">
                <a:solidFill>
                  <a:srgbClr val="FF0000"/>
                </a:solidFill>
              </a:rPr>
              <a:t>َلَنْ</a:t>
            </a:r>
            <a:r>
              <a:rPr lang="ar-MA" sz="4000" b="1" dirty="0" smtClean="0"/>
              <a:t> </a:t>
            </a:r>
            <a:r>
              <a:rPr lang="ar-MA" sz="4000" b="1" dirty="0"/>
              <a:t>أَكُونَ مُسْتَقْبَلًا </a:t>
            </a:r>
            <a:r>
              <a:rPr lang="ar-MA" sz="4000" b="1" dirty="0" smtClean="0"/>
              <a:t>فَـ</a:t>
            </a:r>
            <a:r>
              <a:rPr lang="ar-MA" sz="4000" b="1" dirty="0" smtClean="0">
                <a:solidFill>
                  <a:srgbClr val="FF0000"/>
                </a:solidFill>
              </a:rPr>
              <a:t>لَا</a:t>
            </a:r>
            <a:r>
              <a:rPr lang="ar-MA" sz="4000" b="1" dirty="0" smtClean="0"/>
              <a:t> </a:t>
            </a:r>
            <a:r>
              <a:rPr lang="ar-MA" sz="4000" b="1" dirty="0"/>
              <a:t>تُحَاوِلْ </a:t>
            </a:r>
            <a:r>
              <a:rPr lang="ar-MA" sz="4000" b="1" dirty="0" smtClean="0">
                <a:solidFill>
                  <a:srgbClr val="FF0000"/>
                </a:solidFill>
              </a:rPr>
              <a:t>أَنْ</a:t>
            </a:r>
            <a:r>
              <a:rPr lang="ar-MA" sz="4000" b="1" dirty="0" smtClean="0">
                <a:solidFill>
                  <a:schemeClr val="tx1"/>
                </a:solidFill>
              </a:rPr>
              <a:t> </a:t>
            </a:r>
            <a:r>
              <a:rPr lang="ar-MA" sz="4000" b="1" dirty="0" smtClean="0"/>
              <a:t>تَنْعَتَنِي </a:t>
            </a:r>
            <a:r>
              <a:rPr lang="ar-MA" sz="4000" b="1" dirty="0"/>
              <a:t>بِذَلِكَ.</a:t>
            </a:r>
            <a:endParaRPr lang="fr-FR" sz="4000" b="1" dirty="0"/>
          </a:p>
        </p:txBody>
      </p:sp>
      <p:sp>
        <p:nvSpPr>
          <p:cNvPr id="7" name="Rectangle à coins arrondis 6"/>
          <p:cNvSpPr/>
          <p:nvPr/>
        </p:nvSpPr>
        <p:spPr>
          <a:xfrm>
            <a:off x="755575" y="540713"/>
            <a:ext cx="7491513" cy="584031"/>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r" rtl="1" eaLnBrk="1" fontAlgn="auto" hangingPunct="1">
              <a:spcBef>
                <a:spcPts val="0"/>
              </a:spcBef>
              <a:spcAft>
                <a:spcPts val="0"/>
              </a:spcAft>
              <a:defRPr/>
            </a:pPr>
            <a:r>
              <a:rPr lang="fr-FR" sz="4000" b="1" dirty="0" smtClean="0">
                <a:solidFill>
                  <a:schemeClr val="tx1"/>
                </a:solidFill>
              </a:rPr>
              <a:t>5</a:t>
            </a:r>
            <a:r>
              <a:rPr lang="ar-MA" sz="4000" b="1" dirty="0" smtClean="0">
                <a:solidFill>
                  <a:schemeClr val="tx1"/>
                </a:solidFill>
              </a:rPr>
              <a:t>-ميز بين الفعل اللازم والمتعدي مما يأتي:</a:t>
            </a:r>
            <a:endParaRPr lang="fr-FR" sz="4000" b="1" dirty="0">
              <a:solidFill>
                <a:schemeClr val="tx1"/>
              </a:solidFill>
            </a:endParaRPr>
          </a:p>
        </p:txBody>
      </p:sp>
      <p:graphicFrame>
        <p:nvGraphicFramePr>
          <p:cNvPr id="9" name="Tableau 8"/>
          <p:cNvGraphicFramePr>
            <a:graphicFrameLocks noGrp="1"/>
          </p:cNvGraphicFramePr>
          <p:nvPr>
            <p:extLst>
              <p:ext uri="{D42A27DB-BD31-4B8C-83A1-F6EECF244321}">
                <p14:modId xmlns="" xmlns:p14="http://schemas.microsoft.com/office/powerpoint/2010/main" val="1749816321"/>
              </p:ext>
            </p:extLst>
          </p:nvPr>
        </p:nvGraphicFramePr>
        <p:xfrm>
          <a:off x="889026" y="1268760"/>
          <a:ext cx="7358063" cy="1920186"/>
        </p:xfrm>
        <a:graphic>
          <a:graphicData uri="http://schemas.openxmlformats.org/drawingml/2006/table">
            <a:tbl>
              <a:tblPr firstRow="1" bandRow="1">
                <a:tableStyleId>{D7AC3CCA-C797-4891-BE02-D94E43425B78}</a:tableStyleId>
              </a:tblPr>
              <a:tblGrid>
                <a:gridCol w="1552103"/>
                <a:gridCol w="1662584"/>
                <a:gridCol w="4143376"/>
              </a:tblGrid>
              <a:tr h="572641">
                <a:tc>
                  <a:txBody>
                    <a:bodyPr/>
                    <a:lstStyle/>
                    <a:p>
                      <a:pPr algn="ctr"/>
                      <a:r>
                        <a:rPr lang="ar-MA" sz="3600" dirty="0" smtClean="0"/>
                        <a:t>متعد</a:t>
                      </a:r>
                      <a:endParaRPr lang="fr-FR" sz="3600" dirty="0"/>
                    </a:p>
                  </a:txBody>
                  <a:tcPr marL="91439" marR="91439" marT="45711" marB="45711"/>
                </a:tc>
                <a:tc>
                  <a:txBody>
                    <a:bodyPr/>
                    <a:lstStyle/>
                    <a:p>
                      <a:pPr algn="ctr"/>
                      <a:r>
                        <a:rPr lang="ar-MA" sz="3600" dirty="0" smtClean="0"/>
                        <a:t>لازم</a:t>
                      </a:r>
                      <a:endParaRPr lang="fr-FR" sz="3600" dirty="0"/>
                    </a:p>
                  </a:txBody>
                  <a:tcPr marL="91439" marR="91439" marT="45711" marB="45711"/>
                </a:tc>
                <a:tc>
                  <a:txBody>
                    <a:bodyPr/>
                    <a:lstStyle/>
                    <a:p>
                      <a:pPr algn="ctr"/>
                      <a:r>
                        <a:rPr lang="ar-MA" sz="3600" dirty="0" smtClean="0"/>
                        <a:t>الجمـــــل</a:t>
                      </a:r>
                      <a:endParaRPr lang="fr-FR" sz="3600" dirty="0"/>
                    </a:p>
                  </a:txBody>
                  <a:tcPr marL="91439" marR="91439" marT="45711" marB="45711"/>
                </a:tc>
              </a:tr>
              <a:tr h="63994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MA" sz="3600" b="1" dirty="0" smtClean="0">
                          <a:solidFill>
                            <a:srgbClr val="FF0000"/>
                          </a:solidFill>
                        </a:rPr>
                        <a:t>×</a:t>
                      </a:r>
                      <a:endParaRPr lang="fr-FR" sz="3600" dirty="0" smtClean="0">
                        <a:solidFill>
                          <a:srgbClr val="FF0000"/>
                        </a:solidFill>
                      </a:endParaRPr>
                    </a:p>
                  </a:txBody>
                  <a:tcPr marL="91439" marR="91439" marT="45711" marB="45711"/>
                </a:tc>
                <a:tc>
                  <a:txBody>
                    <a:bodyPr/>
                    <a:lstStyle/>
                    <a:p>
                      <a:pPr algn="ctr"/>
                      <a:endParaRPr lang="fr-FR" sz="3600"/>
                    </a:p>
                  </a:txBody>
                  <a:tcPr marL="91439" marR="91439" marT="45711" marB="45711"/>
                </a:tc>
                <a:tc>
                  <a:txBody>
                    <a:bodyPr/>
                    <a:lstStyle/>
                    <a:p>
                      <a:pPr algn="r" rtl="1"/>
                      <a:r>
                        <a:rPr lang="ar-MA" sz="3600" b="1" i="0" kern="1200" dirty="0" smtClean="0">
                          <a:solidFill>
                            <a:schemeClr val="dk1"/>
                          </a:solidFill>
                          <a:effectLst/>
                          <a:latin typeface="+mn-lt"/>
                          <a:ea typeface="+mn-ea"/>
                          <a:cs typeface="+mn-cs"/>
                        </a:rPr>
                        <a:t>غَادَرَ الْمُسَافِرُ الْمَحَطَّةَ</a:t>
                      </a:r>
                      <a:endParaRPr lang="fr-FR" sz="3600" b="1" dirty="0"/>
                    </a:p>
                  </a:txBody>
                  <a:tcPr marL="91439" marR="91439" marT="45711" marB="45711"/>
                </a:tc>
              </a:tr>
              <a:tr h="639949">
                <a:tc>
                  <a:txBody>
                    <a:bodyPr/>
                    <a:lstStyle/>
                    <a:p>
                      <a:pPr algn="ctr"/>
                      <a:endParaRPr lang="fr-FR" sz="3600"/>
                    </a:p>
                  </a:txBody>
                  <a:tcPr marL="91439" marR="91439" marT="45711" marB="4571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MA" sz="3600" b="1" dirty="0" smtClean="0">
                          <a:solidFill>
                            <a:srgbClr val="FF0000"/>
                          </a:solidFill>
                        </a:rPr>
                        <a:t>×</a:t>
                      </a:r>
                      <a:endParaRPr lang="fr-FR" sz="3600" dirty="0" smtClean="0">
                        <a:solidFill>
                          <a:srgbClr val="FF0000"/>
                        </a:solidFill>
                      </a:endParaRPr>
                    </a:p>
                  </a:txBody>
                  <a:tcPr marL="91439" marR="91439" marT="45711" marB="45711"/>
                </a:tc>
                <a:tc>
                  <a:txBody>
                    <a:bodyPr/>
                    <a:lstStyle/>
                    <a:p>
                      <a:pPr algn="r" rtl="1"/>
                      <a:r>
                        <a:rPr lang="ar-MA" sz="3600" b="1" i="0" kern="1200" dirty="0" smtClean="0">
                          <a:solidFill>
                            <a:schemeClr val="dk1"/>
                          </a:solidFill>
                          <a:effectLst/>
                          <a:latin typeface="+mn-lt"/>
                          <a:ea typeface="+mn-ea"/>
                          <a:cs typeface="+mn-cs"/>
                        </a:rPr>
                        <a:t>أَمْشِي عَلَى الرَّصيفِ</a:t>
                      </a:r>
                      <a:endParaRPr lang="fr-FR" sz="3600" b="1" dirty="0"/>
                    </a:p>
                  </a:txBody>
                  <a:tcPr marL="91439" marR="91439" marT="45711" marB="45711"/>
                </a:tc>
              </a:tr>
            </a:tbl>
          </a:graphicData>
        </a:graphic>
      </p:graphicFrame>
    </p:spTree>
    <p:extLst>
      <p:ext uri="{BB962C8B-B14F-4D97-AF65-F5344CB8AC3E}">
        <p14:creationId xmlns="" xmlns:p14="http://schemas.microsoft.com/office/powerpoint/2010/main" val="2098091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out)">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اطارات جاهزة للكتابة عليها | Encadrement, Bilal"/>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504" y="50530"/>
            <a:ext cx="9036496" cy="6624736"/>
          </a:xfrm>
          <a:prstGeom prst="rect">
            <a:avLst/>
          </a:prstGeom>
          <a:noFill/>
          <a:extLst>
            <a:ext uri="{909E8E84-426E-40DD-AFC4-6F175D3DCCD1}">
              <a14:hiddenFill xmlns="" xmlns:a14="http://schemas.microsoft.com/office/drawing/2010/main">
                <a:solidFill>
                  <a:srgbClr val="FFFFFF"/>
                </a:solidFill>
              </a14:hiddenFill>
            </a:ext>
          </a:extLst>
        </p:spPr>
      </p:pic>
      <p:sp>
        <p:nvSpPr>
          <p:cNvPr id="5" name="Vague 4"/>
          <p:cNvSpPr/>
          <p:nvPr/>
        </p:nvSpPr>
        <p:spPr>
          <a:xfrm>
            <a:off x="1979712" y="3135555"/>
            <a:ext cx="4929187"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4000" b="1" dirty="0" smtClean="0">
                <a:solidFill>
                  <a:srgbClr val="FF0000"/>
                </a:solidFill>
              </a:rPr>
              <a:t>بَاتَ</a:t>
            </a:r>
            <a:r>
              <a:rPr lang="ar-MA" sz="4000" dirty="0" smtClean="0"/>
              <a:t> </a:t>
            </a:r>
            <a:r>
              <a:rPr lang="ar-MA" sz="4000" b="1" dirty="0"/>
              <a:t>الرَّضيعُ نَائِمًا</a:t>
            </a:r>
            <a:endParaRPr lang="fr-FR" sz="4000" b="1" dirty="0"/>
          </a:p>
        </p:txBody>
      </p:sp>
      <p:sp>
        <p:nvSpPr>
          <p:cNvPr id="6" name="Vague 5"/>
          <p:cNvSpPr/>
          <p:nvPr/>
        </p:nvSpPr>
        <p:spPr>
          <a:xfrm>
            <a:off x="1979712" y="2349742"/>
            <a:ext cx="4929187"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4000" b="1" dirty="0" smtClean="0">
                <a:solidFill>
                  <a:srgbClr val="FF0000"/>
                </a:solidFill>
              </a:rPr>
              <a:t>كَأَنَّ</a:t>
            </a:r>
            <a:r>
              <a:rPr lang="ar-MA" sz="4000" dirty="0" smtClean="0"/>
              <a:t> </a:t>
            </a:r>
            <a:r>
              <a:rPr lang="ar-MA" sz="4000" b="1" dirty="0" smtClean="0"/>
              <a:t>الْأُسْتَاذَ</a:t>
            </a:r>
            <a:r>
              <a:rPr lang="ar-MA" sz="4000" b="1" dirty="0"/>
              <a:t> أَبِي</a:t>
            </a:r>
            <a:endParaRPr lang="fr-FR" sz="4000" b="1" dirty="0"/>
          </a:p>
        </p:txBody>
      </p:sp>
      <p:sp>
        <p:nvSpPr>
          <p:cNvPr id="7" name="Vague 6"/>
          <p:cNvSpPr/>
          <p:nvPr/>
        </p:nvSpPr>
        <p:spPr>
          <a:xfrm>
            <a:off x="1979712" y="3992805"/>
            <a:ext cx="4910137"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4000" b="1" dirty="0" smtClean="0">
                <a:solidFill>
                  <a:srgbClr val="FF0000"/>
                </a:solidFill>
              </a:rPr>
              <a:t>لَعَلَّ</a:t>
            </a:r>
            <a:r>
              <a:rPr lang="ar-MA" sz="4000" b="1" dirty="0" smtClean="0"/>
              <a:t> </a:t>
            </a:r>
            <a:r>
              <a:rPr lang="ar-MA" sz="4000" b="1" dirty="0"/>
              <a:t>اللهَ يَحْفَظُـــــــــنَا </a:t>
            </a:r>
            <a:endParaRPr lang="fr-FR" sz="4000" b="1" dirty="0"/>
          </a:p>
        </p:txBody>
      </p:sp>
      <p:sp>
        <p:nvSpPr>
          <p:cNvPr id="8" name="Vague 7"/>
          <p:cNvSpPr/>
          <p:nvPr/>
        </p:nvSpPr>
        <p:spPr>
          <a:xfrm>
            <a:off x="1908274" y="4850055"/>
            <a:ext cx="5000625"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4000" b="1" dirty="0" smtClean="0">
                <a:solidFill>
                  <a:srgbClr val="FF0000"/>
                </a:solidFill>
              </a:rPr>
              <a:t>لَيْسَ</a:t>
            </a:r>
            <a:r>
              <a:rPr lang="ar-MA" sz="4000" b="1" dirty="0" smtClean="0">
                <a:solidFill>
                  <a:schemeClr val="tx1"/>
                </a:solidFill>
              </a:rPr>
              <a:t> </a:t>
            </a:r>
            <a:r>
              <a:rPr lang="ar-MA" sz="4000" b="1" dirty="0" smtClean="0"/>
              <a:t>فِي </a:t>
            </a:r>
            <a:r>
              <a:rPr lang="ar-MA" sz="4000" b="1" dirty="0"/>
              <a:t>القَنَافِذِ أمْلَسُ</a:t>
            </a:r>
          </a:p>
        </p:txBody>
      </p:sp>
      <p:sp>
        <p:nvSpPr>
          <p:cNvPr id="9" name="Rectangle à coins arrondis 8"/>
          <p:cNvSpPr/>
          <p:nvPr/>
        </p:nvSpPr>
        <p:spPr>
          <a:xfrm>
            <a:off x="1000100" y="785794"/>
            <a:ext cx="7388324" cy="1285884"/>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eaLnBrk="1" fontAlgn="auto" hangingPunct="1">
              <a:spcBef>
                <a:spcPts val="0"/>
              </a:spcBef>
              <a:spcAft>
                <a:spcPts val="0"/>
              </a:spcAft>
              <a:defRPr/>
            </a:pPr>
            <a:r>
              <a:rPr lang="ar-MA" sz="4000" b="1" dirty="0">
                <a:solidFill>
                  <a:schemeClr val="tx1"/>
                </a:solidFill>
              </a:rPr>
              <a:t>7- أدخل ناسخا فعليا أو حرفيا على الجمل الآتية باستعمال (لَيْسَ-كَأَنَّ-بَاتَ-لَعَلَّ)</a:t>
            </a:r>
            <a:endParaRPr lang="fr-FR" sz="4000" b="1" dirty="0">
              <a:solidFill>
                <a:schemeClr val="tx1"/>
              </a:solidFill>
            </a:endParaRPr>
          </a:p>
        </p:txBody>
      </p:sp>
    </p:spTree>
    <p:extLst>
      <p:ext uri="{BB962C8B-B14F-4D97-AF65-F5344CB8AC3E}">
        <p14:creationId xmlns="" xmlns:p14="http://schemas.microsoft.com/office/powerpoint/2010/main" val="2874247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out)">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اطارات جاهزة للكتابة عليها - موسوعة"/>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9036496" cy="6741368"/>
          </a:xfrm>
          <a:prstGeom prst="rect">
            <a:avLst/>
          </a:prstGeom>
          <a:noFill/>
          <a:extLst>
            <a:ext uri="{909E8E84-426E-40DD-AFC4-6F175D3DCCD1}">
              <a14:hiddenFill xmlns="" xmlns:a14="http://schemas.microsoft.com/office/drawing/2010/main">
                <a:solidFill>
                  <a:srgbClr val="FFFFFF"/>
                </a:solidFill>
              </a14:hiddenFill>
            </a:ext>
          </a:extLst>
        </p:spPr>
      </p:pic>
      <p:sp>
        <p:nvSpPr>
          <p:cNvPr id="3" name="Organigramme : Terminateur 2"/>
          <p:cNvSpPr/>
          <p:nvPr/>
        </p:nvSpPr>
        <p:spPr>
          <a:xfrm>
            <a:off x="3960639" y="6443380"/>
            <a:ext cx="1141561" cy="218797"/>
          </a:xfrm>
          <a:prstGeom prst="flowChartTermina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1600" dirty="0" err="1" smtClean="0"/>
              <a:t>Slalin</a:t>
            </a:r>
            <a:r>
              <a:rPr lang="fr-FR" sz="1600" dirty="0" err="1"/>
              <a:t>.</a:t>
            </a:r>
            <a:r>
              <a:rPr lang="fr-FR" sz="1600" dirty="0" err="1" smtClean="0"/>
              <a:t>h</a:t>
            </a:r>
            <a:endParaRPr lang="fr-FR" sz="1600" dirty="0"/>
          </a:p>
        </p:txBody>
      </p:sp>
      <p:sp>
        <p:nvSpPr>
          <p:cNvPr id="4" name="Parchemin horizontal 3"/>
          <p:cNvSpPr/>
          <p:nvPr/>
        </p:nvSpPr>
        <p:spPr>
          <a:xfrm>
            <a:off x="4283968" y="692696"/>
            <a:ext cx="3571900" cy="714380"/>
          </a:xfrm>
          <a:prstGeom prst="horizontalScroll">
            <a:avLst/>
          </a:prstGeom>
        </p:spPr>
        <p:style>
          <a:lnRef idx="2">
            <a:schemeClr val="dk1"/>
          </a:lnRef>
          <a:fillRef idx="1">
            <a:schemeClr val="lt1"/>
          </a:fillRef>
          <a:effectRef idx="0">
            <a:schemeClr val="dk1"/>
          </a:effectRef>
          <a:fontRef idx="minor">
            <a:schemeClr val="dk1"/>
          </a:fontRef>
        </p:style>
        <p:txBody>
          <a:bodyPr rtlCol="0" anchor="ctr"/>
          <a:lstStyle/>
          <a:p>
            <a:pPr algn="r"/>
            <a:r>
              <a:rPr lang="ar-MA" sz="3200" dirty="0" smtClean="0"/>
              <a:t>ا</a:t>
            </a:r>
            <a:r>
              <a:rPr lang="ar-MA" sz="3200" b="1" dirty="0" smtClean="0"/>
              <a:t>لمكون الرابع الإملاء:</a:t>
            </a:r>
            <a:endParaRPr lang="fr-FR" sz="2800" b="1" dirty="0"/>
          </a:p>
        </p:txBody>
      </p:sp>
      <p:sp>
        <p:nvSpPr>
          <p:cNvPr id="5" name="Rectangle à coins arrondis 4"/>
          <p:cNvSpPr/>
          <p:nvPr/>
        </p:nvSpPr>
        <p:spPr>
          <a:xfrm>
            <a:off x="1142976" y="1428736"/>
            <a:ext cx="7143800" cy="107157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r" rtl="1" eaLnBrk="1" fontAlgn="auto" hangingPunct="1">
              <a:spcBef>
                <a:spcPts val="0"/>
              </a:spcBef>
              <a:spcAft>
                <a:spcPts val="0"/>
              </a:spcAft>
              <a:defRPr/>
            </a:pPr>
            <a:r>
              <a:rPr lang="ar-MA" sz="4000" b="1" dirty="0">
                <a:solidFill>
                  <a:schemeClr val="tx1"/>
                </a:solidFill>
              </a:rPr>
              <a:t>1-</a:t>
            </a:r>
            <a:r>
              <a:rPr lang="ar-MA" sz="4000" b="1" dirty="0">
                <a:solidFill>
                  <a:srgbClr val="FF0000"/>
                </a:solidFill>
              </a:rPr>
              <a:t> </a:t>
            </a:r>
            <a:r>
              <a:rPr lang="ar-MA" sz="4000" b="1" dirty="0">
                <a:solidFill>
                  <a:schemeClr val="tx1"/>
                </a:solidFill>
              </a:rPr>
              <a:t>أُكمل الكلمات الآتية بتاء مربوطة أو مبسوطة:</a:t>
            </a:r>
            <a:endParaRPr lang="fr-FR" sz="4000" b="1" dirty="0">
              <a:solidFill>
                <a:schemeClr val="tx1"/>
              </a:solidFill>
            </a:endParaRPr>
          </a:p>
        </p:txBody>
      </p:sp>
      <p:sp>
        <p:nvSpPr>
          <p:cNvPr id="6" name="Ellipse 5"/>
          <p:cNvSpPr/>
          <p:nvPr/>
        </p:nvSpPr>
        <p:spPr>
          <a:xfrm>
            <a:off x="5729302" y="2727742"/>
            <a:ext cx="1914532" cy="642942"/>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4000" b="1" dirty="0" smtClean="0"/>
              <a:t>مُدَّ</a:t>
            </a:r>
            <a:r>
              <a:rPr lang="ar-MA" sz="4000" b="1" dirty="0" smtClean="0">
                <a:solidFill>
                  <a:srgbClr val="FF0000"/>
                </a:solidFill>
              </a:rPr>
              <a:t>ةٌ</a:t>
            </a:r>
            <a:endParaRPr lang="fr-FR" sz="4000" b="1" dirty="0">
              <a:solidFill>
                <a:srgbClr val="FF0000"/>
              </a:solidFill>
            </a:endParaRPr>
          </a:p>
        </p:txBody>
      </p:sp>
      <p:sp>
        <p:nvSpPr>
          <p:cNvPr id="7" name="Ellipse 6"/>
          <p:cNvSpPr/>
          <p:nvPr/>
        </p:nvSpPr>
        <p:spPr>
          <a:xfrm>
            <a:off x="1422782" y="2658104"/>
            <a:ext cx="1914532" cy="642942"/>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r">
              <a:defRPr/>
            </a:pPr>
            <a:r>
              <a:rPr lang="ar-MA" sz="4000" b="1" dirty="0" smtClean="0"/>
              <a:t>قُو</a:t>
            </a:r>
            <a:r>
              <a:rPr lang="ar-MA" sz="4000" b="1" dirty="0" smtClean="0">
                <a:solidFill>
                  <a:srgbClr val="FF0000"/>
                </a:solidFill>
              </a:rPr>
              <a:t>تٌ</a:t>
            </a:r>
            <a:endParaRPr lang="fr-FR" sz="4000" b="1" dirty="0">
              <a:solidFill>
                <a:srgbClr val="FF0000"/>
              </a:solidFill>
            </a:endParaRPr>
          </a:p>
        </p:txBody>
      </p:sp>
      <p:sp>
        <p:nvSpPr>
          <p:cNvPr id="8" name="Ellipse 7"/>
          <p:cNvSpPr/>
          <p:nvPr/>
        </p:nvSpPr>
        <p:spPr>
          <a:xfrm>
            <a:off x="3496466" y="2693823"/>
            <a:ext cx="1914532" cy="642942"/>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r" rtl="1">
              <a:defRPr/>
            </a:pPr>
            <a:r>
              <a:rPr lang="ar-MA" sz="4000" b="1" dirty="0" smtClean="0"/>
              <a:t>مَلَّـ</a:t>
            </a:r>
            <a:r>
              <a:rPr lang="ar-MA" sz="4000" b="1" dirty="0" smtClean="0">
                <a:solidFill>
                  <a:srgbClr val="FF0000"/>
                </a:solidFill>
              </a:rPr>
              <a:t>تْ</a:t>
            </a:r>
            <a:endParaRPr lang="fr-FR" sz="4000" b="1" dirty="0">
              <a:solidFill>
                <a:srgbClr val="FF0000"/>
              </a:solidFill>
            </a:endParaRPr>
          </a:p>
        </p:txBody>
      </p:sp>
      <p:sp>
        <p:nvSpPr>
          <p:cNvPr id="9" name="Ellipse 8"/>
          <p:cNvSpPr/>
          <p:nvPr/>
        </p:nvSpPr>
        <p:spPr>
          <a:xfrm>
            <a:off x="5798321" y="3431280"/>
            <a:ext cx="1914532" cy="642942"/>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4000" b="1" dirty="0" smtClean="0"/>
              <a:t>حَيَا</a:t>
            </a:r>
            <a:r>
              <a:rPr lang="ar-MA" sz="4000" b="1" dirty="0" smtClean="0">
                <a:solidFill>
                  <a:srgbClr val="FF0000"/>
                </a:solidFill>
              </a:rPr>
              <a:t>ةٌ</a:t>
            </a:r>
            <a:endParaRPr lang="fr-FR" sz="4000" b="1" dirty="0">
              <a:solidFill>
                <a:srgbClr val="FF0000"/>
              </a:solidFill>
            </a:endParaRPr>
          </a:p>
        </p:txBody>
      </p:sp>
      <p:sp>
        <p:nvSpPr>
          <p:cNvPr id="10" name="Ellipse 9"/>
          <p:cNvSpPr/>
          <p:nvPr/>
        </p:nvSpPr>
        <p:spPr>
          <a:xfrm>
            <a:off x="3496466" y="3400742"/>
            <a:ext cx="1914532" cy="642942"/>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r">
              <a:defRPr/>
            </a:pPr>
            <a:r>
              <a:rPr lang="ar-MA" sz="4000" b="1" dirty="0" smtClean="0"/>
              <a:t>شَا</a:t>
            </a:r>
            <a:r>
              <a:rPr lang="ar-MA" sz="4000" b="1" dirty="0" smtClean="0">
                <a:solidFill>
                  <a:srgbClr val="FF0000"/>
                </a:solidFill>
              </a:rPr>
              <a:t>ةٌ</a:t>
            </a:r>
            <a:endParaRPr lang="fr-FR" sz="4000" b="1" dirty="0"/>
          </a:p>
        </p:txBody>
      </p:sp>
      <p:sp>
        <p:nvSpPr>
          <p:cNvPr id="11" name="Ellipse 10"/>
          <p:cNvSpPr/>
          <p:nvPr/>
        </p:nvSpPr>
        <p:spPr>
          <a:xfrm>
            <a:off x="1387671" y="3414170"/>
            <a:ext cx="1914532" cy="642942"/>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r" rtl="1">
              <a:defRPr/>
            </a:pPr>
            <a:r>
              <a:rPr lang="ar-MA" sz="4000" b="1" dirty="0" smtClean="0"/>
              <a:t>مَبِيـ</a:t>
            </a:r>
            <a:r>
              <a:rPr lang="ar-MA" sz="4000" b="1" dirty="0" smtClean="0">
                <a:solidFill>
                  <a:srgbClr val="FF0000"/>
                </a:solidFill>
              </a:rPr>
              <a:t>تٌ</a:t>
            </a:r>
            <a:endParaRPr lang="fr-FR" sz="4000" b="1" dirty="0">
              <a:solidFill>
                <a:srgbClr val="FF0000"/>
              </a:solidFill>
            </a:endParaRPr>
          </a:p>
        </p:txBody>
      </p:sp>
      <p:sp>
        <p:nvSpPr>
          <p:cNvPr id="12" name="Rectangle à coins arrondis 11"/>
          <p:cNvSpPr/>
          <p:nvPr/>
        </p:nvSpPr>
        <p:spPr>
          <a:xfrm>
            <a:off x="1239044" y="4278743"/>
            <a:ext cx="6429375" cy="1357312"/>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r" rtl="1" eaLnBrk="1" fontAlgn="auto" hangingPunct="1">
              <a:spcBef>
                <a:spcPts val="0"/>
              </a:spcBef>
              <a:spcAft>
                <a:spcPts val="0"/>
              </a:spcAft>
              <a:defRPr/>
            </a:pPr>
            <a:r>
              <a:rPr lang="ar-MA" sz="4000" b="1" dirty="0">
                <a:solidFill>
                  <a:schemeClr val="tx1"/>
                </a:solidFill>
              </a:rPr>
              <a:t>2-</a:t>
            </a:r>
            <a:r>
              <a:rPr lang="ar-MA" sz="4000" b="1" dirty="0">
                <a:solidFill>
                  <a:srgbClr val="FF0000"/>
                </a:solidFill>
              </a:rPr>
              <a:t> </a:t>
            </a:r>
            <a:r>
              <a:rPr lang="ar-MA" sz="4000" b="1" dirty="0">
                <a:solidFill>
                  <a:schemeClr val="tx1"/>
                </a:solidFill>
              </a:rPr>
              <a:t>أُكمل الكلمات الآتية بهمزة وصل أو همزة قطع:(</a:t>
            </a:r>
            <a:r>
              <a:rPr lang="ar-MA" sz="4000" b="1" dirty="0" err="1">
                <a:solidFill>
                  <a:schemeClr val="tx1"/>
                </a:solidFill>
              </a:rPr>
              <a:t>أَ</a:t>
            </a:r>
            <a:r>
              <a:rPr lang="ar-MA" sz="4000" b="1" dirty="0">
                <a:solidFill>
                  <a:schemeClr val="tx1"/>
                </a:solidFill>
              </a:rPr>
              <a:t>- </a:t>
            </a:r>
            <a:r>
              <a:rPr lang="ar-MA" sz="4000" b="1" dirty="0" err="1">
                <a:solidFill>
                  <a:schemeClr val="tx1"/>
                </a:solidFill>
              </a:rPr>
              <a:t>أُ</a:t>
            </a:r>
            <a:r>
              <a:rPr lang="ar-MA" sz="4000" b="1" dirty="0">
                <a:solidFill>
                  <a:schemeClr val="tx1"/>
                </a:solidFill>
              </a:rPr>
              <a:t>-</a:t>
            </a:r>
            <a:r>
              <a:rPr lang="ar-MA" sz="4000" b="1" dirty="0" err="1">
                <a:solidFill>
                  <a:schemeClr val="tx1"/>
                </a:solidFill>
              </a:rPr>
              <a:t>إِ</a:t>
            </a:r>
            <a:r>
              <a:rPr lang="ar-MA" sz="4000" b="1" dirty="0">
                <a:solidFill>
                  <a:schemeClr val="tx1"/>
                </a:solidFill>
              </a:rPr>
              <a:t>- </a:t>
            </a:r>
            <a:r>
              <a:rPr lang="ar-MA" sz="4000" b="1" dirty="0" err="1">
                <a:solidFill>
                  <a:schemeClr val="tx1"/>
                </a:solidFill>
              </a:rPr>
              <a:t>اِ</a:t>
            </a:r>
            <a:r>
              <a:rPr lang="ar-MA" sz="4000" b="1" dirty="0">
                <a:solidFill>
                  <a:schemeClr val="tx1"/>
                </a:solidFill>
              </a:rPr>
              <a:t>)</a:t>
            </a:r>
            <a:endParaRPr lang="fr-FR" sz="4000" b="1" dirty="0">
              <a:solidFill>
                <a:schemeClr val="tx1"/>
              </a:solidFill>
            </a:endParaRPr>
          </a:p>
        </p:txBody>
      </p:sp>
    </p:spTree>
    <p:extLst>
      <p:ext uri="{BB962C8B-B14F-4D97-AF65-F5344CB8AC3E}">
        <p14:creationId xmlns="" xmlns:p14="http://schemas.microsoft.com/office/powerpoint/2010/main" val="1229074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اطارات جاهزة للكتابة عليها - موسوعة"/>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33050"/>
            <a:ext cx="9036496" cy="6741368"/>
          </a:xfrm>
          <a:prstGeom prst="rect">
            <a:avLst/>
          </a:prstGeom>
          <a:noFill/>
          <a:extLst>
            <a:ext uri="{909E8E84-426E-40DD-AFC4-6F175D3DCCD1}">
              <a14:hiddenFill xmlns="" xmlns:a14="http://schemas.microsoft.com/office/drawing/2010/main">
                <a:solidFill>
                  <a:srgbClr val="FFFFFF"/>
                </a:solidFill>
              </a14:hiddenFill>
            </a:ext>
          </a:extLst>
        </p:spPr>
      </p:pic>
      <p:sp>
        <p:nvSpPr>
          <p:cNvPr id="3" name="Pensées 2"/>
          <p:cNvSpPr/>
          <p:nvPr/>
        </p:nvSpPr>
        <p:spPr>
          <a:xfrm>
            <a:off x="3214678" y="357166"/>
            <a:ext cx="2357454" cy="1041276"/>
          </a:xfrm>
          <a:prstGeom prst="cloud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4000" b="1" dirty="0" smtClean="0">
                <a:solidFill>
                  <a:srgbClr val="FF0000"/>
                </a:solidFill>
              </a:rPr>
              <a:t>اِ</a:t>
            </a:r>
            <a:r>
              <a:rPr lang="ar-MA" sz="4000" b="1" dirty="0" smtClean="0"/>
              <a:t>مْرَأَةٌ</a:t>
            </a:r>
            <a:endParaRPr lang="fr-FR" sz="4000" b="1" dirty="0"/>
          </a:p>
        </p:txBody>
      </p:sp>
      <p:sp>
        <p:nvSpPr>
          <p:cNvPr id="4" name="Pensées 3"/>
          <p:cNvSpPr/>
          <p:nvPr/>
        </p:nvSpPr>
        <p:spPr>
          <a:xfrm>
            <a:off x="714348" y="357166"/>
            <a:ext cx="2357454" cy="1041276"/>
          </a:xfrm>
          <a:prstGeom prst="cloud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4000" b="1" dirty="0" smtClean="0">
                <a:solidFill>
                  <a:srgbClr val="FF0000"/>
                </a:solidFill>
              </a:rPr>
              <a:t>إِ</a:t>
            </a:r>
            <a:r>
              <a:rPr lang="ar-MA" sz="4000" b="1" dirty="0" smtClean="0"/>
              <a:t>قْبَالٌ </a:t>
            </a:r>
            <a:endParaRPr lang="fr-FR" sz="4000" b="1" dirty="0"/>
          </a:p>
        </p:txBody>
      </p:sp>
      <p:sp>
        <p:nvSpPr>
          <p:cNvPr id="5" name="Pensées 4"/>
          <p:cNvSpPr/>
          <p:nvPr/>
        </p:nvSpPr>
        <p:spPr>
          <a:xfrm>
            <a:off x="5715008" y="285728"/>
            <a:ext cx="2357454" cy="1041276"/>
          </a:xfrm>
          <a:prstGeom prst="cloud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4000" b="1" dirty="0" err="1" smtClean="0">
                <a:solidFill>
                  <a:srgbClr val="FF0000"/>
                </a:solidFill>
              </a:rPr>
              <a:t>اِ</a:t>
            </a:r>
            <a:r>
              <a:rPr lang="ar-MA" sz="4000" dirty="0" smtClean="0"/>
              <a:t> </a:t>
            </a:r>
            <a:r>
              <a:rPr lang="ar-MA" sz="4000" b="1" dirty="0" err="1"/>
              <a:t>مْرُؤٌ</a:t>
            </a:r>
            <a:endParaRPr lang="fr-FR" sz="4000" b="1" dirty="0"/>
          </a:p>
        </p:txBody>
      </p:sp>
      <p:sp>
        <p:nvSpPr>
          <p:cNvPr id="6" name="Pensées 5"/>
          <p:cNvSpPr/>
          <p:nvPr/>
        </p:nvSpPr>
        <p:spPr>
          <a:xfrm>
            <a:off x="5929322" y="1357298"/>
            <a:ext cx="2357454" cy="1041276"/>
          </a:xfrm>
          <a:prstGeom prst="cloudCallout">
            <a:avLst/>
          </a:prstGeom>
        </p:spPr>
        <p:style>
          <a:lnRef idx="2">
            <a:schemeClr val="dk1"/>
          </a:lnRef>
          <a:fillRef idx="1">
            <a:schemeClr val="lt1"/>
          </a:fillRef>
          <a:effectRef idx="0">
            <a:schemeClr val="dk1"/>
          </a:effectRef>
          <a:fontRef idx="minor">
            <a:schemeClr val="dk1"/>
          </a:fontRef>
        </p:style>
        <p:txBody>
          <a:bodyPr anchor="ctr"/>
          <a:lstStyle/>
          <a:p>
            <a:pPr algn="r" rtl="1">
              <a:defRPr/>
            </a:pPr>
            <a:r>
              <a:rPr lang="ar-MA" sz="4000" b="1" dirty="0" smtClean="0">
                <a:solidFill>
                  <a:srgbClr val="FF0000"/>
                </a:solidFill>
              </a:rPr>
              <a:t>أَ</a:t>
            </a:r>
            <a:r>
              <a:rPr lang="ar-MA" sz="4000" b="1" dirty="0" smtClean="0"/>
              <a:t>لْعَابٌ</a:t>
            </a:r>
            <a:endParaRPr lang="fr-FR" sz="4000" b="1" dirty="0"/>
          </a:p>
        </p:txBody>
      </p:sp>
      <p:sp>
        <p:nvSpPr>
          <p:cNvPr id="7" name="Pensées 6"/>
          <p:cNvSpPr/>
          <p:nvPr/>
        </p:nvSpPr>
        <p:spPr>
          <a:xfrm>
            <a:off x="3428992" y="1428736"/>
            <a:ext cx="2357454" cy="1041276"/>
          </a:xfrm>
          <a:prstGeom prst="cloud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4000" b="1" dirty="0" err="1" smtClean="0">
                <a:solidFill>
                  <a:srgbClr val="FF0000"/>
                </a:solidFill>
              </a:rPr>
              <a:t>اِ</a:t>
            </a:r>
            <a:r>
              <a:rPr lang="ar-MA" sz="4000" dirty="0" smtClean="0"/>
              <a:t> </a:t>
            </a:r>
            <a:r>
              <a:rPr lang="ar-MA" sz="4000" b="1" dirty="0"/>
              <a:t>بْنٌ</a:t>
            </a:r>
            <a:endParaRPr lang="fr-FR" sz="4000" b="1" dirty="0"/>
          </a:p>
        </p:txBody>
      </p:sp>
      <p:sp>
        <p:nvSpPr>
          <p:cNvPr id="8" name="Pensées 7"/>
          <p:cNvSpPr/>
          <p:nvPr/>
        </p:nvSpPr>
        <p:spPr>
          <a:xfrm>
            <a:off x="714348" y="1428736"/>
            <a:ext cx="2643206" cy="1041276"/>
          </a:xfrm>
          <a:prstGeom prst="cloud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4000" b="1" dirty="0" smtClean="0">
                <a:solidFill>
                  <a:srgbClr val="FF0000"/>
                </a:solidFill>
              </a:rPr>
              <a:t>أُ</a:t>
            </a:r>
            <a:r>
              <a:rPr lang="ar-MA" sz="4000" b="1" dirty="0" smtClean="0"/>
              <a:t>رْجُوحَةٌ</a:t>
            </a:r>
            <a:endParaRPr lang="fr-FR" sz="4000" b="1" dirty="0"/>
          </a:p>
        </p:txBody>
      </p:sp>
      <p:sp>
        <p:nvSpPr>
          <p:cNvPr id="9" name="Rectangle à coins arrondis 8"/>
          <p:cNvSpPr/>
          <p:nvPr/>
        </p:nvSpPr>
        <p:spPr>
          <a:xfrm>
            <a:off x="1357290" y="2714620"/>
            <a:ext cx="6429375" cy="1214438"/>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r" rtl="1" eaLnBrk="1" fontAlgn="auto" hangingPunct="1">
              <a:spcBef>
                <a:spcPts val="0"/>
              </a:spcBef>
              <a:spcAft>
                <a:spcPts val="0"/>
              </a:spcAft>
              <a:defRPr/>
            </a:pPr>
            <a:r>
              <a:rPr lang="ar-MA" sz="4000" b="1" dirty="0">
                <a:solidFill>
                  <a:schemeClr val="tx1"/>
                </a:solidFill>
              </a:rPr>
              <a:t>3-</a:t>
            </a:r>
            <a:r>
              <a:rPr lang="ar-MA" sz="4000" b="1" dirty="0">
                <a:solidFill>
                  <a:srgbClr val="FF0000"/>
                </a:solidFill>
              </a:rPr>
              <a:t> </a:t>
            </a:r>
            <a:r>
              <a:rPr lang="ar-MA" sz="4000" b="1" dirty="0">
                <a:solidFill>
                  <a:schemeClr val="tx1"/>
                </a:solidFill>
              </a:rPr>
              <a:t>أَكْتُبُ همزة متوسطة أو متطرفة مكان النقط في الكلمات الآتية:</a:t>
            </a:r>
            <a:endParaRPr lang="fr-FR" sz="4000" b="1" dirty="0">
              <a:solidFill>
                <a:schemeClr val="tx1"/>
              </a:solidFill>
            </a:endParaRPr>
          </a:p>
        </p:txBody>
      </p:sp>
      <p:sp>
        <p:nvSpPr>
          <p:cNvPr id="10" name="Organigramme : Bande perforée 9"/>
          <p:cNvSpPr/>
          <p:nvPr/>
        </p:nvSpPr>
        <p:spPr>
          <a:xfrm>
            <a:off x="5072066" y="5072074"/>
            <a:ext cx="2628912" cy="1000132"/>
          </a:xfrm>
          <a:prstGeom prst="flowChartPunchedTape">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ar-MA" sz="4000" b="1" dirty="0" smtClean="0"/>
              <a:t>مُـ</a:t>
            </a:r>
            <a:r>
              <a:rPr lang="ar-MA" sz="4000" b="1" dirty="0" smtClean="0">
                <a:solidFill>
                  <a:srgbClr val="FF0000"/>
                </a:solidFill>
              </a:rPr>
              <a:t>ؤْ</a:t>
            </a:r>
            <a:r>
              <a:rPr lang="ar-MA" sz="4000" b="1" dirty="0" smtClean="0"/>
              <a:t>تَمَرٌ</a:t>
            </a:r>
            <a:endParaRPr lang="fr-FR" sz="4000" b="1" dirty="0"/>
          </a:p>
        </p:txBody>
      </p:sp>
      <p:sp>
        <p:nvSpPr>
          <p:cNvPr id="11" name="Organigramme : Bande perforée 10"/>
          <p:cNvSpPr/>
          <p:nvPr/>
        </p:nvSpPr>
        <p:spPr>
          <a:xfrm>
            <a:off x="5072066" y="4071942"/>
            <a:ext cx="2628912" cy="1000132"/>
          </a:xfrm>
          <a:prstGeom prst="flowChartPunchedTape">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ar-MA" sz="4000" b="1" dirty="0" smtClean="0"/>
              <a:t>يـَ</a:t>
            </a:r>
            <a:r>
              <a:rPr lang="ar-MA" sz="4000" b="1" dirty="0" smtClean="0">
                <a:solidFill>
                  <a:srgbClr val="FF0000"/>
                </a:solidFill>
              </a:rPr>
              <a:t>ئِ</a:t>
            </a:r>
            <a:r>
              <a:rPr lang="ar-MA" sz="4000" b="1" dirty="0" smtClean="0"/>
              <a:t>سَ</a:t>
            </a:r>
            <a:endParaRPr lang="fr-FR" sz="4000" b="1" dirty="0"/>
          </a:p>
        </p:txBody>
      </p:sp>
      <p:sp>
        <p:nvSpPr>
          <p:cNvPr id="12" name="Organigramme : Bande perforée 11"/>
          <p:cNvSpPr/>
          <p:nvPr/>
        </p:nvSpPr>
        <p:spPr>
          <a:xfrm>
            <a:off x="1785918" y="5072074"/>
            <a:ext cx="2628912" cy="1000132"/>
          </a:xfrm>
          <a:prstGeom prst="flowChartPunchedTape">
            <a:avLst/>
          </a:prstGeom>
        </p:spPr>
        <p:style>
          <a:lnRef idx="1">
            <a:schemeClr val="accent3"/>
          </a:lnRef>
          <a:fillRef idx="2">
            <a:schemeClr val="accent3"/>
          </a:fillRef>
          <a:effectRef idx="1">
            <a:schemeClr val="accent3"/>
          </a:effectRef>
          <a:fontRef idx="minor">
            <a:schemeClr val="dk1"/>
          </a:fontRef>
        </p:style>
        <p:txBody>
          <a:bodyPr anchor="ctr"/>
          <a:lstStyle/>
          <a:p>
            <a:pPr algn="ctr" rtl="1">
              <a:defRPr/>
            </a:pPr>
            <a:r>
              <a:rPr lang="ar-MA" sz="4000" b="1" dirty="0" smtClean="0"/>
              <a:t>يَبْطُ</a:t>
            </a:r>
            <a:r>
              <a:rPr lang="ar-MA" sz="4000" b="1" dirty="0" smtClean="0">
                <a:solidFill>
                  <a:srgbClr val="FF0000"/>
                </a:solidFill>
              </a:rPr>
              <a:t>ؤْ</a:t>
            </a:r>
            <a:endParaRPr lang="fr-FR" sz="4000" b="1" dirty="0"/>
          </a:p>
        </p:txBody>
      </p:sp>
      <p:sp>
        <p:nvSpPr>
          <p:cNvPr id="13" name="Organigramme : Bande perforée 12"/>
          <p:cNvSpPr/>
          <p:nvPr/>
        </p:nvSpPr>
        <p:spPr>
          <a:xfrm>
            <a:off x="1857356" y="4071942"/>
            <a:ext cx="2628912" cy="1000132"/>
          </a:xfrm>
          <a:prstGeom prst="flowChartPunchedTape">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ar-MA" sz="4000" b="1" dirty="0" smtClean="0"/>
              <a:t>نَشْ</a:t>
            </a:r>
            <a:r>
              <a:rPr lang="ar-MA" sz="4000" b="1" dirty="0" smtClean="0">
                <a:solidFill>
                  <a:srgbClr val="FF0000"/>
                </a:solidFill>
              </a:rPr>
              <a:t>ءٌ</a:t>
            </a:r>
            <a:endParaRPr lang="fr-FR" sz="4000" b="1" dirty="0">
              <a:solidFill>
                <a:srgbClr val="FF0000"/>
              </a:solidFill>
            </a:endParaRPr>
          </a:p>
        </p:txBody>
      </p:sp>
    </p:spTree>
    <p:extLst>
      <p:ext uri="{BB962C8B-B14F-4D97-AF65-F5344CB8AC3E}">
        <p14:creationId xmlns="" xmlns:p14="http://schemas.microsoft.com/office/powerpoint/2010/main" val="1929876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اطارات جاهزة للكتابة عليها - موسوعة"/>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036496" cy="6741368"/>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angle à coins arrondis 8"/>
          <p:cNvSpPr/>
          <p:nvPr/>
        </p:nvSpPr>
        <p:spPr>
          <a:xfrm>
            <a:off x="971600" y="1268760"/>
            <a:ext cx="7072313" cy="1214437"/>
          </a:xfrm>
          <a:prstGeom prst="roundRect">
            <a:avLst/>
          </a:prstGeom>
        </p:spPr>
        <p:style>
          <a:lnRef idx="1">
            <a:schemeClr val="dk1"/>
          </a:lnRef>
          <a:fillRef idx="1001">
            <a:schemeClr val="lt2"/>
          </a:fillRef>
          <a:effectRef idx="1">
            <a:schemeClr val="dk1"/>
          </a:effectRef>
          <a:fontRef idx="minor">
            <a:schemeClr val="dk1"/>
          </a:fontRef>
        </p:style>
        <p:txBody>
          <a:bodyPr anchor="ctr"/>
          <a:lstStyle/>
          <a:p>
            <a:pPr algn="r" rtl="1" eaLnBrk="1" fontAlgn="auto" hangingPunct="1">
              <a:spcBef>
                <a:spcPts val="0"/>
              </a:spcBef>
              <a:spcAft>
                <a:spcPts val="0"/>
              </a:spcAft>
              <a:defRPr/>
            </a:pPr>
            <a:r>
              <a:rPr lang="ar-MA" sz="4000" b="1" dirty="0">
                <a:solidFill>
                  <a:schemeClr val="tx1"/>
                </a:solidFill>
              </a:rPr>
              <a:t>4-</a:t>
            </a:r>
            <a:r>
              <a:rPr lang="ar-MA" sz="4000" b="1" dirty="0">
                <a:solidFill>
                  <a:srgbClr val="FF0000"/>
                </a:solidFill>
              </a:rPr>
              <a:t> </a:t>
            </a:r>
            <a:r>
              <a:rPr lang="ar-MA" sz="4000" b="1" dirty="0">
                <a:solidFill>
                  <a:schemeClr val="tx1"/>
                </a:solidFill>
              </a:rPr>
              <a:t>أَكْتُبُ ألفا ممدودة(ا) أو مقصورة(ى) مكان النقط في الكلمات الآتية:</a:t>
            </a:r>
            <a:endParaRPr lang="fr-FR" sz="4000" b="1" dirty="0">
              <a:solidFill>
                <a:schemeClr val="tx1"/>
              </a:solidFill>
            </a:endParaRPr>
          </a:p>
        </p:txBody>
      </p:sp>
      <p:sp>
        <p:nvSpPr>
          <p:cNvPr id="10" name="Larme 9"/>
          <p:cNvSpPr/>
          <p:nvPr/>
        </p:nvSpPr>
        <p:spPr>
          <a:xfrm>
            <a:off x="6111324" y="2801304"/>
            <a:ext cx="1557342" cy="1357322"/>
          </a:xfrm>
          <a:prstGeom prst="teardrop">
            <a:avLst/>
          </a:prstGeom>
        </p:spPr>
        <p:style>
          <a:lnRef idx="2">
            <a:schemeClr val="accent2"/>
          </a:lnRef>
          <a:fillRef idx="1">
            <a:schemeClr val="lt1"/>
          </a:fillRef>
          <a:effectRef idx="0">
            <a:schemeClr val="accent2"/>
          </a:effectRef>
          <a:fontRef idx="minor">
            <a:schemeClr val="dk1"/>
          </a:fontRef>
        </p:style>
        <p:txBody>
          <a:bodyPr anchor="ctr"/>
          <a:lstStyle/>
          <a:p>
            <a:pPr algn="ctr">
              <a:defRPr/>
            </a:pPr>
            <a:r>
              <a:rPr lang="ar-MA" sz="4000" b="1" dirty="0" smtClean="0"/>
              <a:t>عَوَ</a:t>
            </a:r>
            <a:r>
              <a:rPr lang="ar-MA" sz="4000" b="1" dirty="0" smtClean="0">
                <a:solidFill>
                  <a:srgbClr val="FF0000"/>
                </a:solidFill>
              </a:rPr>
              <a:t>ى</a:t>
            </a:r>
            <a:endParaRPr lang="fr-FR" sz="4000" b="1" dirty="0">
              <a:solidFill>
                <a:srgbClr val="FF0000"/>
              </a:solidFill>
            </a:endParaRPr>
          </a:p>
        </p:txBody>
      </p:sp>
      <p:sp>
        <p:nvSpPr>
          <p:cNvPr id="11" name="Larme 10"/>
          <p:cNvSpPr/>
          <p:nvPr/>
        </p:nvSpPr>
        <p:spPr>
          <a:xfrm>
            <a:off x="5988087" y="4340572"/>
            <a:ext cx="1700218" cy="1357322"/>
          </a:xfrm>
          <a:prstGeom prst="teardrop">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ar-MA" sz="4000" b="1" dirty="0" smtClean="0">
                <a:solidFill>
                  <a:schemeClr val="tx1"/>
                </a:solidFill>
              </a:rPr>
              <a:t>أَنْهَـ</a:t>
            </a:r>
            <a:r>
              <a:rPr lang="ar-MA" sz="4000" b="1" dirty="0" smtClean="0">
                <a:solidFill>
                  <a:srgbClr val="FF0000"/>
                </a:solidFill>
              </a:rPr>
              <a:t>ى</a:t>
            </a:r>
            <a:endParaRPr lang="fr-FR" sz="4000" b="1" dirty="0">
              <a:solidFill>
                <a:schemeClr val="tx1"/>
              </a:solidFill>
            </a:endParaRPr>
          </a:p>
        </p:txBody>
      </p:sp>
      <p:sp>
        <p:nvSpPr>
          <p:cNvPr id="12" name="Larme 11"/>
          <p:cNvSpPr/>
          <p:nvPr/>
        </p:nvSpPr>
        <p:spPr>
          <a:xfrm>
            <a:off x="3979114" y="2801304"/>
            <a:ext cx="1807332" cy="1357322"/>
          </a:xfrm>
          <a:prstGeom prst="teardrop">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ar-MA" sz="4000" b="1" dirty="0" smtClean="0">
                <a:solidFill>
                  <a:schemeClr val="tx1"/>
                </a:solidFill>
              </a:rPr>
              <a:t>مَجْرَ</a:t>
            </a:r>
            <a:r>
              <a:rPr lang="ar-MA" sz="4000" b="1" dirty="0" smtClean="0">
                <a:solidFill>
                  <a:srgbClr val="FF0000"/>
                </a:solidFill>
              </a:rPr>
              <a:t>ى</a:t>
            </a:r>
            <a:endParaRPr lang="fr-FR" sz="4000" b="1" dirty="0">
              <a:solidFill>
                <a:schemeClr val="tx1"/>
              </a:solidFill>
            </a:endParaRPr>
          </a:p>
        </p:txBody>
      </p:sp>
      <p:sp>
        <p:nvSpPr>
          <p:cNvPr id="13" name="Larme 12"/>
          <p:cNvSpPr/>
          <p:nvPr/>
        </p:nvSpPr>
        <p:spPr>
          <a:xfrm>
            <a:off x="1761175" y="2801304"/>
            <a:ext cx="1700218" cy="1357322"/>
          </a:xfrm>
          <a:prstGeom prst="teardrop">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ar-MA" sz="4000" b="1" dirty="0" smtClean="0">
                <a:solidFill>
                  <a:schemeClr val="tx1"/>
                </a:solidFill>
              </a:rPr>
              <a:t>دَنَـ</a:t>
            </a:r>
            <a:r>
              <a:rPr lang="ar-MA" sz="4000" b="1" dirty="0" smtClean="0">
                <a:solidFill>
                  <a:srgbClr val="FF0000"/>
                </a:solidFill>
              </a:rPr>
              <a:t>ا</a:t>
            </a:r>
            <a:endParaRPr lang="fr-FR" sz="4000" b="1" dirty="0">
              <a:solidFill>
                <a:srgbClr val="FF0000"/>
              </a:solidFill>
            </a:endParaRPr>
          </a:p>
        </p:txBody>
      </p:sp>
      <p:sp>
        <p:nvSpPr>
          <p:cNvPr id="14" name="Larme 13"/>
          <p:cNvSpPr/>
          <p:nvPr/>
        </p:nvSpPr>
        <p:spPr>
          <a:xfrm>
            <a:off x="1761175" y="4340572"/>
            <a:ext cx="1700218" cy="1357322"/>
          </a:xfrm>
          <a:prstGeom prst="teardrop">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ar-MA" sz="4000" b="1" dirty="0" smtClean="0">
                <a:solidFill>
                  <a:schemeClr val="tx1"/>
                </a:solidFill>
              </a:rPr>
              <a:t>عُلْيـَ</a:t>
            </a:r>
            <a:r>
              <a:rPr lang="ar-MA" sz="4000" b="1" dirty="0" smtClean="0">
                <a:solidFill>
                  <a:srgbClr val="FF0000"/>
                </a:solidFill>
              </a:rPr>
              <a:t>ا</a:t>
            </a:r>
            <a:endParaRPr lang="fr-FR" sz="4000" b="1" dirty="0">
              <a:solidFill>
                <a:schemeClr val="tx1"/>
              </a:solidFill>
            </a:endParaRPr>
          </a:p>
        </p:txBody>
      </p:sp>
      <p:sp>
        <p:nvSpPr>
          <p:cNvPr id="15" name="Larme 14"/>
          <p:cNvSpPr/>
          <p:nvPr/>
        </p:nvSpPr>
        <p:spPr>
          <a:xfrm>
            <a:off x="3979120" y="4368217"/>
            <a:ext cx="1700212" cy="1357312"/>
          </a:xfrm>
          <a:prstGeom prst="teardrop">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ar-MA" sz="4000" b="1" dirty="0" smtClean="0">
                <a:solidFill>
                  <a:schemeClr val="tx1"/>
                </a:solidFill>
              </a:rPr>
              <a:t>يَرْعـَ</a:t>
            </a:r>
            <a:r>
              <a:rPr lang="ar-MA" sz="4000" b="1" dirty="0" smtClean="0">
                <a:solidFill>
                  <a:srgbClr val="FF0000"/>
                </a:solidFill>
              </a:rPr>
              <a:t>ى</a:t>
            </a:r>
            <a:endParaRPr lang="fr-FR" sz="4000" b="1" dirty="0">
              <a:solidFill>
                <a:schemeClr val="tx1"/>
              </a:solidFill>
            </a:endParaRPr>
          </a:p>
        </p:txBody>
      </p:sp>
    </p:spTree>
    <p:extLst>
      <p:ext uri="{BB962C8B-B14F-4D97-AF65-F5344CB8AC3E}">
        <p14:creationId xmlns="" xmlns:p14="http://schemas.microsoft.com/office/powerpoint/2010/main" val="3522381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rchemin horizontal 2"/>
          <p:cNvSpPr/>
          <p:nvPr/>
        </p:nvSpPr>
        <p:spPr>
          <a:xfrm>
            <a:off x="1571604" y="357166"/>
            <a:ext cx="6000792" cy="714380"/>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r"/>
            <a:r>
              <a:rPr lang="ar-MA" sz="3200" dirty="0" smtClean="0"/>
              <a:t>ا</a:t>
            </a:r>
            <a:r>
              <a:rPr lang="ar-MA" sz="3200" b="1" dirty="0" smtClean="0"/>
              <a:t>لمكون الخامس :التعبير الكتابي (الإنشاء)</a:t>
            </a:r>
            <a:endParaRPr lang="fr-FR" sz="2800" b="1" dirty="0"/>
          </a:p>
        </p:txBody>
      </p:sp>
      <p:sp>
        <p:nvSpPr>
          <p:cNvPr id="5" name="Organigramme : Connecteur 4"/>
          <p:cNvSpPr/>
          <p:nvPr/>
        </p:nvSpPr>
        <p:spPr>
          <a:xfrm>
            <a:off x="8215338" y="3143248"/>
            <a:ext cx="457200" cy="457200"/>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dirty="0" smtClean="0">
                <a:solidFill>
                  <a:srgbClr val="FF0000"/>
                </a:solidFill>
              </a:rPr>
              <a:t>4</a:t>
            </a:r>
            <a:endParaRPr lang="fr-FR" sz="3600" dirty="0">
              <a:solidFill>
                <a:srgbClr val="FF0000"/>
              </a:solidFill>
            </a:endParaRPr>
          </a:p>
        </p:txBody>
      </p:sp>
      <p:sp>
        <p:nvSpPr>
          <p:cNvPr id="7" name="Organigramme : Connecteur 6"/>
          <p:cNvSpPr/>
          <p:nvPr/>
        </p:nvSpPr>
        <p:spPr>
          <a:xfrm>
            <a:off x="8215338" y="4357694"/>
            <a:ext cx="457200" cy="457200"/>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dirty="0" smtClean="0">
                <a:solidFill>
                  <a:srgbClr val="FF0000"/>
                </a:solidFill>
              </a:rPr>
              <a:t>7</a:t>
            </a:r>
            <a:endParaRPr lang="fr-FR" sz="3600" dirty="0">
              <a:solidFill>
                <a:srgbClr val="FF0000"/>
              </a:solidFill>
            </a:endParaRPr>
          </a:p>
        </p:txBody>
      </p:sp>
      <p:sp>
        <p:nvSpPr>
          <p:cNvPr id="9" name="Organigramme : Connecteur 8"/>
          <p:cNvSpPr/>
          <p:nvPr/>
        </p:nvSpPr>
        <p:spPr>
          <a:xfrm>
            <a:off x="8215338" y="5643578"/>
            <a:ext cx="457200" cy="457200"/>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dirty="0" smtClean="0">
                <a:solidFill>
                  <a:srgbClr val="FF0000"/>
                </a:solidFill>
              </a:rPr>
              <a:t>1</a:t>
            </a:r>
            <a:endParaRPr lang="fr-FR" sz="3600" dirty="0">
              <a:solidFill>
                <a:srgbClr val="FF0000"/>
              </a:solidFill>
            </a:endParaRPr>
          </a:p>
        </p:txBody>
      </p:sp>
      <p:sp>
        <p:nvSpPr>
          <p:cNvPr id="11" name="Rectangle à coins arrondis 10"/>
          <p:cNvSpPr/>
          <p:nvPr/>
        </p:nvSpPr>
        <p:spPr>
          <a:xfrm>
            <a:off x="857224" y="1285860"/>
            <a:ext cx="7215238" cy="114300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4000" b="1" dirty="0" smtClean="0"/>
              <a:t>1-رتب الجمل الآتية لتكوين نص متكامل باستعمال الأرقام من 1 إلى </a:t>
            </a:r>
            <a:r>
              <a:rPr lang="ar-MA" sz="3600" b="1" dirty="0" smtClean="0"/>
              <a:t>7</a:t>
            </a:r>
            <a:endParaRPr lang="fr-FR" sz="3600" dirty="0"/>
          </a:p>
        </p:txBody>
      </p:sp>
      <p:sp>
        <p:nvSpPr>
          <p:cNvPr id="13" name="Parchemin horizontal 12"/>
          <p:cNvSpPr/>
          <p:nvPr/>
        </p:nvSpPr>
        <p:spPr>
          <a:xfrm>
            <a:off x="714348" y="2786058"/>
            <a:ext cx="7286676" cy="1142984"/>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ar-MA" sz="3200" b="1" dirty="0" smtClean="0">
                <a:solidFill>
                  <a:srgbClr val="333333"/>
                </a:solidFill>
                <a:latin typeface="DroidArabicKufi-Regular"/>
              </a:rPr>
              <a:t>دُهش الجار مما سمع ،وتوجه إلى القاضي ليشتكي المزارع المخادع له ،</a:t>
            </a:r>
            <a:endParaRPr lang="fr-FR" sz="3200" dirty="0"/>
          </a:p>
        </p:txBody>
      </p:sp>
      <p:sp>
        <p:nvSpPr>
          <p:cNvPr id="14" name="Parchemin horizontal 13"/>
          <p:cNvSpPr/>
          <p:nvPr/>
        </p:nvSpPr>
        <p:spPr>
          <a:xfrm>
            <a:off x="714348" y="4000504"/>
            <a:ext cx="7286676" cy="1142984"/>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ar-MA" sz="3200" b="1" dirty="0" smtClean="0">
                <a:solidFill>
                  <a:srgbClr val="333333"/>
                </a:solidFill>
                <a:latin typeface="DroidArabicKufi-Regular"/>
              </a:rPr>
              <a:t>جُنّ جنون المزارع المخادع، وعرف أنّ الخديعة لا تضرُّ إلّا بصاحبَها.</a:t>
            </a:r>
            <a:endParaRPr lang="fr-FR" sz="3200" dirty="0"/>
          </a:p>
        </p:txBody>
      </p:sp>
      <p:sp>
        <p:nvSpPr>
          <p:cNvPr id="15" name="Parchemin horizontal 14"/>
          <p:cNvSpPr/>
          <p:nvPr/>
        </p:nvSpPr>
        <p:spPr>
          <a:xfrm>
            <a:off x="642910" y="5286388"/>
            <a:ext cx="7286676" cy="1142984"/>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r" rtl="1"/>
            <a:r>
              <a:rPr lang="ar-MA" sz="3200" b="1" dirty="0" smtClean="0">
                <a:solidFill>
                  <a:srgbClr val="333333"/>
                </a:solidFill>
                <a:latin typeface="DroidArabicKufi-Regular"/>
              </a:rPr>
              <a:t>قام مزارع ببيع بئر الماء الموجود في أرضه لجاره مقابل مبلغ من المال، </a:t>
            </a:r>
            <a:endParaRPr lang="ar-MA" sz="3200" b="1" dirty="0">
              <a:solidFill>
                <a:srgbClr val="333333"/>
              </a:solidFill>
              <a:latin typeface="DroidArabicKufi-Regular"/>
            </a:endParaRPr>
          </a:p>
        </p:txBody>
      </p:sp>
    </p:spTree>
    <p:extLst>
      <p:ext uri="{BB962C8B-B14F-4D97-AF65-F5344CB8AC3E}">
        <p14:creationId xmlns="" xmlns:p14="http://schemas.microsoft.com/office/powerpoint/2010/main" val="19626971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rganigramme : Connecteur 7"/>
          <p:cNvSpPr/>
          <p:nvPr/>
        </p:nvSpPr>
        <p:spPr>
          <a:xfrm>
            <a:off x="7858148" y="4000504"/>
            <a:ext cx="457200" cy="457200"/>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200" dirty="0" smtClean="0">
                <a:solidFill>
                  <a:srgbClr val="FF0000"/>
                </a:solidFill>
              </a:rPr>
              <a:t>3</a:t>
            </a:r>
            <a:endParaRPr lang="fr-FR" sz="3200" dirty="0">
              <a:solidFill>
                <a:srgbClr val="FF0000"/>
              </a:solidFill>
            </a:endParaRPr>
          </a:p>
        </p:txBody>
      </p:sp>
      <p:sp>
        <p:nvSpPr>
          <p:cNvPr id="9" name="Organigramme : Connecteur 8"/>
          <p:cNvSpPr/>
          <p:nvPr/>
        </p:nvSpPr>
        <p:spPr>
          <a:xfrm>
            <a:off x="7858148" y="5286388"/>
            <a:ext cx="457200" cy="457200"/>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dirty="0" smtClean="0">
                <a:solidFill>
                  <a:srgbClr val="FF0000"/>
                </a:solidFill>
              </a:rPr>
              <a:t>6</a:t>
            </a:r>
            <a:endParaRPr lang="fr-FR" sz="3600" dirty="0">
              <a:solidFill>
                <a:srgbClr val="FF0000"/>
              </a:solidFill>
            </a:endParaRPr>
          </a:p>
        </p:txBody>
      </p:sp>
      <p:sp>
        <p:nvSpPr>
          <p:cNvPr id="10" name="Organigramme : Connecteur 9"/>
          <p:cNvSpPr/>
          <p:nvPr/>
        </p:nvSpPr>
        <p:spPr>
          <a:xfrm>
            <a:off x="7858148" y="2571744"/>
            <a:ext cx="457200" cy="457200"/>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4000" dirty="0" smtClean="0">
                <a:solidFill>
                  <a:srgbClr val="FF0000"/>
                </a:solidFill>
              </a:rPr>
              <a:t>5</a:t>
            </a:r>
            <a:endParaRPr lang="fr-FR" sz="4000" dirty="0">
              <a:solidFill>
                <a:srgbClr val="FF0000"/>
              </a:solidFill>
            </a:endParaRPr>
          </a:p>
        </p:txBody>
      </p:sp>
      <p:sp>
        <p:nvSpPr>
          <p:cNvPr id="11" name="Organigramme : Connecteur 10"/>
          <p:cNvSpPr/>
          <p:nvPr/>
        </p:nvSpPr>
        <p:spPr>
          <a:xfrm>
            <a:off x="7858148" y="1214422"/>
            <a:ext cx="457200" cy="457200"/>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dirty="0" smtClean="0">
                <a:solidFill>
                  <a:srgbClr val="FF0000"/>
                </a:solidFill>
              </a:rPr>
              <a:t>2</a:t>
            </a:r>
            <a:endParaRPr lang="fr-FR" sz="3600" dirty="0">
              <a:solidFill>
                <a:srgbClr val="FF0000"/>
              </a:solidFill>
            </a:endParaRPr>
          </a:p>
        </p:txBody>
      </p:sp>
      <p:sp>
        <p:nvSpPr>
          <p:cNvPr id="12" name="Parchemin horizontal 11"/>
          <p:cNvSpPr/>
          <p:nvPr/>
        </p:nvSpPr>
        <p:spPr>
          <a:xfrm>
            <a:off x="357158" y="928670"/>
            <a:ext cx="7286676" cy="1142984"/>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ar-MA" sz="3200" b="1" dirty="0" smtClean="0">
                <a:solidFill>
                  <a:srgbClr val="333333"/>
                </a:solidFill>
                <a:latin typeface="DroidArabicKufi-Regular"/>
              </a:rPr>
              <a:t>وعندما جاء الجار الذي اشترى البئر ليستخدم الماء الموجود فيه، منعه المزارع،</a:t>
            </a:r>
            <a:endParaRPr lang="fr-FR" sz="3200" dirty="0"/>
          </a:p>
        </p:txBody>
      </p:sp>
      <p:sp>
        <p:nvSpPr>
          <p:cNvPr id="13" name="Parchemin horizontal 12"/>
          <p:cNvSpPr/>
          <p:nvPr/>
        </p:nvSpPr>
        <p:spPr>
          <a:xfrm>
            <a:off x="357158" y="2285992"/>
            <a:ext cx="7286676" cy="1142984"/>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ar-MA" sz="3200" b="1" dirty="0" smtClean="0">
                <a:solidFill>
                  <a:srgbClr val="333333"/>
                </a:solidFill>
                <a:latin typeface="DroidArabicKufi-Regular"/>
              </a:rPr>
              <a:t>سمع القاضي القصة، وأمر المزارع المخادع أن يُعطيَ الرجل بئره ،إلّا أنّه رفض،</a:t>
            </a:r>
            <a:endParaRPr lang="fr-FR" sz="3200" dirty="0"/>
          </a:p>
        </p:txBody>
      </p:sp>
      <p:sp>
        <p:nvSpPr>
          <p:cNvPr id="14" name="Parchemin horizontal 13"/>
          <p:cNvSpPr/>
          <p:nvPr/>
        </p:nvSpPr>
        <p:spPr>
          <a:xfrm>
            <a:off x="357158" y="3714752"/>
            <a:ext cx="7286676" cy="1142984"/>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ar-MA" sz="3200" b="1" dirty="0" smtClean="0">
                <a:solidFill>
                  <a:srgbClr val="333333"/>
                </a:solidFill>
                <a:latin typeface="DroidArabicKufi-Regular"/>
              </a:rPr>
              <a:t>قائلا له : أنا بعتك البئر لكنني لم أبعك الماء الموجود فيه،</a:t>
            </a:r>
            <a:endParaRPr lang="fr-FR" sz="3200" dirty="0"/>
          </a:p>
        </p:txBody>
      </p:sp>
      <p:sp>
        <p:nvSpPr>
          <p:cNvPr id="15" name="Parchemin horizontal 14"/>
          <p:cNvSpPr/>
          <p:nvPr/>
        </p:nvSpPr>
        <p:spPr>
          <a:xfrm>
            <a:off x="357158" y="5000636"/>
            <a:ext cx="7286676" cy="1142984"/>
          </a:xfrm>
          <a:prstGeom prst="horizontalScroll">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ar-MA" sz="3200" b="1" dirty="0" smtClean="0">
                <a:solidFill>
                  <a:srgbClr val="333333"/>
                </a:solidFill>
                <a:latin typeface="DroidArabicKufi-Regular"/>
              </a:rPr>
              <a:t>فقال له القاضي: حسناً، إن كانت الماء </a:t>
            </a:r>
            <a:r>
              <a:rPr lang="ar-MA" sz="3200" b="1" dirty="0" err="1" smtClean="0">
                <a:solidFill>
                  <a:srgbClr val="333333"/>
                </a:solidFill>
                <a:latin typeface="DroidArabicKufi-Regular"/>
              </a:rPr>
              <a:t>لك</a:t>
            </a:r>
            <a:r>
              <a:rPr lang="ar-MA" sz="3200" b="1" dirty="0" smtClean="0">
                <a:solidFill>
                  <a:srgbClr val="333333"/>
                </a:solidFill>
                <a:latin typeface="DroidArabicKufi-Regular"/>
              </a:rPr>
              <a:t> ، والبئر لجارك، فَهَيَّا قم وأخرج ماءك من بئره إذن،</a:t>
            </a:r>
            <a:endParaRPr lang="fr-FR" sz="3200" dirty="0"/>
          </a:p>
        </p:txBody>
      </p:sp>
    </p:spTree>
    <p:extLst>
      <p:ext uri="{BB962C8B-B14F-4D97-AF65-F5344CB8AC3E}">
        <p14:creationId xmlns="" xmlns:p14="http://schemas.microsoft.com/office/powerpoint/2010/main" val="447236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extLst>
              <p:ext uri="{D42A27DB-BD31-4B8C-83A1-F6EECF244321}">
                <p14:modId xmlns="" xmlns:p14="http://schemas.microsoft.com/office/powerpoint/2010/main" val="934400969"/>
              </p:ext>
            </p:extLst>
          </p:nvPr>
        </p:nvGraphicFramePr>
        <p:xfrm>
          <a:off x="1115616" y="1721602"/>
          <a:ext cx="7128792" cy="4011654"/>
        </p:xfrm>
        <a:graphic>
          <a:graphicData uri="http://schemas.openxmlformats.org/drawingml/2006/table">
            <a:tbl>
              <a:tblPr firstRow="1" bandRow="1">
                <a:tableStyleId>{2D5ABB26-0587-4C30-8999-92F81FD0307C}</a:tableStyleId>
              </a:tblPr>
              <a:tblGrid>
                <a:gridCol w="7128792"/>
              </a:tblGrid>
              <a:tr h="4011654">
                <a:tc>
                  <a:txBody>
                    <a:bodyPr/>
                    <a:lstStyle/>
                    <a:p>
                      <a:pPr algn="ctr" rtl="1"/>
                      <a:r>
                        <a:rPr lang="ar-MA" sz="3200" dirty="0" smtClean="0"/>
                        <a:t>قصة الثعلب</a:t>
                      </a:r>
                      <a:r>
                        <a:rPr lang="ar-MA" sz="3200" baseline="0" dirty="0" smtClean="0"/>
                        <a:t> والغراب</a:t>
                      </a:r>
                    </a:p>
                    <a:p>
                      <a:pPr algn="r" rtl="1"/>
                      <a:r>
                        <a:rPr lang="ar-MA" sz="3200" baseline="0" dirty="0" smtClean="0"/>
                        <a:t>توقف ثعلب ماكر ليستريح  تحت  ظل  شجرة، وبعد قليل رأى غرابا يحمل قطعة جبن في فمه وهو يحط على الشجرة ، ف</a:t>
                      </a:r>
                      <a:r>
                        <a:rPr lang="ar-MA" sz="3200" kern="1200" dirty="0" smtClean="0">
                          <a:effectLst/>
                        </a:rPr>
                        <a:t>بدأ الثعلب يخطط كيف يمكنه الحصول عليها، رفع الثعلب المخادع رأسه وقال للغراب :....</a:t>
                      </a:r>
                      <a:r>
                        <a:rPr lang="ar-MA" sz="3200" dirty="0" smtClean="0"/>
                        <a:t/>
                      </a:r>
                      <a:br>
                        <a:rPr lang="ar-MA" sz="3200" dirty="0" smtClean="0"/>
                      </a:br>
                      <a:r>
                        <a:rPr lang="ar-MA" sz="3200" dirty="0" smtClean="0"/>
                        <a:t/>
                      </a:r>
                      <a:br>
                        <a:rPr lang="ar-MA" sz="3200" dirty="0" smtClean="0"/>
                      </a:br>
                      <a:r>
                        <a:rPr lang="ar-MA" sz="3200" baseline="0" dirty="0" smtClean="0"/>
                        <a:t> 1- اذكر كيف خذع الثعلب الماكر الغراب حتى حصل على قطعة الجبن ؟</a:t>
                      </a:r>
                      <a:endParaRPr lang="fr-FR" sz="3200" dirty="0"/>
                    </a:p>
                  </a:txBody>
                  <a:tcPr/>
                </a:tc>
              </a:tr>
            </a:tbl>
          </a:graphicData>
        </a:graphic>
      </p:graphicFrame>
    </p:spTree>
    <p:extLst>
      <p:ext uri="{BB962C8B-B14F-4D97-AF65-F5344CB8AC3E}">
        <p14:creationId xmlns="" xmlns:p14="http://schemas.microsoft.com/office/powerpoint/2010/main" val="20133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rganigramme : Terminateur 4"/>
          <p:cNvSpPr/>
          <p:nvPr/>
        </p:nvSpPr>
        <p:spPr>
          <a:xfrm>
            <a:off x="2786050" y="357166"/>
            <a:ext cx="3000396" cy="500066"/>
          </a:xfrm>
          <a:prstGeom prst="flowChartTerminator">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MA" sz="3600" b="1" dirty="0" smtClean="0"/>
              <a:t>النـــــــص</a:t>
            </a:r>
            <a:endParaRPr lang="fr-FR" sz="3600" b="1" dirty="0"/>
          </a:p>
        </p:txBody>
      </p:sp>
      <p:sp>
        <p:nvSpPr>
          <p:cNvPr id="6" name="Parchemin vertical 5"/>
          <p:cNvSpPr/>
          <p:nvPr/>
        </p:nvSpPr>
        <p:spPr>
          <a:xfrm>
            <a:off x="-180528" y="1000108"/>
            <a:ext cx="9144000" cy="5435582"/>
          </a:xfrm>
          <a:prstGeom prst="verticalScroll">
            <a:avLst/>
          </a:prstGeom>
        </p:spPr>
        <p:style>
          <a:lnRef idx="2">
            <a:schemeClr val="dk1"/>
          </a:lnRef>
          <a:fillRef idx="1">
            <a:schemeClr val="lt1"/>
          </a:fillRef>
          <a:effectRef idx="0">
            <a:schemeClr val="dk1"/>
          </a:effectRef>
          <a:fontRef idx="minor">
            <a:schemeClr val="dk1"/>
          </a:fontRef>
        </p:style>
        <p:txBody>
          <a:bodyPr rtlCol="0" anchor="ctr"/>
          <a:lstStyle/>
          <a:p>
            <a:pPr algn="r" rtl="1"/>
            <a:r>
              <a:rPr lang="ar-MA" sz="3200" b="1" dirty="0" smtClean="0"/>
              <a:t>يُحْكَى أَنَّهُ فِي زَمَنٍ مَا ظَهَرَ مَرَضٌ فَتَّاكٌ فِي الصِّينِ ، وَفِي وَقْتٍ وَجِيزٍ انْتَشَرَ فِي كُلِّ أَنْحَاءِ الْعَالَمِ كَالْنَّارِ فِي الْهَشِيمِ ، فَأُغْلِقَتْ حُدُودُ الْبُلْدَانِ ، كَمَا أُغْلِقَتْ مُدُنُ وَشوَارعُ وَطَنِنَا ، وَلَمْ يَعْدْ بِالْإِمْكَانِ التَّنَقُّلُ بَيْنَهُمَا إِلاَّ بِرُخْصَة ٍاسْتِثْنَائِيَةٍ، كَمَا أُقْفِلَتِ الْمَدَارِسُ ، وَالْمَسَاجِدُ ، وَالْمَتَاجِرُ ، وَالْمَلاَعِبُ الرِّيَاضِيَّةُ ، وَالشَّوَاطِئُ وَالْمُنْتَزَهَاتُ ، وَمُنِعَتِ الْأَعْرَاسُ وَالْحَفَلَاتُ  وَالْمَآتِمُ ، فَلَزِمَ الْجَمِيعُ بُيُوتَهُمْ ، حَتَّى أَنَّ الْأَعْيَادَ لَمْ يَعُدْ لَهَا طَعْمٌ مَادَامَ التَّنَقُّلُ لِزِيارَةِ الَأَهْلِ وَالْأَصْدِقَاءِ مَحْظُوراً،</a:t>
            </a:r>
            <a:r>
              <a:rPr lang="ar-MA" sz="3200" dirty="0" smtClean="0"/>
              <a:t> </a:t>
            </a:r>
            <a:r>
              <a:rPr lang="ar-MA" sz="3200" b="1" dirty="0" smtClean="0"/>
              <a:t>حَفِظَنَا اللهُ جَمِيعاً مِنْ مِثْلِ هَذِهِ الْأَمْرَاضِ.</a:t>
            </a:r>
            <a:endParaRPr lang="fr-FR" sz="3200" b="1" dirty="0"/>
          </a:p>
        </p:txBody>
      </p:sp>
      <p:sp>
        <p:nvSpPr>
          <p:cNvPr id="7" name="Organigramme : Terminateur 6"/>
          <p:cNvSpPr/>
          <p:nvPr/>
        </p:nvSpPr>
        <p:spPr>
          <a:xfrm>
            <a:off x="3392787" y="6540560"/>
            <a:ext cx="1141561" cy="218797"/>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1600" dirty="0" err="1" smtClean="0"/>
              <a:t>Slalin</a:t>
            </a:r>
            <a:r>
              <a:rPr lang="fr-FR" sz="1600" dirty="0" err="1"/>
              <a:t>.</a:t>
            </a:r>
            <a:r>
              <a:rPr lang="fr-FR" sz="1600" dirty="0" err="1" smtClean="0"/>
              <a:t>h</a:t>
            </a:r>
            <a:endParaRPr lang="fr-FR" sz="1600" dirty="0"/>
          </a:p>
        </p:txBody>
      </p:sp>
    </p:spTree>
    <p:extLst>
      <p:ext uri="{BB962C8B-B14F-4D97-AF65-F5344CB8AC3E}">
        <p14:creationId xmlns="" xmlns:p14="http://schemas.microsoft.com/office/powerpoint/2010/main" val="154409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80">
                                          <p:stCondLst>
                                            <p:cond delay="0"/>
                                          </p:stCondLst>
                                        </p:cTn>
                                        <p:tgtEl>
                                          <p:spTgt spid="6"/>
                                        </p:tgtEl>
                                      </p:cBhvr>
                                    </p:animEffect>
                                    <p:anim calcmode="lin" valueType="num">
                                      <p:cBhvr>
                                        <p:cTn id="1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9" dur="26">
                                          <p:stCondLst>
                                            <p:cond delay="650"/>
                                          </p:stCondLst>
                                        </p:cTn>
                                        <p:tgtEl>
                                          <p:spTgt spid="6"/>
                                        </p:tgtEl>
                                      </p:cBhvr>
                                      <p:to x="100000" y="60000"/>
                                    </p:animScale>
                                    <p:animScale>
                                      <p:cBhvr>
                                        <p:cTn id="20" dur="166" decel="50000">
                                          <p:stCondLst>
                                            <p:cond delay="676"/>
                                          </p:stCondLst>
                                        </p:cTn>
                                        <p:tgtEl>
                                          <p:spTgt spid="6"/>
                                        </p:tgtEl>
                                      </p:cBhvr>
                                      <p:to x="100000" y="100000"/>
                                    </p:animScale>
                                    <p:animScale>
                                      <p:cBhvr>
                                        <p:cTn id="21" dur="26">
                                          <p:stCondLst>
                                            <p:cond delay="1312"/>
                                          </p:stCondLst>
                                        </p:cTn>
                                        <p:tgtEl>
                                          <p:spTgt spid="6"/>
                                        </p:tgtEl>
                                      </p:cBhvr>
                                      <p:to x="100000" y="80000"/>
                                    </p:animScale>
                                    <p:animScale>
                                      <p:cBhvr>
                                        <p:cTn id="22" dur="166" decel="50000">
                                          <p:stCondLst>
                                            <p:cond delay="1338"/>
                                          </p:stCondLst>
                                        </p:cTn>
                                        <p:tgtEl>
                                          <p:spTgt spid="6"/>
                                        </p:tgtEl>
                                      </p:cBhvr>
                                      <p:to x="100000" y="100000"/>
                                    </p:animScale>
                                    <p:animScale>
                                      <p:cBhvr>
                                        <p:cTn id="23" dur="26">
                                          <p:stCondLst>
                                            <p:cond delay="1642"/>
                                          </p:stCondLst>
                                        </p:cTn>
                                        <p:tgtEl>
                                          <p:spTgt spid="6"/>
                                        </p:tgtEl>
                                      </p:cBhvr>
                                      <p:to x="100000" y="90000"/>
                                    </p:animScale>
                                    <p:animScale>
                                      <p:cBhvr>
                                        <p:cTn id="24" dur="166" decel="50000">
                                          <p:stCondLst>
                                            <p:cond delay="1668"/>
                                          </p:stCondLst>
                                        </p:cTn>
                                        <p:tgtEl>
                                          <p:spTgt spid="6"/>
                                        </p:tgtEl>
                                      </p:cBhvr>
                                      <p:to x="100000" y="100000"/>
                                    </p:animScale>
                                    <p:animScale>
                                      <p:cBhvr>
                                        <p:cTn id="25" dur="26">
                                          <p:stCondLst>
                                            <p:cond delay="1808"/>
                                          </p:stCondLst>
                                        </p:cTn>
                                        <p:tgtEl>
                                          <p:spTgt spid="6"/>
                                        </p:tgtEl>
                                      </p:cBhvr>
                                      <p:to x="100000" y="95000"/>
                                    </p:animScale>
                                    <p:animScale>
                                      <p:cBhvr>
                                        <p:cTn id="26"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Étiquette 1"/>
          <p:cNvSpPr/>
          <p:nvPr/>
        </p:nvSpPr>
        <p:spPr>
          <a:xfrm>
            <a:off x="357158" y="1428736"/>
            <a:ext cx="8286808" cy="3286148"/>
          </a:xfrm>
          <a:prstGeom prst="plaque">
            <a:avLst/>
          </a:prstGeom>
        </p:spPr>
        <p:style>
          <a:lnRef idx="2">
            <a:schemeClr val="dk1"/>
          </a:lnRef>
          <a:fillRef idx="1">
            <a:schemeClr val="lt1"/>
          </a:fillRef>
          <a:effectRef idx="0">
            <a:schemeClr val="dk1"/>
          </a:effectRef>
          <a:fontRef idx="minor">
            <a:schemeClr val="dk1"/>
          </a:fontRef>
        </p:style>
        <p:txBody>
          <a:bodyPr rtlCol="0" anchor="ctr"/>
          <a:lstStyle/>
          <a:p>
            <a:pPr algn="ctr" rtl="1"/>
            <a:r>
              <a:rPr lang="ar-MA" sz="3600" b="1" dirty="0" smtClean="0"/>
              <a:t>قصة الثعلب والغراب</a:t>
            </a:r>
          </a:p>
          <a:p>
            <a:pPr algn="r" rtl="1"/>
            <a:r>
              <a:rPr lang="ar-MA" sz="3600" b="1" dirty="0" smtClean="0"/>
              <a:t>توقف ثعلب ماكر ليستريح  تحت  ظل  شجرة، وبعد قليل رأى غرابا يحمل قطعة جبن في فمه وهو يحط على الشجرة ، فبدأ الثعلب يخطط كيف يمكنه الحصول عليها، رفع الثعلب المخادع رأسه   وقال للغراب :....</a:t>
            </a:r>
            <a:endParaRPr lang="fr-FR" sz="3600" b="1" dirty="0"/>
          </a:p>
        </p:txBody>
      </p:sp>
      <p:sp>
        <p:nvSpPr>
          <p:cNvPr id="3" name="Rectangle avec flèche vers le bas 2"/>
          <p:cNvSpPr/>
          <p:nvPr/>
        </p:nvSpPr>
        <p:spPr>
          <a:xfrm>
            <a:off x="1285852" y="357166"/>
            <a:ext cx="6675040" cy="987592"/>
          </a:xfrm>
          <a:prstGeom prst="downArrowCallou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ar-MA" sz="3200" b="1" dirty="0" smtClean="0"/>
              <a:t>2-أكمل القصة التالية بوضع نهاية مناسبة لها</a:t>
            </a:r>
            <a:endParaRPr lang="fr-FR" sz="3200" b="1" dirty="0"/>
          </a:p>
        </p:txBody>
      </p:sp>
      <p:sp>
        <p:nvSpPr>
          <p:cNvPr id="4" name="Organigramme : Terminateur 3"/>
          <p:cNvSpPr/>
          <p:nvPr/>
        </p:nvSpPr>
        <p:spPr>
          <a:xfrm>
            <a:off x="6357950" y="4786322"/>
            <a:ext cx="1922512" cy="432048"/>
          </a:xfrm>
          <a:prstGeom prst="flowChartTermina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MA" sz="3600" b="1" dirty="0" smtClean="0"/>
              <a:t>التعليمات</a:t>
            </a:r>
            <a:endParaRPr lang="fr-FR" sz="3600" b="1" dirty="0"/>
          </a:p>
        </p:txBody>
      </p:sp>
      <p:sp>
        <p:nvSpPr>
          <p:cNvPr id="5" name="Arrondir un rectangle avec un coin du même côté 4"/>
          <p:cNvSpPr/>
          <p:nvPr/>
        </p:nvSpPr>
        <p:spPr>
          <a:xfrm>
            <a:off x="714348" y="5357826"/>
            <a:ext cx="7786742" cy="1214446"/>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ar-MA" sz="3600" b="1" dirty="0" smtClean="0"/>
              <a:t>- اذكر كيف خدع الثعلب الماكر الغراب حتى حصل على قطعة الجبن ؟</a:t>
            </a:r>
            <a:endParaRPr lang="fr-FR" sz="3600" b="1" dirty="0" smtClean="0"/>
          </a:p>
          <a:p>
            <a:pPr algn="ctr"/>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Étiquette 2"/>
          <p:cNvSpPr/>
          <p:nvPr/>
        </p:nvSpPr>
        <p:spPr>
          <a:xfrm>
            <a:off x="285720" y="1643050"/>
            <a:ext cx="8572560" cy="4857784"/>
          </a:xfrm>
          <a:prstGeom prst="plaqu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ar-MA" dirty="0" smtClean="0"/>
          </a:p>
          <a:p>
            <a:pPr algn="ctr"/>
            <a:endParaRPr lang="ar-MA" dirty="0" smtClean="0"/>
          </a:p>
          <a:p>
            <a:pPr algn="ctr"/>
            <a:endParaRPr lang="ar-MA" dirty="0" smtClean="0"/>
          </a:p>
          <a:p>
            <a:pPr algn="ctr"/>
            <a:endParaRPr lang="ar-MA" dirty="0" smtClean="0"/>
          </a:p>
          <a:p>
            <a:pPr algn="ctr"/>
            <a:endParaRPr lang="ar-MA" sz="3600" b="1" dirty="0" smtClean="0"/>
          </a:p>
          <a:p>
            <a:pPr algn="ctr"/>
            <a:r>
              <a:rPr lang="ar-MA" sz="3600" b="1" smtClean="0"/>
              <a:t>...مرحبًا </a:t>
            </a:r>
            <a:r>
              <a:rPr lang="ar-MA" sz="3600" b="1" dirty="0" smtClean="0"/>
              <a:t>أيها الغراب الجميل، ذو الصوت العذب الرائع، كل الحيوانات تتحدث عن صوتك، هل </a:t>
            </a:r>
            <a:r>
              <a:rPr lang="ar-MA" sz="3600" b="1" dirty="0" err="1" smtClean="0"/>
              <a:t>لك</a:t>
            </a:r>
            <a:r>
              <a:rPr lang="ar-MA" sz="3600" b="1" dirty="0" smtClean="0"/>
              <a:t> أن تغنّي لي شيئًا؟ صدّق الغُراب كلام الثّعلب الماكر، وبدأ ينشد أغنية بصوته القبيح، ولكنّه ما إن بدأ بالغناء حتّى سقطت قطعة الجبن من فمه والتقطها الثعلب، وأخذها وفرّ مسرعًا، بينما سكت الغراب، وأدرك الحيلة التي انطلت عليه، وحزن حزنًا شديدًا، ولكنّه أخذ درسًا لن ينساه، </a:t>
            </a:r>
            <a:br>
              <a:rPr lang="ar-MA" sz="3600" b="1" dirty="0" smtClean="0"/>
            </a:br>
            <a:r>
              <a:rPr lang="fr-FR" b="1" dirty="0" smtClean="0">
                <a:hlinkClick r:id="rId2"/>
              </a:rPr>
              <a:t> </a:t>
            </a:r>
            <a:r>
              <a:rPr lang="ar-MA" sz="3200" dirty="0" smtClean="0"/>
              <a:t/>
            </a:r>
            <a:br>
              <a:rPr lang="ar-MA" sz="3200" dirty="0" smtClean="0"/>
            </a:br>
            <a:r>
              <a:rPr lang="fr-FR" sz="3200" dirty="0" smtClean="0">
                <a:hlinkClick r:id="rId3"/>
              </a:rPr>
              <a:t> </a:t>
            </a:r>
            <a:r>
              <a:rPr lang="ar-MA" sz="3200" dirty="0" smtClean="0"/>
              <a:t/>
            </a:r>
            <a:br>
              <a:rPr lang="ar-MA" sz="3200" dirty="0" smtClean="0"/>
            </a:br>
            <a:r>
              <a:rPr lang="ar-MA" sz="3200" dirty="0" smtClean="0"/>
              <a:t/>
            </a:r>
            <a:br>
              <a:rPr lang="ar-MA" sz="3200" dirty="0" smtClean="0"/>
            </a:br>
            <a:endParaRPr lang="fr-FR" sz="3200" dirty="0"/>
          </a:p>
        </p:txBody>
      </p:sp>
      <p:sp>
        <p:nvSpPr>
          <p:cNvPr id="4" name="Rectangle 3"/>
          <p:cNvSpPr/>
          <p:nvPr/>
        </p:nvSpPr>
        <p:spPr>
          <a:xfrm>
            <a:off x="2643174" y="428604"/>
            <a:ext cx="3714776"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ar-MA" sz="3600" b="1" dirty="0" smtClean="0"/>
              <a:t>تكملة القصة</a:t>
            </a:r>
            <a:endParaRPr lang="fr-FR" sz="3600" b="1" dirty="0"/>
          </a:p>
        </p:txBody>
      </p:sp>
    </p:spTree>
    <p:extLst>
      <p:ext uri="{BB962C8B-B14F-4D97-AF65-F5344CB8AC3E}">
        <p14:creationId xmlns="" xmlns:p14="http://schemas.microsoft.com/office/powerpoint/2010/main" val="13061106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rchemin horizontal 2"/>
          <p:cNvSpPr/>
          <p:nvPr/>
        </p:nvSpPr>
        <p:spPr>
          <a:xfrm>
            <a:off x="2786050" y="142852"/>
            <a:ext cx="6000792" cy="714380"/>
          </a:xfrm>
          <a:prstGeom prst="horizontalScroll">
            <a:avLst/>
          </a:prstGeom>
        </p:spPr>
        <p:style>
          <a:lnRef idx="2">
            <a:schemeClr val="dk1"/>
          </a:lnRef>
          <a:fillRef idx="1">
            <a:schemeClr val="lt1"/>
          </a:fillRef>
          <a:effectRef idx="0">
            <a:schemeClr val="dk1"/>
          </a:effectRef>
          <a:fontRef idx="minor">
            <a:schemeClr val="dk1"/>
          </a:fontRef>
        </p:style>
        <p:txBody>
          <a:bodyPr rtlCol="0" anchor="ctr"/>
          <a:lstStyle/>
          <a:p>
            <a:pPr algn="r"/>
            <a:r>
              <a:rPr lang="ar-MA" sz="2800" b="1" u="sng" dirty="0" smtClean="0"/>
              <a:t>أَقْرَأُ النَّصَّ جَيِّداً ثُمَّ أُجِيبُ عَنِ الأسْئِلَةَ التَّالِيةِ</a:t>
            </a:r>
            <a:r>
              <a:rPr lang="ar-MA" sz="2800" b="1" dirty="0" smtClean="0"/>
              <a:t>:</a:t>
            </a:r>
            <a:endParaRPr lang="fr-FR" sz="2800" b="1" dirty="0"/>
          </a:p>
        </p:txBody>
      </p:sp>
      <p:sp>
        <p:nvSpPr>
          <p:cNvPr id="4" name="Organigramme : Terminateur 3"/>
          <p:cNvSpPr/>
          <p:nvPr/>
        </p:nvSpPr>
        <p:spPr>
          <a:xfrm>
            <a:off x="4572000" y="1142984"/>
            <a:ext cx="4143404" cy="500066"/>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b="1" dirty="0" smtClean="0"/>
              <a:t>1- ضع عنوانا للنص</a:t>
            </a:r>
            <a:endParaRPr lang="fr-FR" sz="3600" b="1" dirty="0"/>
          </a:p>
        </p:txBody>
      </p:sp>
      <p:sp>
        <p:nvSpPr>
          <p:cNvPr id="5" name="Organigramme : Terminateur 4"/>
          <p:cNvSpPr/>
          <p:nvPr/>
        </p:nvSpPr>
        <p:spPr>
          <a:xfrm>
            <a:off x="214282" y="1142933"/>
            <a:ext cx="4143404" cy="500066"/>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b="1" dirty="0" smtClean="0">
                <a:solidFill>
                  <a:srgbClr val="FF0000"/>
                </a:solidFill>
              </a:rPr>
              <a:t>المرض الفتاك</a:t>
            </a:r>
            <a:endParaRPr lang="fr-FR" sz="3600" b="1" dirty="0">
              <a:solidFill>
                <a:srgbClr val="FF0000"/>
              </a:solidFill>
            </a:endParaRPr>
          </a:p>
        </p:txBody>
      </p:sp>
      <p:sp>
        <p:nvSpPr>
          <p:cNvPr id="6" name="Organigramme : Terminateur 5"/>
          <p:cNvSpPr/>
          <p:nvPr/>
        </p:nvSpPr>
        <p:spPr>
          <a:xfrm>
            <a:off x="4572000" y="1857364"/>
            <a:ext cx="4143404" cy="500066"/>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b="1" dirty="0" smtClean="0"/>
              <a:t>2- ما نوعية النص؟</a:t>
            </a:r>
            <a:endParaRPr lang="fr-FR" sz="3600" b="1" dirty="0"/>
          </a:p>
        </p:txBody>
      </p:sp>
      <p:sp>
        <p:nvSpPr>
          <p:cNvPr id="7" name="Organigramme : Terminateur 6"/>
          <p:cNvSpPr/>
          <p:nvPr/>
        </p:nvSpPr>
        <p:spPr>
          <a:xfrm>
            <a:off x="3071802" y="1857364"/>
            <a:ext cx="1285884" cy="500066"/>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b="1" dirty="0" smtClean="0">
                <a:solidFill>
                  <a:srgbClr val="FF0000"/>
                </a:solidFill>
              </a:rPr>
              <a:t>قصة</a:t>
            </a:r>
            <a:endParaRPr lang="fr-FR" sz="3600" b="1" dirty="0">
              <a:solidFill>
                <a:srgbClr val="FF0000"/>
              </a:solidFill>
            </a:endParaRPr>
          </a:p>
        </p:txBody>
      </p:sp>
      <p:sp>
        <p:nvSpPr>
          <p:cNvPr id="8" name="Organigramme : Terminateur 7"/>
          <p:cNvSpPr/>
          <p:nvPr/>
        </p:nvSpPr>
        <p:spPr>
          <a:xfrm>
            <a:off x="323528" y="2571744"/>
            <a:ext cx="8463314" cy="500066"/>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b="1" dirty="0" smtClean="0"/>
              <a:t>3- لماذا ذُكِرَ في النص أن الأعياد لم يكن لها طعم؟</a:t>
            </a:r>
            <a:endParaRPr lang="fr-FR" sz="3600" b="1" dirty="0"/>
          </a:p>
        </p:txBody>
      </p:sp>
      <p:sp>
        <p:nvSpPr>
          <p:cNvPr id="9" name="Organigramme : Terminateur 8"/>
          <p:cNvSpPr/>
          <p:nvPr/>
        </p:nvSpPr>
        <p:spPr>
          <a:xfrm>
            <a:off x="285720" y="3267641"/>
            <a:ext cx="8501122" cy="500066"/>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b="1" dirty="0" smtClean="0">
                <a:solidFill>
                  <a:srgbClr val="FF0000"/>
                </a:solidFill>
              </a:rPr>
              <a:t>لِأَنَّ التَّنَقُّلَ لِزِيارَةِ الَأَهْلِ وَالْأَصْدِقَاءِ كَانَ مَحْظُوراً</a:t>
            </a:r>
            <a:endParaRPr lang="fr-FR" sz="3600" b="1" dirty="0">
              <a:solidFill>
                <a:srgbClr val="FF0000"/>
              </a:solidFill>
            </a:endParaRPr>
          </a:p>
        </p:txBody>
      </p:sp>
      <p:sp>
        <p:nvSpPr>
          <p:cNvPr id="10" name="Organigramme : Terminateur 9"/>
          <p:cNvSpPr/>
          <p:nvPr/>
        </p:nvSpPr>
        <p:spPr>
          <a:xfrm>
            <a:off x="1907704" y="5355332"/>
            <a:ext cx="7058873" cy="500066"/>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b="1" dirty="0" smtClean="0"/>
              <a:t>5- اختار المرادف المناسب مما يأتي:</a:t>
            </a:r>
            <a:endParaRPr lang="fr-FR" sz="3600" b="1" dirty="0"/>
          </a:p>
        </p:txBody>
      </p:sp>
      <p:sp>
        <p:nvSpPr>
          <p:cNvPr id="11" name="Organigramme : Terminateur 10"/>
          <p:cNvSpPr/>
          <p:nvPr/>
        </p:nvSpPr>
        <p:spPr>
          <a:xfrm>
            <a:off x="7000892" y="6056544"/>
            <a:ext cx="1714512" cy="500066"/>
          </a:xfrm>
          <a:prstGeom prst="flowChartTerminator">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ar-MA" sz="3600" b="1" dirty="0" smtClean="0"/>
              <a:t>وَجِيزٌ:</a:t>
            </a:r>
            <a:endParaRPr lang="fr-FR" sz="3600" b="1" dirty="0"/>
          </a:p>
        </p:txBody>
      </p:sp>
      <p:sp>
        <p:nvSpPr>
          <p:cNvPr id="12" name="Organigramme : Terminateur 11"/>
          <p:cNvSpPr/>
          <p:nvPr/>
        </p:nvSpPr>
        <p:spPr>
          <a:xfrm>
            <a:off x="1643042" y="1857364"/>
            <a:ext cx="1285884" cy="500066"/>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b="1" dirty="0" smtClean="0"/>
              <a:t>خطبة</a:t>
            </a:r>
            <a:endParaRPr lang="fr-FR" sz="3600" b="1" dirty="0"/>
          </a:p>
        </p:txBody>
      </p:sp>
      <p:sp>
        <p:nvSpPr>
          <p:cNvPr id="13" name="Organigramme : Terminateur 12"/>
          <p:cNvSpPr/>
          <p:nvPr/>
        </p:nvSpPr>
        <p:spPr>
          <a:xfrm>
            <a:off x="214282" y="1857364"/>
            <a:ext cx="1285884" cy="500066"/>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b="1" dirty="0" smtClean="0"/>
              <a:t>مقالة</a:t>
            </a:r>
            <a:endParaRPr lang="fr-FR" sz="3600" b="1" dirty="0"/>
          </a:p>
        </p:txBody>
      </p:sp>
      <p:sp>
        <p:nvSpPr>
          <p:cNvPr id="14" name="Organigramme : Terminateur 13"/>
          <p:cNvSpPr/>
          <p:nvPr/>
        </p:nvSpPr>
        <p:spPr>
          <a:xfrm>
            <a:off x="340343" y="3963538"/>
            <a:ext cx="8463314" cy="500066"/>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r" rtl="1"/>
            <a:r>
              <a:rPr lang="ar-MA" sz="3600" b="1" dirty="0" smtClean="0"/>
              <a:t>4- لمن كان يُسمح له بالتنقل بين المدن؟</a:t>
            </a:r>
            <a:endParaRPr lang="fr-FR" sz="3600" b="1" dirty="0"/>
          </a:p>
        </p:txBody>
      </p:sp>
      <p:sp>
        <p:nvSpPr>
          <p:cNvPr id="15" name="Organigramme : Terminateur 14"/>
          <p:cNvSpPr/>
          <p:nvPr/>
        </p:nvSpPr>
        <p:spPr>
          <a:xfrm>
            <a:off x="522073" y="4659435"/>
            <a:ext cx="7704856" cy="500066"/>
          </a:xfrm>
          <a:prstGeom prst="flowChartTerminator">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MA" sz="3600" b="1" dirty="0" smtClean="0">
                <a:solidFill>
                  <a:srgbClr val="FF0000"/>
                </a:solidFill>
              </a:rPr>
              <a:t>لمن كان يتوفر على رخصة استثنائية</a:t>
            </a:r>
            <a:r>
              <a:rPr lang="ar-MA" sz="3600" b="1" dirty="0" smtClean="0"/>
              <a:t>.</a:t>
            </a:r>
            <a:endParaRPr lang="fr-FR" sz="3600" b="1" dirty="0"/>
          </a:p>
        </p:txBody>
      </p:sp>
      <p:sp>
        <p:nvSpPr>
          <p:cNvPr id="16" name="Organigramme : Terminateur 15"/>
          <p:cNvSpPr/>
          <p:nvPr/>
        </p:nvSpPr>
        <p:spPr>
          <a:xfrm>
            <a:off x="522073" y="6056544"/>
            <a:ext cx="1714512" cy="500066"/>
          </a:xfrm>
          <a:prstGeom prst="flowChartTerminator">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ar-MA" sz="3600" b="1" dirty="0" smtClean="0"/>
              <a:t>طَوِيلٌ</a:t>
            </a:r>
            <a:endParaRPr lang="fr-FR" sz="3600" b="1" dirty="0"/>
          </a:p>
        </p:txBody>
      </p:sp>
      <p:sp>
        <p:nvSpPr>
          <p:cNvPr id="17" name="Organigramme : Terminateur 16"/>
          <p:cNvSpPr/>
          <p:nvPr/>
        </p:nvSpPr>
        <p:spPr>
          <a:xfrm>
            <a:off x="2500298" y="6056544"/>
            <a:ext cx="1714512" cy="500066"/>
          </a:xfrm>
          <a:prstGeom prst="flowChartTerminator">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ar-MA" sz="3600" b="1" dirty="0" smtClean="0">
                <a:solidFill>
                  <a:srgbClr val="FF0000"/>
                </a:solidFill>
              </a:rPr>
              <a:t>قَصِيرٌ</a:t>
            </a:r>
            <a:endParaRPr lang="fr-FR" sz="3600" b="1" dirty="0">
              <a:solidFill>
                <a:srgbClr val="FF0000"/>
              </a:solidFill>
            </a:endParaRPr>
          </a:p>
        </p:txBody>
      </p:sp>
      <p:sp>
        <p:nvSpPr>
          <p:cNvPr id="18" name="Organigramme : Terminateur 17"/>
          <p:cNvSpPr/>
          <p:nvPr/>
        </p:nvSpPr>
        <p:spPr>
          <a:xfrm>
            <a:off x="4572000" y="6056544"/>
            <a:ext cx="1714512" cy="500066"/>
          </a:xfrm>
          <a:prstGeom prst="flowChartTerminator">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ar-MA" sz="3600" b="1" dirty="0" smtClean="0"/>
              <a:t>ضَيِّقٌ</a:t>
            </a:r>
            <a:endParaRPr lang="fr-FR" sz="3600" b="1" dirty="0"/>
          </a:p>
        </p:txBody>
      </p:sp>
      <p:sp>
        <p:nvSpPr>
          <p:cNvPr id="19" name="Organigramme : Terminateur 18"/>
          <p:cNvSpPr/>
          <p:nvPr/>
        </p:nvSpPr>
        <p:spPr>
          <a:xfrm>
            <a:off x="3851920" y="6671335"/>
            <a:ext cx="1141561" cy="218797"/>
          </a:xfrm>
          <a:prstGeom prst="flowChartTermina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1600" dirty="0" err="1" smtClean="0"/>
              <a:t>Slalin</a:t>
            </a:r>
            <a:r>
              <a:rPr lang="fr-FR" sz="1600" dirty="0" err="1"/>
              <a:t>.</a:t>
            </a:r>
            <a:r>
              <a:rPr lang="fr-FR" sz="1600" dirty="0" err="1" smtClean="0"/>
              <a:t>h</a:t>
            </a:r>
            <a:endParaRPr lang="fr-FR" sz="1600" dirty="0"/>
          </a:p>
        </p:txBody>
      </p:sp>
    </p:spTree>
    <p:extLst>
      <p:ext uri="{BB962C8B-B14F-4D97-AF65-F5344CB8AC3E}">
        <p14:creationId xmlns="" xmlns:p14="http://schemas.microsoft.com/office/powerpoint/2010/main" val="4034006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rganigramme : Terminateur 2"/>
          <p:cNvSpPr/>
          <p:nvPr/>
        </p:nvSpPr>
        <p:spPr>
          <a:xfrm>
            <a:off x="6715140" y="285728"/>
            <a:ext cx="1858528" cy="500066"/>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ar-MA" sz="3600" b="1" dirty="0" smtClean="0"/>
              <a:t>مَحْظُورٌ:</a:t>
            </a:r>
            <a:endParaRPr lang="fr-FR" sz="3600" b="1" dirty="0"/>
          </a:p>
        </p:txBody>
      </p:sp>
      <p:sp>
        <p:nvSpPr>
          <p:cNvPr id="4" name="Organigramme : Terminateur 3"/>
          <p:cNvSpPr/>
          <p:nvPr/>
        </p:nvSpPr>
        <p:spPr>
          <a:xfrm>
            <a:off x="409216" y="272951"/>
            <a:ext cx="1714512" cy="500066"/>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MA" sz="3600" b="1" dirty="0" smtClean="0"/>
              <a:t>مَسْمُوحٌ</a:t>
            </a:r>
            <a:endParaRPr lang="fr-FR" sz="3600" b="1" dirty="0"/>
          </a:p>
        </p:txBody>
      </p:sp>
      <p:sp>
        <p:nvSpPr>
          <p:cNvPr id="5" name="Organigramme : Terminateur 4"/>
          <p:cNvSpPr/>
          <p:nvPr/>
        </p:nvSpPr>
        <p:spPr>
          <a:xfrm>
            <a:off x="2357422" y="285728"/>
            <a:ext cx="1714512" cy="500066"/>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MA" sz="3600" b="1" dirty="0" smtClean="0"/>
              <a:t>مُتَاحٌ</a:t>
            </a:r>
            <a:endParaRPr lang="fr-FR" sz="3600" b="1" dirty="0"/>
          </a:p>
        </p:txBody>
      </p:sp>
      <p:sp>
        <p:nvSpPr>
          <p:cNvPr id="6" name="Organigramme : Terminateur 5"/>
          <p:cNvSpPr/>
          <p:nvPr/>
        </p:nvSpPr>
        <p:spPr>
          <a:xfrm>
            <a:off x="4429124" y="285728"/>
            <a:ext cx="1714512" cy="500066"/>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MA" sz="3600" b="1" dirty="0" smtClean="0">
                <a:solidFill>
                  <a:srgbClr val="FF0000"/>
                </a:solidFill>
              </a:rPr>
              <a:t>مَمْنُوعٌ</a:t>
            </a:r>
            <a:endParaRPr lang="fr-FR" sz="3600" b="1" dirty="0">
              <a:solidFill>
                <a:srgbClr val="FF0000"/>
              </a:solidFill>
            </a:endParaRPr>
          </a:p>
        </p:txBody>
      </p:sp>
      <p:sp>
        <p:nvSpPr>
          <p:cNvPr id="7" name="Organigramme : Terminateur 6"/>
          <p:cNvSpPr/>
          <p:nvPr/>
        </p:nvSpPr>
        <p:spPr>
          <a:xfrm>
            <a:off x="494619" y="944438"/>
            <a:ext cx="7058873" cy="500066"/>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MA" sz="3600" b="1" dirty="0" smtClean="0"/>
              <a:t>6- اِيتِ بأضداد الكلمات التالية:</a:t>
            </a:r>
            <a:endParaRPr lang="fr-FR" sz="3600" b="1" dirty="0"/>
          </a:p>
        </p:txBody>
      </p:sp>
      <p:sp>
        <p:nvSpPr>
          <p:cNvPr id="8" name="Organigramme : Terminateur 7"/>
          <p:cNvSpPr/>
          <p:nvPr/>
        </p:nvSpPr>
        <p:spPr>
          <a:xfrm>
            <a:off x="2158098" y="1806659"/>
            <a:ext cx="1858528" cy="500066"/>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ar-MA" sz="3600" b="1" dirty="0" smtClean="0"/>
              <a:t>لَـــــزِمَ</a:t>
            </a:r>
            <a:r>
              <a:rPr lang="ar-MA" sz="3600" b="1" dirty="0"/>
              <a:t> ≠</a:t>
            </a:r>
            <a:endParaRPr lang="fr-FR" sz="3600" b="1" dirty="0"/>
          </a:p>
        </p:txBody>
      </p:sp>
      <p:sp>
        <p:nvSpPr>
          <p:cNvPr id="9" name="Organigramme : Terminateur 8"/>
          <p:cNvSpPr/>
          <p:nvPr/>
        </p:nvSpPr>
        <p:spPr>
          <a:xfrm>
            <a:off x="5945982" y="1757320"/>
            <a:ext cx="1858528" cy="500066"/>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ar-MA" sz="3600" b="1" dirty="0" smtClean="0"/>
              <a:t>ظَهَرَ≠</a:t>
            </a:r>
            <a:endParaRPr lang="fr-FR" sz="3600" b="1" dirty="0"/>
          </a:p>
        </p:txBody>
      </p:sp>
      <p:sp>
        <p:nvSpPr>
          <p:cNvPr id="10" name="Organigramme : Terminateur 9"/>
          <p:cNvSpPr/>
          <p:nvPr/>
        </p:nvSpPr>
        <p:spPr>
          <a:xfrm>
            <a:off x="230293" y="1799267"/>
            <a:ext cx="1714512" cy="500066"/>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MA" sz="3600" b="1" dirty="0" smtClean="0">
                <a:solidFill>
                  <a:srgbClr val="FF0000"/>
                </a:solidFill>
              </a:rPr>
              <a:t>غَادَر</a:t>
            </a:r>
            <a:endParaRPr lang="fr-FR" sz="3600" b="1" dirty="0">
              <a:solidFill>
                <a:srgbClr val="FF0000"/>
              </a:solidFill>
            </a:endParaRPr>
          </a:p>
        </p:txBody>
      </p:sp>
      <p:sp>
        <p:nvSpPr>
          <p:cNvPr id="11" name="Organigramme : Terminateur 10"/>
          <p:cNvSpPr/>
          <p:nvPr/>
        </p:nvSpPr>
        <p:spPr>
          <a:xfrm>
            <a:off x="4124048" y="1757320"/>
            <a:ext cx="1714512" cy="500066"/>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MA" sz="3600" b="1" dirty="0" smtClean="0">
                <a:solidFill>
                  <a:srgbClr val="FF0000"/>
                </a:solidFill>
              </a:rPr>
              <a:t>اِخْتَفَى</a:t>
            </a:r>
            <a:endParaRPr lang="fr-FR" sz="3600" b="1" dirty="0">
              <a:solidFill>
                <a:srgbClr val="FF0000"/>
              </a:solidFill>
            </a:endParaRPr>
          </a:p>
        </p:txBody>
      </p:sp>
      <p:sp>
        <p:nvSpPr>
          <p:cNvPr id="12" name="Organigramme : Terminateur 11"/>
          <p:cNvSpPr/>
          <p:nvPr/>
        </p:nvSpPr>
        <p:spPr>
          <a:xfrm>
            <a:off x="573277" y="2428173"/>
            <a:ext cx="7058873" cy="500066"/>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MA" sz="3600" b="1" dirty="0" smtClean="0"/>
              <a:t>7- ما مفرد الكلمات التالية:</a:t>
            </a:r>
            <a:endParaRPr lang="fr-FR" sz="3600" b="1" dirty="0"/>
          </a:p>
        </p:txBody>
      </p:sp>
      <p:sp>
        <p:nvSpPr>
          <p:cNvPr id="13" name="Organigramme : Terminateur 12"/>
          <p:cNvSpPr/>
          <p:nvPr/>
        </p:nvSpPr>
        <p:spPr>
          <a:xfrm>
            <a:off x="2134058" y="3224863"/>
            <a:ext cx="1858528" cy="500066"/>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ar-MA" sz="3600" b="1" dirty="0" smtClean="0"/>
              <a:t>اَلْمَآتِمُ :</a:t>
            </a:r>
            <a:endParaRPr lang="fr-FR" sz="3600" b="1" dirty="0"/>
          </a:p>
        </p:txBody>
      </p:sp>
      <p:sp>
        <p:nvSpPr>
          <p:cNvPr id="14" name="Organigramme : Terminateur 13"/>
          <p:cNvSpPr/>
          <p:nvPr/>
        </p:nvSpPr>
        <p:spPr>
          <a:xfrm>
            <a:off x="5781922" y="3224863"/>
            <a:ext cx="2362584" cy="500066"/>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ar-MA" sz="3600" b="1" dirty="0" smtClean="0"/>
              <a:t>اَلْمُنْتَزَهَاتُ :</a:t>
            </a:r>
            <a:endParaRPr lang="fr-FR" sz="3600" b="1" dirty="0"/>
          </a:p>
        </p:txBody>
      </p:sp>
      <p:sp>
        <p:nvSpPr>
          <p:cNvPr id="15" name="Organigramme : Terminateur 14"/>
          <p:cNvSpPr/>
          <p:nvPr/>
        </p:nvSpPr>
        <p:spPr>
          <a:xfrm>
            <a:off x="304681" y="3239651"/>
            <a:ext cx="1714512" cy="500066"/>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rtl="1"/>
            <a:r>
              <a:rPr lang="ar-MA" sz="3600" b="1" dirty="0" smtClean="0">
                <a:solidFill>
                  <a:srgbClr val="FF0000"/>
                </a:solidFill>
              </a:rPr>
              <a:t>الْمَأْتَمُ</a:t>
            </a:r>
            <a:endParaRPr lang="fr-FR" sz="3600" b="1" dirty="0">
              <a:solidFill>
                <a:srgbClr val="FF0000"/>
              </a:solidFill>
            </a:endParaRPr>
          </a:p>
        </p:txBody>
      </p:sp>
      <p:sp>
        <p:nvSpPr>
          <p:cNvPr id="16" name="Organigramme : Terminateur 15"/>
          <p:cNvSpPr/>
          <p:nvPr/>
        </p:nvSpPr>
        <p:spPr>
          <a:xfrm>
            <a:off x="4039575" y="3229980"/>
            <a:ext cx="1714512" cy="500066"/>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algn="r"/>
            <a:r>
              <a:rPr lang="ar-MA" sz="3600" b="1" dirty="0" smtClean="0">
                <a:solidFill>
                  <a:srgbClr val="FF0000"/>
                </a:solidFill>
              </a:rPr>
              <a:t>الْمُنْتَزَهُ</a:t>
            </a:r>
            <a:endParaRPr lang="fr-FR" sz="3600" b="1" dirty="0">
              <a:solidFill>
                <a:srgbClr val="FF0000"/>
              </a:solidFill>
            </a:endParaRPr>
          </a:p>
        </p:txBody>
      </p:sp>
      <p:sp>
        <p:nvSpPr>
          <p:cNvPr id="17" name="Organigramme : Terminateur 16"/>
          <p:cNvSpPr/>
          <p:nvPr/>
        </p:nvSpPr>
        <p:spPr>
          <a:xfrm>
            <a:off x="758110" y="3998099"/>
            <a:ext cx="7058873" cy="500066"/>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MA" sz="3600" b="1" dirty="0" smtClean="0"/>
              <a:t>8- أختار الفكرة الأساسية للنص:</a:t>
            </a:r>
            <a:endParaRPr lang="fr-FR" sz="3600" b="1" dirty="0"/>
          </a:p>
        </p:txBody>
      </p:sp>
      <p:sp>
        <p:nvSpPr>
          <p:cNvPr id="18" name="Organigramme : Terminateur 17"/>
          <p:cNvSpPr/>
          <p:nvPr/>
        </p:nvSpPr>
        <p:spPr>
          <a:xfrm>
            <a:off x="417028" y="5938764"/>
            <a:ext cx="5292588" cy="500066"/>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MA" sz="3600" b="1" dirty="0" smtClean="0">
                <a:solidFill>
                  <a:srgbClr val="FF0000"/>
                </a:solidFill>
              </a:rPr>
              <a:t>مَرَضٌ غَيَّرَ نِظامَ الْحَيَاةِ</a:t>
            </a:r>
            <a:r>
              <a:rPr lang="ar-MA" sz="3600" b="1" dirty="0" smtClean="0"/>
              <a:t>.</a:t>
            </a:r>
            <a:endParaRPr lang="fr-FR" sz="3600" b="1" dirty="0"/>
          </a:p>
        </p:txBody>
      </p:sp>
      <p:sp>
        <p:nvSpPr>
          <p:cNvPr id="19" name="Organigramme : Terminateur 18"/>
          <p:cNvSpPr/>
          <p:nvPr/>
        </p:nvSpPr>
        <p:spPr>
          <a:xfrm>
            <a:off x="1818519" y="4645931"/>
            <a:ext cx="5878005" cy="500066"/>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MA" sz="3600" b="1" dirty="0" smtClean="0"/>
              <a:t>اَلْمَرَضُ لاَ يُشَكِّلُ خَطَرًا عَلَى النَّاسِ.</a:t>
            </a:r>
            <a:endParaRPr lang="fr-FR" sz="3600" b="1" dirty="0"/>
          </a:p>
        </p:txBody>
      </p:sp>
      <p:sp>
        <p:nvSpPr>
          <p:cNvPr id="20" name="Organigramme : Terminateur 19"/>
          <p:cNvSpPr/>
          <p:nvPr/>
        </p:nvSpPr>
        <p:spPr>
          <a:xfrm>
            <a:off x="1256191" y="5317992"/>
            <a:ext cx="5292588" cy="500066"/>
          </a:xfrm>
          <a:prstGeom prst="flowChartTerminato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MA" sz="3600" b="1" dirty="0" smtClean="0"/>
              <a:t>المرضُ لا يُقيدُ حَرَكَةَ الناسِ.</a:t>
            </a:r>
            <a:endParaRPr lang="fr-FR" sz="3600" b="1" dirty="0"/>
          </a:p>
        </p:txBody>
      </p:sp>
      <p:sp>
        <p:nvSpPr>
          <p:cNvPr id="21" name="Organigramme : Terminateur 20"/>
          <p:cNvSpPr/>
          <p:nvPr/>
        </p:nvSpPr>
        <p:spPr>
          <a:xfrm>
            <a:off x="3902485" y="6517205"/>
            <a:ext cx="1141561" cy="218797"/>
          </a:xfrm>
          <a:prstGeom prst="flowChartTermina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1600" dirty="0" err="1" smtClean="0"/>
              <a:t>Slalin</a:t>
            </a:r>
            <a:r>
              <a:rPr lang="fr-FR" sz="1600" dirty="0" err="1"/>
              <a:t>.</a:t>
            </a:r>
            <a:r>
              <a:rPr lang="fr-FR" sz="1600" dirty="0" err="1" smtClean="0"/>
              <a:t>h</a:t>
            </a:r>
            <a:endParaRPr lang="fr-FR" sz="1600" dirty="0"/>
          </a:p>
        </p:txBody>
      </p:sp>
    </p:spTree>
    <p:extLst>
      <p:ext uri="{BB962C8B-B14F-4D97-AF65-F5344CB8AC3E}">
        <p14:creationId xmlns="" xmlns:p14="http://schemas.microsoft.com/office/powerpoint/2010/main" val="205610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1035820" y="1351635"/>
            <a:ext cx="6858048" cy="1000132"/>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eaLnBrk="1" fontAlgn="auto" hangingPunct="1">
              <a:spcBef>
                <a:spcPts val="0"/>
              </a:spcBef>
              <a:spcAft>
                <a:spcPts val="0"/>
              </a:spcAft>
              <a:defRPr/>
            </a:pPr>
            <a:r>
              <a:rPr lang="ar-MA" sz="4000" b="1" dirty="0" smtClean="0"/>
              <a:t>1- بَيِّن </a:t>
            </a:r>
            <a:r>
              <a:rPr lang="ar-MA" sz="4000" b="1" dirty="0"/>
              <a:t>نَوْع َكُلِّ كَلِمَةٍ مُسْتَعْمِلاً :مفرد – مثنى – جمع</a:t>
            </a:r>
            <a:endParaRPr lang="fr-FR" sz="4000" b="1" dirty="0">
              <a:solidFill>
                <a:schemeClr val="tx1"/>
              </a:solidFill>
            </a:endParaRPr>
          </a:p>
        </p:txBody>
      </p:sp>
      <p:graphicFrame>
        <p:nvGraphicFramePr>
          <p:cNvPr id="7" name="Tableau 6"/>
          <p:cNvGraphicFramePr>
            <a:graphicFrameLocks noGrp="1"/>
          </p:cNvGraphicFramePr>
          <p:nvPr>
            <p:extLst>
              <p:ext uri="{D42A27DB-BD31-4B8C-83A1-F6EECF244321}">
                <p14:modId xmlns="" xmlns:p14="http://schemas.microsoft.com/office/powerpoint/2010/main" val="941693284"/>
              </p:ext>
            </p:extLst>
          </p:nvPr>
        </p:nvGraphicFramePr>
        <p:xfrm>
          <a:off x="964406" y="2480459"/>
          <a:ext cx="6929436" cy="1341438"/>
        </p:xfrm>
        <a:graphic>
          <a:graphicData uri="http://schemas.openxmlformats.org/drawingml/2006/table">
            <a:tbl>
              <a:tblPr firstRow="1" bandRow="1">
                <a:tableStyleId>{8A107856-5554-42FB-B03E-39F5DBC370BA}</a:tableStyleId>
              </a:tblPr>
              <a:tblGrid>
                <a:gridCol w="1385887"/>
                <a:gridCol w="1573635"/>
                <a:gridCol w="1040975"/>
                <a:gridCol w="1643061"/>
                <a:gridCol w="1285878"/>
              </a:tblGrid>
              <a:tr h="701206">
                <a:tc>
                  <a:txBody>
                    <a:bodyPr/>
                    <a:lstStyle/>
                    <a:p>
                      <a:pPr algn="r" rtl="1"/>
                      <a:r>
                        <a:rPr lang="ar-MA" sz="4000" dirty="0" smtClean="0"/>
                        <a:t>أَخَوَانِ</a:t>
                      </a:r>
                      <a:endParaRPr lang="fr-FR" sz="4000" dirty="0">
                        <a:solidFill>
                          <a:schemeClr val="tx1"/>
                        </a:solidFill>
                      </a:endParaRPr>
                    </a:p>
                  </a:txBody>
                  <a:tcPr marL="91439" marR="91439" marT="45731" marB="45731"/>
                </a:tc>
                <a:tc>
                  <a:txBody>
                    <a:bodyPr/>
                    <a:lstStyle/>
                    <a:p>
                      <a:pPr algn="r" rtl="1"/>
                      <a:r>
                        <a:rPr lang="ar-MA" sz="4000" dirty="0" smtClean="0"/>
                        <a:t>مُبَارَيَاتٌ</a:t>
                      </a:r>
                      <a:endParaRPr lang="fr-FR" sz="4000" dirty="0">
                        <a:solidFill>
                          <a:schemeClr val="tx1"/>
                        </a:solidFill>
                      </a:endParaRPr>
                    </a:p>
                  </a:txBody>
                  <a:tcPr marL="91439" marR="91439" marT="45731" marB="45731"/>
                </a:tc>
                <a:tc>
                  <a:txBody>
                    <a:bodyPr/>
                    <a:lstStyle/>
                    <a:p>
                      <a:pPr algn="r" rtl="1"/>
                      <a:r>
                        <a:rPr lang="ar-MA" sz="4000" dirty="0" smtClean="0"/>
                        <a:t>يَدَيْنِ</a:t>
                      </a:r>
                      <a:endParaRPr lang="fr-FR" sz="4000" dirty="0">
                        <a:solidFill>
                          <a:schemeClr val="tx1"/>
                        </a:solidFill>
                      </a:endParaRPr>
                    </a:p>
                  </a:txBody>
                  <a:tcPr marL="91439" marR="91439" marT="45731" marB="45731"/>
                </a:tc>
                <a:tc>
                  <a:txBody>
                    <a:bodyPr/>
                    <a:lstStyle/>
                    <a:p>
                      <a:pPr algn="r" rtl="1"/>
                      <a:r>
                        <a:rPr lang="ar-MA" sz="4000" dirty="0" smtClean="0"/>
                        <a:t>عَلَمٌ</a:t>
                      </a:r>
                      <a:endParaRPr lang="fr-FR" sz="4000" dirty="0">
                        <a:solidFill>
                          <a:schemeClr val="tx1"/>
                        </a:solidFill>
                      </a:endParaRPr>
                    </a:p>
                  </a:txBody>
                  <a:tcPr marL="91439" marR="91439" marT="45731" marB="45731"/>
                </a:tc>
                <a:tc>
                  <a:txBody>
                    <a:bodyPr/>
                    <a:lstStyle/>
                    <a:p>
                      <a:pPr algn="r" rtl="1"/>
                      <a:r>
                        <a:rPr lang="ar-MA" sz="4000" dirty="0" smtClean="0"/>
                        <a:t>بُلْدَانٌ</a:t>
                      </a:r>
                      <a:endParaRPr lang="fr-FR" sz="4000" dirty="0">
                        <a:solidFill>
                          <a:schemeClr val="tx1"/>
                        </a:solidFill>
                      </a:endParaRPr>
                    </a:p>
                  </a:txBody>
                  <a:tcPr marL="91439" marR="91439" marT="45731" marB="45731"/>
                </a:tc>
              </a:tr>
              <a:tr h="640232">
                <a:tc>
                  <a:txBody>
                    <a:bodyPr/>
                    <a:lstStyle/>
                    <a:p>
                      <a:pPr algn="ctr"/>
                      <a:r>
                        <a:rPr lang="ar-MA" sz="3600" b="1" dirty="0" smtClean="0">
                          <a:solidFill>
                            <a:srgbClr val="FF0000"/>
                          </a:solidFill>
                        </a:rPr>
                        <a:t>مثنى </a:t>
                      </a:r>
                      <a:endParaRPr lang="fr-FR" sz="3600" dirty="0">
                        <a:solidFill>
                          <a:srgbClr val="FF0000"/>
                        </a:solidFill>
                      </a:endParaRPr>
                    </a:p>
                  </a:txBody>
                  <a:tcPr marL="91439" marR="91439" marT="45731" marB="45731"/>
                </a:tc>
                <a:tc>
                  <a:txBody>
                    <a:bodyPr/>
                    <a:lstStyle/>
                    <a:p>
                      <a:pPr algn="ctr"/>
                      <a:r>
                        <a:rPr lang="ar-MA" sz="3600" b="1" dirty="0" smtClean="0">
                          <a:solidFill>
                            <a:srgbClr val="FF0000"/>
                          </a:solidFill>
                        </a:rPr>
                        <a:t>جمع</a:t>
                      </a:r>
                      <a:endParaRPr lang="fr-FR" sz="3600" dirty="0">
                        <a:solidFill>
                          <a:srgbClr val="FF0000"/>
                        </a:solidFill>
                      </a:endParaRPr>
                    </a:p>
                  </a:txBody>
                  <a:tcPr marL="91439" marR="91439" marT="45731" marB="45731"/>
                </a:tc>
                <a:tc>
                  <a:txBody>
                    <a:bodyPr/>
                    <a:lstStyle/>
                    <a:p>
                      <a:pPr algn="ctr"/>
                      <a:r>
                        <a:rPr lang="ar-MA" sz="3600" b="1" dirty="0" smtClean="0">
                          <a:solidFill>
                            <a:srgbClr val="FF0000"/>
                          </a:solidFill>
                        </a:rPr>
                        <a:t>مثنى </a:t>
                      </a:r>
                      <a:endParaRPr lang="fr-FR" sz="3600" dirty="0">
                        <a:solidFill>
                          <a:srgbClr val="FF0000"/>
                        </a:solidFill>
                      </a:endParaRPr>
                    </a:p>
                  </a:txBody>
                  <a:tcPr marL="91439" marR="91439" marT="45731" marB="45731"/>
                </a:tc>
                <a:tc>
                  <a:txBody>
                    <a:bodyPr/>
                    <a:lstStyle/>
                    <a:p>
                      <a:pPr algn="ctr"/>
                      <a:r>
                        <a:rPr lang="ar-MA" sz="3600" b="1" dirty="0" smtClean="0">
                          <a:solidFill>
                            <a:srgbClr val="FF0000"/>
                          </a:solidFill>
                        </a:rPr>
                        <a:t>مفرد </a:t>
                      </a:r>
                      <a:endParaRPr lang="fr-FR" sz="3600" dirty="0">
                        <a:solidFill>
                          <a:srgbClr val="FF0000"/>
                        </a:solidFill>
                      </a:endParaRPr>
                    </a:p>
                  </a:txBody>
                  <a:tcPr marL="91439" marR="91439" marT="45731" marB="45731"/>
                </a:tc>
                <a:tc>
                  <a:txBody>
                    <a:bodyPr/>
                    <a:lstStyle/>
                    <a:p>
                      <a:pPr algn="ctr"/>
                      <a:r>
                        <a:rPr lang="ar-MA" sz="3600" b="1" dirty="0" smtClean="0">
                          <a:solidFill>
                            <a:srgbClr val="FF0000"/>
                          </a:solidFill>
                        </a:rPr>
                        <a:t>جمع</a:t>
                      </a:r>
                      <a:endParaRPr lang="fr-FR" sz="3600" dirty="0">
                        <a:solidFill>
                          <a:srgbClr val="FF0000"/>
                        </a:solidFill>
                      </a:endParaRPr>
                    </a:p>
                  </a:txBody>
                  <a:tcPr marL="91439" marR="91439" marT="45731" marB="45731"/>
                </a:tc>
              </a:tr>
            </a:tbl>
          </a:graphicData>
        </a:graphic>
      </p:graphicFrame>
      <p:sp>
        <p:nvSpPr>
          <p:cNvPr id="8" name="Parchemin horizontal 7"/>
          <p:cNvSpPr/>
          <p:nvPr/>
        </p:nvSpPr>
        <p:spPr>
          <a:xfrm>
            <a:off x="3929058" y="285728"/>
            <a:ext cx="4572032" cy="642942"/>
          </a:xfrm>
          <a:prstGeom prst="horizontalScroll">
            <a:avLst/>
          </a:prstGeom>
        </p:spPr>
        <p:style>
          <a:lnRef idx="1">
            <a:schemeClr val="accent2"/>
          </a:lnRef>
          <a:fillRef idx="2">
            <a:schemeClr val="accent2"/>
          </a:fillRef>
          <a:effectRef idx="1">
            <a:schemeClr val="accent2"/>
          </a:effectRef>
          <a:fontRef idx="minor">
            <a:schemeClr val="dk1"/>
          </a:fontRef>
        </p:style>
        <p:txBody>
          <a:bodyPr rtlCol="0" anchor="ctr"/>
          <a:lstStyle/>
          <a:p>
            <a:pPr algn="r" rtl="1"/>
            <a:r>
              <a:rPr lang="ar-MA" sz="3200" dirty="0" smtClean="0"/>
              <a:t>ا</a:t>
            </a:r>
            <a:r>
              <a:rPr lang="ar-MA" sz="3200" b="1" dirty="0" smtClean="0"/>
              <a:t>لمكون الثاني الصرف والتحويل:</a:t>
            </a:r>
            <a:endParaRPr lang="fr-FR" sz="2800" b="1" dirty="0"/>
          </a:p>
        </p:txBody>
      </p:sp>
      <p:graphicFrame>
        <p:nvGraphicFramePr>
          <p:cNvPr id="9" name="Tableau 8"/>
          <p:cNvGraphicFramePr>
            <a:graphicFrameLocks noGrp="1"/>
          </p:cNvGraphicFramePr>
          <p:nvPr>
            <p:extLst>
              <p:ext uri="{D42A27DB-BD31-4B8C-83A1-F6EECF244321}">
                <p14:modId xmlns="" xmlns:p14="http://schemas.microsoft.com/office/powerpoint/2010/main" val="4027065713"/>
              </p:ext>
            </p:extLst>
          </p:nvPr>
        </p:nvGraphicFramePr>
        <p:xfrm>
          <a:off x="357158" y="5055671"/>
          <a:ext cx="8358246" cy="1341438"/>
        </p:xfrm>
        <a:graphic>
          <a:graphicData uri="http://schemas.openxmlformats.org/drawingml/2006/table">
            <a:tbl>
              <a:tblPr firstRow="1" bandRow="1">
                <a:tableStyleId>{8A107856-5554-42FB-B03E-39F5DBC370BA}</a:tableStyleId>
              </a:tblPr>
              <a:tblGrid>
                <a:gridCol w="1671649"/>
                <a:gridCol w="1671649"/>
                <a:gridCol w="1671649"/>
                <a:gridCol w="2057508"/>
                <a:gridCol w="1285791"/>
              </a:tblGrid>
              <a:tr h="701206">
                <a:tc>
                  <a:txBody>
                    <a:bodyPr/>
                    <a:lstStyle/>
                    <a:p>
                      <a:pPr algn="ctr" rtl="1"/>
                      <a:r>
                        <a:rPr lang="ar-MA" sz="4000" dirty="0" smtClean="0"/>
                        <a:t>كُتُبٌ</a:t>
                      </a:r>
                      <a:endParaRPr lang="fr-FR" sz="4000" dirty="0">
                        <a:solidFill>
                          <a:schemeClr val="tx1"/>
                        </a:solidFill>
                      </a:endParaRPr>
                    </a:p>
                  </a:txBody>
                  <a:tcPr marL="91439" marR="91439" marT="45731" marB="45731"/>
                </a:tc>
                <a:tc>
                  <a:txBody>
                    <a:bodyPr/>
                    <a:lstStyle/>
                    <a:p>
                      <a:pPr algn="ctr" rtl="1"/>
                      <a:r>
                        <a:rPr lang="ar-MA" sz="4000" dirty="0" smtClean="0"/>
                        <a:t>الْوَقْتُ</a:t>
                      </a:r>
                      <a:endParaRPr lang="fr-FR" sz="4000" dirty="0">
                        <a:solidFill>
                          <a:schemeClr val="tx1"/>
                        </a:solidFill>
                      </a:endParaRPr>
                    </a:p>
                  </a:txBody>
                  <a:tcPr marL="91439" marR="91439" marT="45731" marB="45731"/>
                </a:tc>
                <a:tc>
                  <a:txBody>
                    <a:bodyPr/>
                    <a:lstStyle/>
                    <a:p>
                      <a:pPr algn="ctr"/>
                      <a:r>
                        <a:rPr lang="ar-MA" sz="4000" dirty="0" smtClean="0"/>
                        <a:t>ملْعَبٌ</a:t>
                      </a:r>
                      <a:endParaRPr lang="fr-FR" sz="4000" dirty="0">
                        <a:solidFill>
                          <a:schemeClr val="tx1"/>
                        </a:solidFill>
                      </a:endParaRPr>
                    </a:p>
                  </a:txBody>
                  <a:tcPr marL="91439" marR="91439" marT="45731" marB="45731"/>
                </a:tc>
                <a:tc>
                  <a:txBody>
                    <a:bodyPr/>
                    <a:lstStyle/>
                    <a:p>
                      <a:pPr algn="ctr"/>
                      <a:r>
                        <a:rPr lang="ar-MA" sz="4000" dirty="0" smtClean="0"/>
                        <a:t>بيْتُ الْجَدِّ</a:t>
                      </a:r>
                      <a:endParaRPr lang="fr-FR" sz="4000" dirty="0">
                        <a:solidFill>
                          <a:schemeClr val="tx1"/>
                        </a:solidFill>
                      </a:endParaRPr>
                    </a:p>
                  </a:txBody>
                  <a:tcPr marL="91439" marR="91439" marT="45731" marB="45731"/>
                </a:tc>
                <a:tc>
                  <a:txBody>
                    <a:bodyPr/>
                    <a:lstStyle/>
                    <a:p>
                      <a:pPr algn="ctr"/>
                      <a:r>
                        <a:rPr lang="ar-MA" sz="4000" dirty="0" smtClean="0"/>
                        <a:t>قَلَمِي</a:t>
                      </a:r>
                      <a:endParaRPr lang="fr-FR" sz="4000" dirty="0">
                        <a:solidFill>
                          <a:schemeClr val="tx1"/>
                        </a:solidFill>
                      </a:endParaRPr>
                    </a:p>
                  </a:txBody>
                  <a:tcPr marL="91439" marR="91439" marT="45731" marB="45731"/>
                </a:tc>
              </a:tr>
              <a:tr h="640232">
                <a:tc>
                  <a:txBody>
                    <a:bodyPr/>
                    <a:lstStyle/>
                    <a:p>
                      <a:pPr algn="ctr"/>
                      <a:r>
                        <a:rPr lang="ar-MA" sz="3600" b="1" dirty="0" smtClean="0">
                          <a:solidFill>
                            <a:srgbClr val="FF0000"/>
                          </a:solidFill>
                        </a:rPr>
                        <a:t>نكرة </a:t>
                      </a:r>
                      <a:endParaRPr lang="fr-FR" sz="3600" dirty="0">
                        <a:solidFill>
                          <a:srgbClr val="FF0000"/>
                        </a:solidFill>
                      </a:endParaRPr>
                    </a:p>
                  </a:txBody>
                  <a:tcPr marL="91439" marR="91439" marT="45731" marB="45731"/>
                </a:tc>
                <a:tc>
                  <a:txBody>
                    <a:bodyPr/>
                    <a:lstStyle/>
                    <a:p>
                      <a:pPr algn="ctr"/>
                      <a:r>
                        <a:rPr lang="ar-MA" sz="3600" b="1" dirty="0" smtClean="0">
                          <a:solidFill>
                            <a:srgbClr val="FF0000"/>
                          </a:solidFill>
                        </a:rPr>
                        <a:t>معرفة</a:t>
                      </a:r>
                      <a:endParaRPr lang="fr-FR" sz="3600" dirty="0">
                        <a:solidFill>
                          <a:srgbClr val="FF0000"/>
                        </a:solidFill>
                      </a:endParaRPr>
                    </a:p>
                  </a:txBody>
                  <a:tcPr marL="91439" marR="91439" marT="45731" marB="45731"/>
                </a:tc>
                <a:tc>
                  <a:txBody>
                    <a:bodyPr/>
                    <a:lstStyle/>
                    <a:p>
                      <a:pPr algn="ctr"/>
                      <a:r>
                        <a:rPr lang="ar-MA" sz="3600" b="1" dirty="0" smtClean="0">
                          <a:solidFill>
                            <a:srgbClr val="FF0000"/>
                          </a:solidFill>
                        </a:rPr>
                        <a:t>نكرة </a:t>
                      </a:r>
                      <a:endParaRPr lang="fr-FR" sz="3600" dirty="0">
                        <a:solidFill>
                          <a:srgbClr val="FF0000"/>
                        </a:solidFill>
                      </a:endParaRPr>
                    </a:p>
                  </a:txBody>
                  <a:tcPr marL="91439" marR="91439" marT="45731" marB="45731"/>
                </a:tc>
                <a:tc>
                  <a:txBody>
                    <a:bodyPr/>
                    <a:lstStyle/>
                    <a:p>
                      <a:pPr algn="ctr"/>
                      <a:r>
                        <a:rPr lang="ar-MA" sz="3600" b="1" dirty="0" smtClean="0">
                          <a:solidFill>
                            <a:srgbClr val="FF0000"/>
                          </a:solidFill>
                        </a:rPr>
                        <a:t>معرفة</a:t>
                      </a:r>
                      <a:endParaRPr lang="fr-FR" sz="3600" dirty="0">
                        <a:solidFill>
                          <a:srgbClr val="FF0000"/>
                        </a:solidFill>
                      </a:endParaRPr>
                    </a:p>
                  </a:txBody>
                  <a:tcPr marL="91439" marR="91439" marT="45731" marB="45731"/>
                </a:tc>
                <a:tc>
                  <a:txBody>
                    <a:bodyPr/>
                    <a:lstStyle/>
                    <a:p>
                      <a:pPr algn="ctr"/>
                      <a:r>
                        <a:rPr lang="ar-MA" sz="3600" b="1" dirty="0" smtClean="0">
                          <a:solidFill>
                            <a:srgbClr val="FF0000"/>
                          </a:solidFill>
                        </a:rPr>
                        <a:t>معرفة</a:t>
                      </a:r>
                      <a:endParaRPr lang="fr-FR" sz="3600" dirty="0">
                        <a:solidFill>
                          <a:srgbClr val="FF0000"/>
                        </a:solidFill>
                      </a:endParaRPr>
                    </a:p>
                  </a:txBody>
                  <a:tcPr marL="91439" marR="91439" marT="45731" marB="45731"/>
                </a:tc>
              </a:tr>
            </a:tbl>
          </a:graphicData>
        </a:graphic>
      </p:graphicFrame>
      <p:sp>
        <p:nvSpPr>
          <p:cNvPr id="10" name="Rectangle à coins arrondis 9"/>
          <p:cNvSpPr/>
          <p:nvPr/>
        </p:nvSpPr>
        <p:spPr>
          <a:xfrm>
            <a:off x="964356" y="3947891"/>
            <a:ext cx="6929486" cy="1000132"/>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eaLnBrk="1" fontAlgn="auto" hangingPunct="1">
              <a:spcBef>
                <a:spcPts val="0"/>
              </a:spcBef>
              <a:spcAft>
                <a:spcPts val="0"/>
              </a:spcAft>
              <a:defRPr/>
            </a:pPr>
            <a:r>
              <a:rPr lang="ar-MA" sz="4000" b="1" dirty="0" smtClean="0"/>
              <a:t>2- بَيِّن </a:t>
            </a:r>
            <a:r>
              <a:rPr lang="ar-MA" sz="4000" b="1" dirty="0"/>
              <a:t>نَوْع َكُلِّ كَلِمَةٍ مُسْتَعْمِلاً :</a:t>
            </a:r>
            <a:r>
              <a:rPr lang="ar-MA" sz="4000" b="1" dirty="0" smtClean="0"/>
              <a:t>نكرة - </a:t>
            </a:r>
            <a:r>
              <a:rPr lang="ar-MA" sz="4000" b="1" dirty="0"/>
              <a:t>معرفة</a:t>
            </a:r>
            <a:endParaRPr lang="fr-FR" sz="4000" b="1" dirty="0">
              <a:solidFill>
                <a:schemeClr val="tx1"/>
              </a:solidFill>
            </a:endParaRPr>
          </a:p>
        </p:txBody>
      </p:sp>
      <p:sp>
        <p:nvSpPr>
          <p:cNvPr id="11" name="Organigramme : Terminateur 10"/>
          <p:cNvSpPr/>
          <p:nvPr/>
        </p:nvSpPr>
        <p:spPr>
          <a:xfrm>
            <a:off x="3858318" y="6803789"/>
            <a:ext cx="1141561" cy="218797"/>
          </a:xfrm>
          <a:prstGeom prst="flowChartTermina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1600" dirty="0" err="1" smtClean="0"/>
              <a:t>Slalin</a:t>
            </a:r>
            <a:r>
              <a:rPr lang="fr-FR" sz="1600" dirty="0" err="1"/>
              <a:t>.</a:t>
            </a:r>
            <a:r>
              <a:rPr lang="fr-FR" sz="1600" dirty="0" err="1" smtClean="0"/>
              <a:t>h</a:t>
            </a:r>
            <a:endParaRPr lang="fr-FR" sz="1600" dirty="0"/>
          </a:p>
        </p:txBody>
      </p:sp>
    </p:spTree>
    <p:extLst>
      <p:ext uri="{BB962C8B-B14F-4D97-AF65-F5344CB8AC3E}">
        <p14:creationId xmlns="" xmlns:p14="http://schemas.microsoft.com/office/powerpoint/2010/main" val="3397362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out)">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out)">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827584" y="3717032"/>
            <a:ext cx="7344816" cy="1143008"/>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r" rtl="1">
              <a:defRPr/>
            </a:pPr>
            <a:r>
              <a:rPr lang="ar-MA" sz="3600" b="1" dirty="0" smtClean="0"/>
              <a:t>5-مَيِّزْ </a:t>
            </a:r>
            <a:r>
              <a:rPr lang="ar-MA" sz="3600" b="1" dirty="0"/>
              <a:t>بَيْنَ أَسْمَاءِ الْإشَارَةِ وَالْأَسْماءِ الْمَوْصُولَةِ  مما يأتي</a:t>
            </a:r>
            <a:r>
              <a:rPr lang="ar-MA" sz="4000" dirty="0"/>
              <a:t>: </a:t>
            </a:r>
            <a:r>
              <a:rPr lang="ar-MA" sz="4000" b="1" dirty="0"/>
              <a:t>مَنْ </a:t>
            </a:r>
            <a:r>
              <a:rPr lang="ar-MA" sz="4000" b="1" dirty="0" smtClean="0"/>
              <a:t>– ذَلِكَ -الَّذِين - </a:t>
            </a:r>
            <a:r>
              <a:rPr lang="ar-MA" sz="4000" b="1" dirty="0"/>
              <a:t>هَؤُلَاءِ </a:t>
            </a:r>
            <a:r>
              <a:rPr lang="ar-MA" sz="4000" b="1" dirty="0" smtClean="0"/>
              <a:t>– هَذَا-</a:t>
            </a:r>
            <a:endParaRPr lang="fr-FR" sz="4000" b="1" dirty="0">
              <a:solidFill>
                <a:schemeClr val="tx1"/>
              </a:solidFill>
            </a:endParaRPr>
          </a:p>
        </p:txBody>
      </p:sp>
      <p:graphicFrame>
        <p:nvGraphicFramePr>
          <p:cNvPr id="4" name="Tableau 3"/>
          <p:cNvGraphicFramePr>
            <a:graphicFrameLocks noGrp="1"/>
          </p:cNvGraphicFramePr>
          <p:nvPr>
            <p:extLst>
              <p:ext uri="{D42A27DB-BD31-4B8C-83A1-F6EECF244321}">
                <p14:modId xmlns="" xmlns:p14="http://schemas.microsoft.com/office/powerpoint/2010/main" val="3599697073"/>
              </p:ext>
            </p:extLst>
          </p:nvPr>
        </p:nvGraphicFramePr>
        <p:xfrm>
          <a:off x="901958" y="5145782"/>
          <a:ext cx="7048006" cy="1341438"/>
        </p:xfrm>
        <a:graphic>
          <a:graphicData uri="http://schemas.openxmlformats.org/drawingml/2006/table">
            <a:tbl>
              <a:tblPr firstRow="1" bandRow="1">
                <a:tableStyleId>{0505E3EF-67EA-436B-97B2-0124C06EBD24}</a:tableStyleId>
              </a:tblPr>
              <a:tblGrid>
                <a:gridCol w="3524003"/>
                <a:gridCol w="3524003"/>
              </a:tblGrid>
              <a:tr h="701206">
                <a:tc>
                  <a:txBody>
                    <a:bodyPr/>
                    <a:lstStyle/>
                    <a:p>
                      <a:pPr algn="ctr"/>
                      <a:r>
                        <a:rPr lang="ar-MA" sz="4000" b="1" dirty="0" smtClean="0"/>
                        <a:t>الْأَسْماءُ الْمَوْصُولَةُ </a:t>
                      </a:r>
                      <a:endParaRPr lang="fr-FR" sz="4000" dirty="0">
                        <a:solidFill>
                          <a:schemeClr val="tx1"/>
                        </a:solidFill>
                      </a:endParaRPr>
                    </a:p>
                  </a:txBody>
                  <a:tcPr marT="45731" marB="45731"/>
                </a:tc>
                <a:tc>
                  <a:txBody>
                    <a:bodyPr/>
                    <a:lstStyle/>
                    <a:p>
                      <a:pPr algn="ctr"/>
                      <a:r>
                        <a:rPr lang="ar-MA" sz="4000" dirty="0" smtClean="0"/>
                        <a:t> </a:t>
                      </a:r>
                      <a:r>
                        <a:rPr lang="ar-MA" sz="4000" b="1" dirty="0" smtClean="0"/>
                        <a:t>أَسْمَاءُ</a:t>
                      </a:r>
                      <a:r>
                        <a:rPr lang="ar-MA" sz="4000" b="1" baseline="0" dirty="0" smtClean="0"/>
                        <a:t> </a:t>
                      </a:r>
                      <a:r>
                        <a:rPr lang="ar-MA" sz="4000" b="1" dirty="0" smtClean="0"/>
                        <a:t>الْإشَارَةِ </a:t>
                      </a:r>
                      <a:endParaRPr lang="fr-FR" sz="4000" dirty="0">
                        <a:solidFill>
                          <a:schemeClr val="tx1"/>
                        </a:solidFill>
                      </a:endParaRPr>
                    </a:p>
                  </a:txBody>
                  <a:tcPr marT="45731" marB="45731"/>
                </a:tc>
              </a:tr>
              <a:tr h="640232">
                <a:tc>
                  <a:txBody>
                    <a:bodyPr/>
                    <a:lstStyle/>
                    <a:p>
                      <a:pPr algn="r" rtl="1"/>
                      <a:r>
                        <a:rPr lang="ar-MA" sz="3600" b="1" dirty="0" smtClean="0">
                          <a:solidFill>
                            <a:srgbClr val="FF0000"/>
                          </a:solidFill>
                        </a:rPr>
                        <a:t>مَنْ - الَّذِين -</a:t>
                      </a:r>
                      <a:endParaRPr lang="fr-FR" sz="3600" dirty="0">
                        <a:solidFill>
                          <a:srgbClr val="FF0000"/>
                        </a:solidFill>
                      </a:endParaRPr>
                    </a:p>
                  </a:txBody>
                  <a:tcPr marT="45731" marB="45731"/>
                </a:tc>
                <a:tc>
                  <a:txBody>
                    <a:bodyPr/>
                    <a:lstStyle/>
                    <a:p>
                      <a:pPr algn="r" rtl="1"/>
                      <a:r>
                        <a:rPr lang="ar-MA" sz="3600" b="1" dirty="0" smtClean="0">
                          <a:solidFill>
                            <a:srgbClr val="FF0000"/>
                          </a:solidFill>
                        </a:rPr>
                        <a:t>ذَلِكَ -هَؤُلَاءِ - هَذَا-</a:t>
                      </a:r>
                      <a:endParaRPr lang="fr-FR" sz="3600" dirty="0">
                        <a:solidFill>
                          <a:srgbClr val="FF0000"/>
                        </a:solidFill>
                      </a:endParaRPr>
                    </a:p>
                  </a:txBody>
                  <a:tcPr marT="45731" marB="45731"/>
                </a:tc>
              </a:tr>
            </a:tbl>
          </a:graphicData>
        </a:graphic>
      </p:graphicFrame>
      <p:sp>
        <p:nvSpPr>
          <p:cNvPr id="5" name="Rectangle à coins arrondis 4"/>
          <p:cNvSpPr/>
          <p:nvPr/>
        </p:nvSpPr>
        <p:spPr>
          <a:xfrm>
            <a:off x="934960" y="563244"/>
            <a:ext cx="7172300" cy="1489938"/>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rtl="1" eaLnBrk="1" fontAlgn="auto" hangingPunct="1">
              <a:spcBef>
                <a:spcPts val="0"/>
              </a:spcBef>
              <a:spcAft>
                <a:spcPts val="0"/>
              </a:spcAft>
              <a:defRPr/>
            </a:pPr>
            <a:r>
              <a:rPr lang="ar-MA" sz="4000" b="1" dirty="0" smtClean="0"/>
              <a:t>4- </a:t>
            </a:r>
            <a:r>
              <a:rPr lang="ar-MA" sz="4000" b="1" dirty="0"/>
              <a:t>بَيِّن نَوْع َكُلِّ ضَمِيرٍ مِنَ الضمائرِ التاليةِ:</a:t>
            </a:r>
            <a:r>
              <a:rPr lang="ar-MA" sz="4000" dirty="0"/>
              <a:t> نَحْنُ - </a:t>
            </a:r>
            <a:r>
              <a:rPr lang="ar-MA" sz="4000" b="1" dirty="0"/>
              <a:t>هُمْ - أَنْتُمْ - أَنَا - هِيَ - أَنْتَ</a:t>
            </a:r>
            <a:endParaRPr lang="fr-FR" sz="4000" b="1" dirty="0">
              <a:solidFill>
                <a:schemeClr val="tx1"/>
              </a:solidFill>
            </a:endParaRPr>
          </a:p>
        </p:txBody>
      </p:sp>
      <p:graphicFrame>
        <p:nvGraphicFramePr>
          <p:cNvPr id="6" name="Tableau 5"/>
          <p:cNvGraphicFramePr>
            <a:graphicFrameLocks noGrp="1"/>
          </p:cNvGraphicFramePr>
          <p:nvPr>
            <p:extLst>
              <p:ext uri="{D42A27DB-BD31-4B8C-83A1-F6EECF244321}">
                <p14:modId xmlns="" xmlns:p14="http://schemas.microsoft.com/office/powerpoint/2010/main" val="474326285"/>
              </p:ext>
            </p:extLst>
          </p:nvPr>
        </p:nvGraphicFramePr>
        <p:xfrm>
          <a:off x="863547" y="2206325"/>
          <a:ext cx="7098309" cy="1432293"/>
        </p:xfrm>
        <a:graphic>
          <a:graphicData uri="http://schemas.openxmlformats.org/drawingml/2006/table">
            <a:tbl>
              <a:tblPr firstRow="1" bandRow="1">
                <a:tableStyleId>{0505E3EF-67EA-436B-97B2-0124C06EBD24}</a:tableStyleId>
              </a:tblPr>
              <a:tblGrid>
                <a:gridCol w="2366103"/>
                <a:gridCol w="2366103"/>
                <a:gridCol w="2366103"/>
              </a:tblGrid>
              <a:tr h="731231">
                <a:tc>
                  <a:txBody>
                    <a:bodyPr/>
                    <a:lstStyle/>
                    <a:p>
                      <a:pPr algn="ctr"/>
                      <a:r>
                        <a:rPr lang="ar-MA" sz="4000" dirty="0" smtClean="0"/>
                        <a:t>الغائب</a:t>
                      </a:r>
                      <a:endParaRPr lang="fr-FR" sz="4000" dirty="0">
                        <a:solidFill>
                          <a:schemeClr val="tx1"/>
                        </a:solidFill>
                      </a:endParaRPr>
                    </a:p>
                  </a:txBody>
                  <a:tcPr marL="91439" marR="91439" marT="45731" marB="45731"/>
                </a:tc>
                <a:tc>
                  <a:txBody>
                    <a:bodyPr/>
                    <a:lstStyle/>
                    <a:p>
                      <a:pPr algn="ctr"/>
                      <a:r>
                        <a:rPr lang="ar-MA" sz="4000" dirty="0" smtClean="0"/>
                        <a:t>المخاطب</a:t>
                      </a:r>
                      <a:endParaRPr lang="fr-FR" sz="4000" dirty="0">
                        <a:solidFill>
                          <a:schemeClr val="tx1"/>
                        </a:solidFill>
                      </a:endParaRPr>
                    </a:p>
                  </a:txBody>
                  <a:tcPr marL="91439" marR="91439" marT="45731" marB="45731"/>
                </a:tc>
                <a:tc>
                  <a:txBody>
                    <a:bodyPr/>
                    <a:lstStyle/>
                    <a:p>
                      <a:pPr algn="ctr"/>
                      <a:r>
                        <a:rPr lang="ar-MA" sz="4000" dirty="0" smtClean="0"/>
                        <a:t>المتكلم</a:t>
                      </a:r>
                      <a:endParaRPr lang="fr-FR" sz="4000" dirty="0">
                        <a:solidFill>
                          <a:schemeClr val="tx1"/>
                        </a:solidFill>
                      </a:endParaRPr>
                    </a:p>
                  </a:txBody>
                  <a:tcPr marL="91439" marR="91439" marT="45731" marB="45731"/>
                </a:tc>
              </a:tr>
              <a:tr h="667646">
                <a:tc>
                  <a:txBody>
                    <a:bodyPr/>
                    <a:lstStyle/>
                    <a:p>
                      <a:r>
                        <a:rPr lang="ar-MA" sz="4000" b="1" dirty="0" smtClean="0">
                          <a:solidFill>
                            <a:srgbClr val="FF0000"/>
                          </a:solidFill>
                        </a:rPr>
                        <a:t>هُمْ -هِيَ  </a:t>
                      </a:r>
                      <a:endParaRPr lang="fr-FR" sz="4000" b="1" dirty="0">
                        <a:solidFill>
                          <a:srgbClr val="FF0000"/>
                        </a:solidFill>
                      </a:endParaRPr>
                    </a:p>
                  </a:txBody>
                  <a:tcPr marL="91439" marR="91439" marT="45731" marB="45731"/>
                </a:tc>
                <a:tc>
                  <a:txBody>
                    <a:bodyPr/>
                    <a:lstStyle/>
                    <a:p>
                      <a:r>
                        <a:rPr lang="ar-MA" sz="4000" b="1" dirty="0" smtClean="0">
                          <a:solidFill>
                            <a:srgbClr val="FF0000"/>
                          </a:solidFill>
                        </a:rPr>
                        <a:t>أَنْتُمْ -أَنْتَ </a:t>
                      </a:r>
                      <a:endParaRPr lang="fr-FR" sz="4000" b="1" dirty="0">
                        <a:solidFill>
                          <a:srgbClr val="FF0000"/>
                        </a:solidFill>
                      </a:endParaRPr>
                    </a:p>
                  </a:txBody>
                  <a:tcPr marL="91439" marR="91439" marT="45731" marB="45731"/>
                </a:tc>
                <a:tc>
                  <a:txBody>
                    <a:bodyPr/>
                    <a:lstStyle/>
                    <a:p>
                      <a:r>
                        <a:rPr lang="ar-MA" sz="4000" b="1" dirty="0" smtClean="0">
                          <a:solidFill>
                            <a:srgbClr val="FF0000"/>
                          </a:solidFill>
                        </a:rPr>
                        <a:t>نَحْنُ -أَنَا </a:t>
                      </a:r>
                      <a:endParaRPr lang="fr-FR" sz="4000" b="1" dirty="0">
                        <a:solidFill>
                          <a:srgbClr val="FF0000"/>
                        </a:solidFill>
                      </a:endParaRPr>
                    </a:p>
                  </a:txBody>
                  <a:tcPr marL="91439" marR="91439" marT="45731" marB="45731"/>
                </a:tc>
              </a:tr>
            </a:tbl>
          </a:graphicData>
        </a:graphic>
      </p:graphicFrame>
      <p:sp>
        <p:nvSpPr>
          <p:cNvPr id="7" name="Organigramme : Terminateur 6"/>
          <p:cNvSpPr/>
          <p:nvPr/>
        </p:nvSpPr>
        <p:spPr>
          <a:xfrm>
            <a:off x="3894063" y="6730592"/>
            <a:ext cx="1141561" cy="218797"/>
          </a:xfrm>
          <a:prstGeom prst="flowChartTermina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1600" dirty="0" err="1" smtClean="0"/>
              <a:t>Slalin</a:t>
            </a:r>
            <a:r>
              <a:rPr lang="fr-FR" sz="1600" dirty="0" err="1"/>
              <a:t>.</a:t>
            </a:r>
            <a:r>
              <a:rPr lang="fr-FR" sz="1600" dirty="0" err="1" smtClean="0"/>
              <a:t>h</a:t>
            </a:r>
            <a:endParaRPr lang="fr-FR" sz="1600" dirty="0"/>
          </a:p>
        </p:txBody>
      </p:sp>
    </p:spTree>
    <p:extLst>
      <p:ext uri="{BB962C8B-B14F-4D97-AF65-F5344CB8AC3E}">
        <p14:creationId xmlns="" xmlns:p14="http://schemas.microsoft.com/office/powerpoint/2010/main" val="2020258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out)">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1000100" y="428604"/>
            <a:ext cx="6929486" cy="1214446"/>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rtl="1" eaLnBrk="1" fontAlgn="auto" hangingPunct="1">
              <a:spcBef>
                <a:spcPts val="0"/>
              </a:spcBef>
              <a:spcAft>
                <a:spcPts val="0"/>
              </a:spcAft>
              <a:defRPr/>
            </a:pPr>
            <a:r>
              <a:rPr lang="ar-MA" sz="4000" b="1" dirty="0"/>
              <a:t>6- حَوِّلِ الْأَفْعَالَ مِنَ الْمَبْنِيِّ لِلْمَعْلُومِ إِلَى الْمَبْنِيِّ لِلْمَجْهُولِ</a:t>
            </a:r>
            <a:endParaRPr lang="fr-FR" sz="4000" b="1" dirty="0">
              <a:solidFill>
                <a:schemeClr val="tx1"/>
              </a:solidFill>
            </a:endParaRPr>
          </a:p>
        </p:txBody>
      </p:sp>
      <p:graphicFrame>
        <p:nvGraphicFramePr>
          <p:cNvPr id="4" name="Tableau 3"/>
          <p:cNvGraphicFramePr>
            <a:graphicFrameLocks noGrp="1"/>
          </p:cNvGraphicFramePr>
          <p:nvPr>
            <p:extLst>
              <p:ext uri="{D42A27DB-BD31-4B8C-83A1-F6EECF244321}">
                <p14:modId xmlns="" xmlns:p14="http://schemas.microsoft.com/office/powerpoint/2010/main" val="1573431390"/>
              </p:ext>
            </p:extLst>
          </p:nvPr>
        </p:nvGraphicFramePr>
        <p:xfrm>
          <a:off x="928662" y="1857364"/>
          <a:ext cx="6858000" cy="1402124"/>
        </p:xfrm>
        <a:graphic>
          <a:graphicData uri="http://schemas.openxmlformats.org/drawingml/2006/table">
            <a:tbl>
              <a:tblPr firstRow="1" bandRow="1">
                <a:tableStyleId>{0505E3EF-67EA-436B-97B2-0124C06EBD24}</a:tableStyleId>
              </a:tblPr>
              <a:tblGrid>
                <a:gridCol w="1714500"/>
                <a:gridCol w="1714500"/>
                <a:gridCol w="1714500"/>
                <a:gridCol w="1714500"/>
              </a:tblGrid>
              <a:tr h="650608">
                <a:tc>
                  <a:txBody>
                    <a:bodyPr/>
                    <a:lstStyle/>
                    <a:p>
                      <a:pPr algn="ctr" rtl="1"/>
                      <a:r>
                        <a:rPr lang="ar-MA" sz="4000" dirty="0" smtClean="0"/>
                        <a:t>يَقُولُ</a:t>
                      </a:r>
                      <a:endParaRPr lang="fr-FR" sz="4000" dirty="0">
                        <a:solidFill>
                          <a:schemeClr val="tx1"/>
                        </a:solidFill>
                      </a:endParaRPr>
                    </a:p>
                  </a:txBody>
                  <a:tcPr marL="91439" marR="91439" marT="45731" marB="45731"/>
                </a:tc>
                <a:tc>
                  <a:txBody>
                    <a:bodyPr/>
                    <a:lstStyle/>
                    <a:p>
                      <a:pPr algn="ctr"/>
                      <a:r>
                        <a:rPr lang="ar-MA" sz="4000" dirty="0" smtClean="0"/>
                        <a:t>تَجْمَعُ</a:t>
                      </a:r>
                      <a:endParaRPr lang="fr-FR" sz="4000" dirty="0">
                        <a:solidFill>
                          <a:schemeClr val="tx1"/>
                        </a:solidFill>
                      </a:endParaRPr>
                    </a:p>
                  </a:txBody>
                  <a:tcPr marL="91439" marR="91439" marT="45731" marB="45731"/>
                </a:tc>
                <a:tc>
                  <a:txBody>
                    <a:bodyPr/>
                    <a:lstStyle/>
                    <a:p>
                      <a:pPr algn="ctr"/>
                      <a:r>
                        <a:rPr lang="ar-MA" sz="4000" dirty="0" smtClean="0"/>
                        <a:t>أَقَامَ</a:t>
                      </a:r>
                      <a:endParaRPr lang="fr-FR" sz="4000" dirty="0">
                        <a:solidFill>
                          <a:schemeClr val="tx1"/>
                        </a:solidFill>
                      </a:endParaRPr>
                    </a:p>
                  </a:txBody>
                  <a:tcPr marL="91439" marR="91439" marT="45731" marB="45731"/>
                </a:tc>
                <a:tc>
                  <a:txBody>
                    <a:bodyPr/>
                    <a:lstStyle/>
                    <a:p>
                      <a:pPr algn="ctr"/>
                      <a:r>
                        <a:rPr lang="ar-MA" sz="4000" dirty="0" smtClean="0"/>
                        <a:t>نَشَرَ</a:t>
                      </a:r>
                      <a:endParaRPr lang="fr-FR" sz="4000" dirty="0">
                        <a:solidFill>
                          <a:schemeClr val="tx1"/>
                        </a:solidFill>
                      </a:endParaRPr>
                    </a:p>
                  </a:txBody>
                  <a:tcPr marL="91439" marR="91439" marT="45731" marB="45731"/>
                </a:tc>
              </a:tr>
              <a:tr h="594035">
                <a:tc>
                  <a:txBody>
                    <a:bodyPr/>
                    <a:lstStyle/>
                    <a:p>
                      <a:pPr algn="ctr"/>
                      <a:r>
                        <a:rPr lang="ar-MA" sz="4000" b="1" dirty="0" smtClean="0">
                          <a:solidFill>
                            <a:srgbClr val="FF0000"/>
                          </a:solidFill>
                        </a:rPr>
                        <a:t>يُقَالُ</a:t>
                      </a:r>
                      <a:endParaRPr lang="fr-FR" sz="4000" b="1" dirty="0">
                        <a:solidFill>
                          <a:srgbClr val="FF0000"/>
                        </a:solidFill>
                      </a:endParaRPr>
                    </a:p>
                  </a:txBody>
                  <a:tcPr marL="91439" marR="91439" marT="45731" marB="45731"/>
                </a:tc>
                <a:tc>
                  <a:txBody>
                    <a:bodyPr/>
                    <a:lstStyle/>
                    <a:p>
                      <a:pPr algn="ctr"/>
                      <a:r>
                        <a:rPr lang="ar-MA" sz="4000" b="1" dirty="0" smtClean="0">
                          <a:solidFill>
                            <a:srgbClr val="FF0000"/>
                          </a:solidFill>
                        </a:rPr>
                        <a:t>تُجْمَعُ</a:t>
                      </a:r>
                      <a:endParaRPr lang="fr-FR" sz="4000" b="1" dirty="0">
                        <a:solidFill>
                          <a:srgbClr val="FF0000"/>
                        </a:solidFill>
                      </a:endParaRPr>
                    </a:p>
                  </a:txBody>
                  <a:tcPr marL="91439" marR="91439" marT="45731" marB="45731"/>
                </a:tc>
                <a:tc>
                  <a:txBody>
                    <a:bodyPr/>
                    <a:lstStyle/>
                    <a:p>
                      <a:pPr algn="ctr"/>
                      <a:r>
                        <a:rPr lang="ar-MA" sz="4000" b="1" dirty="0" smtClean="0">
                          <a:solidFill>
                            <a:srgbClr val="FF0000"/>
                          </a:solidFill>
                        </a:rPr>
                        <a:t>أُقِيمَ</a:t>
                      </a:r>
                      <a:endParaRPr lang="fr-FR" sz="4000" b="1" dirty="0">
                        <a:solidFill>
                          <a:srgbClr val="FF0000"/>
                        </a:solidFill>
                      </a:endParaRPr>
                    </a:p>
                  </a:txBody>
                  <a:tcPr marL="91439" marR="91439" marT="45731" marB="45731"/>
                </a:tc>
                <a:tc>
                  <a:txBody>
                    <a:bodyPr/>
                    <a:lstStyle/>
                    <a:p>
                      <a:pPr algn="ctr"/>
                      <a:r>
                        <a:rPr lang="ar-MA" sz="4000" b="1" dirty="0" smtClean="0">
                          <a:solidFill>
                            <a:srgbClr val="FF0000"/>
                          </a:solidFill>
                        </a:rPr>
                        <a:t>نُشِرَ</a:t>
                      </a:r>
                      <a:endParaRPr lang="fr-FR" sz="4000" b="1" dirty="0">
                        <a:solidFill>
                          <a:srgbClr val="FF0000"/>
                        </a:solidFill>
                      </a:endParaRPr>
                    </a:p>
                  </a:txBody>
                  <a:tcPr marL="91439" marR="91439" marT="45731" marB="45731"/>
                </a:tc>
              </a:tr>
            </a:tbl>
          </a:graphicData>
        </a:graphic>
      </p:graphicFrame>
      <p:sp>
        <p:nvSpPr>
          <p:cNvPr id="7" name="Étiquette 6"/>
          <p:cNvSpPr/>
          <p:nvPr/>
        </p:nvSpPr>
        <p:spPr>
          <a:xfrm>
            <a:off x="864742" y="3534036"/>
            <a:ext cx="7200204" cy="1341154"/>
          </a:xfrm>
          <a:prstGeom prst="plaque">
            <a:avLst/>
          </a:prstGeom>
        </p:spPr>
        <p:style>
          <a:lnRef idx="1">
            <a:schemeClr val="dk1"/>
          </a:lnRef>
          <a:fillRef idx="2">
            <a:schemeClr val="dk1"/>
          </a:fillRef>
          <a:effectRef idx="1">
            <a:schemeClr val="dk1"/>
          </a:effectRef>
          <a:fontRef idx="minor">
            <a:schemeClr val="dk1"/>
          </a:fontRef>
        </p:style>
        <p:txBody>
          <a:bodyPr anchor="ctr"/>
          <a:lstStyle/>
          <a:p>
            <a:pPr algn="r" rtl="1">
              <a:defRPr/>
            </a:pPr>
            <a:r>
              <a:rPr lang="ar-MA" sz="4000" dirty="0" smtClean="0"/>
              <a:t>7- </a:t>
            </a:r>
            <a:r>
              <a:rPr lang="ar-MA" sz="4000" b="1" dirty="0"/>
              <a:t>مَيِّزْ بَيْنَ الصَّحِيحِ وَالْمُعْتَلِّ مِمَّا يَلِي:</a:t>
            </a:r>
            <a:r>
              <a:rPr lang="ar-MA" sz="4000" dirty="0"/>
              <a:t> </a:t>
            </a:r>
            <a:r>
              <a:rPr lang="ar-MA" sz="4000" b="1" dirty="0" smtClean="0"/>
              <a:t>سَاءَ </a:t>
            </a:r>
            <a:r>
              <a:rPr lang="ar-MA" sz="4000" b="1" dirty="0"/>
              <a:t>- </a:t>
            </a:r>
            <a:r>
              <a:rPr lang="ar-MA" sz="4000" b="1" dirty="0" smtClean="0"/>
              <a:t>مَرَّ- مَلَأَ </a:t>
            </a:r>
            <a:r>
              <a:rPr lang="ar-MA" sz="4000" b="1" dirty="0"/>
              <a:t>- عَلَا – </a:t>
            </a:r>
            <a:r>
              <a:rPr lang="ar-MA" sz="4000" b="1" dirty="0" smtClean="0"/>
              <a:t>طَرَقَ- رَأَى-</a:t>
            </a:r>
            <a:endParaRPr lang="fr-FR" sz="4000" b="1" dirty="0"/>
          </a:p>
        </p:txBody>
      </p:sp>
      <p:graphicFrame>
        <p:nvGraphicFramePr>
          <p:cNvPr id="8" name="Tableau 7"/>
          <p:cNvGraphicFramePr>
            <a:graphicFrameLocks noGrp="1"/>
          </p:cNvGraphicFramePr>
          <p:nvPr>
            <p:extLst>
              <p:ext uri="{D42A27DB-BD31-4B8C-83A1-F6EECF244321}">
                <p14:modId xmlns="" xmlns:p14="http://schemas.microsoft.com/office/powerpoint/2010/main" val="754844938"/>
              </p:ext>
            </p:extLst>
          </p:nvPr>
        </p:nvGraphicFramePr>
        <p:xfrm>
          <a:off x="935907" y="5018055"/>
          <a:ext cx="7207993" cy="1402268"/>
        </p:xfrm>
        <a:graphic>
          <a:graphicData uri="http://schemas.openxmlformats.org/drawingml/2006/table">
            <a:tbl>
              <a:tblPr firstRow="1" bandRow="1">
                <a:tableStyleId>{0505E3EF-67EA-436B-97B2-0124C06EBD24}</a:tableStyleId>
              </a:tblPr>
              <a:tblGrid>
                <a:gridCol w="3570201"/>
                <a:gridCol w="3637792"/>
              </a:tblGrid>
              <a:tr h="701206">
                <a:tc>
                  <a:txBody>
                    <a:bodyPr/>
                    <a:lstStyle/>
                    <a:p>
                      <a:pPr algn="ctr"/>
                      <a:r>
                        <a:rPr lang="ar-MA" sz="4000" dirty="0" smtClean="0">
                          <a:solidFill>
                            <a:schemeClr val="tx1"/>
                          </a:solidFill>
                        </a:rPr>
                        <a:t>الفعل المعتل</a:t>
                      </a:r>
                      <a:endParaRPr lang="fr-FR" sz="4000" dirty="0">
                        <a:solidFill>
                          <a:schemeClr val="tx1"/>
                        </a:solidFill>
                      </a:endParaRPr>
                    </a:p>
                  </a:txBody>
                  <a:tcPr marT="45731" marB="45731"/>
                </a:tc>
                <a:tc>
                  <a:txBody>
                    <a:bodyPr/>
                    <a:lstStyle/>
                    <a:p>
                      <a:pPr algn="ctr"/>
                      <a:r>
                        <a:rPr lang="ar-MA" sz="4000" dirty="0" smtClean="0"/>
                        <a:t> الفعل</a:t>
                      </a:r>
                      <a:r>
                        <a:rPr lang="ar-MA" sz="4000" baseline="0" dirty="0" smtClean="0"/>
                        <a:t> الصحيح</a:t>
                      </a:r>
                      <a:endParaRPr lang="fr-FR" sz="4000" dirty="0">
                        <a:solidFill>
                          <a:schemeClr val="tx1"/>
                        </a:solidFill>
                      </a:endParaRPr>
                    </a:p>
                  </a:txBody>
                  <a:tcPr marT="45731" marB="45731"/>
                </a:tc>
              </a:tr>
              <a:tr h="640231">
                <a:tc>
                  <a:txBody>
                    <a:bodyPr/>
                    <a:lstStyle/>
                    <a:p>
                      <a:pPr algn="r" rtl="1"/>
                      <a:r>
                        <a:rPr lang="ar-MA" sz="4000" b="1" dirty="0" smtClean="0">
                          <a:solidFill>
                            <a:srgbClr val="FF0000"/>
                          </a:solidFill>
                        </a:rPr>
                        <a:t>سَاءَ - عَلَا - رَأَى-</a:t>
                      </a:r>
                      <a:endParaRPr lang="fr-FR" sz="4000" dirty="0">
                        <a:solidFill>
                          <a:srgbClr val="FF0000"/>
                        </a:solidFill>
                      </a:endParaRPr>
                    </a:p>
                  </a:txBody>
                  <a:tcPr marT="45731" marB="45731"/>
                </a:tc>
                <a:tc>
                  <a:txBody>
                    <a:bodyPr/>
                    <a:lstStyle/>
                    <a:p>
                      <a:pPr algn="r" rtl="1"/>
                      <a:r>
                        <a:rPr lang="ar-MA" sz="4000" b="1" dirty="0" smtClean="0">
                          <a:solidFill>
                            <a:srgbClr val="FF0000"/>
                          </a:solidFill>
                        </a:rPr>
                        <a:t>مَرَّ- مَلَأَ - طَرَقَ- </a:t>
                      </a:r>
                      <a:endParaRPr lang="fr-FR" sz="4000" dirty="0">
                        <a:solidFill>
                          <a:srgbClr val="FF0000"/>
                        </a:solidFill>
                      </a:endParaRPr>
                    </a:p>
                  </a:txBody>
                  <a:tcPr marT="45731" marB="45731"/>
                </a:tc>
              </a:tr>
            </a:tbl>
          </a:graphicData>
        </a:graphic>
      </p:graphicFrame>
      <p:sp>
        <p:nvSpPr>
          <p:cNvPr id="9" name="Organigramme : Terminateur 8"/>
          <p:cNvSpPr/>
          <p:nvPr/>
        </p:nvSpPr>
        <p:spPr>
          <a:xfrm>
            <a:off x="3865562" y="6699499"/>
            <a:ext cx="1141561" cy="218797"/>
          </a:xfrm>
          <a:prstGeom prst="flowChartTermina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1600" dirty="0" err="1" smtClean="0"/>
              <a:t>Slalin</a:t>
            </a:r>
            <a:r>
              <a:rPr lang="fr-FR" sz="1600" dirty="0" err="1"/>
              <a:t>.</a:t>
            </a:r>
            <a:r>
              <a:rPr lang="fr-FR" sz="1600" dirty="0" err="1" smtClean="0"/>
              <a:t>h</a:t>
            </a:r>
            <a:endParaRPr lang="fr-FR" sz="1600" dirty="0"/>
          </a:p>
        </p:txBody>
      </p:sp>
    </p:spTree>
    <p:extLst>
      <p:ext uri="{BB962C8B-B14F-4D97-AF65-F5344CB8AC3E}">
        <p14:creationId xmlns="" xmlns:p14="http://schemas.microsoft.com/office/powerpoint/2010/main" val="337462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357158" y="571480"/>
            <a:ext cx="8286808" cy="1857375"/>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r" rtl="1" eaLnBrk="1" fontAlgn="auto" hangingPunct="1">
              <a:spcBef>
                <a:spcPts val="0"/>
              </a:spcBef>
              <a:spcAft>
                <a:spcPts val="0"/>
              </a:spcAft>
              <a:defRPr/>
            </a:pPr>
            <a:r>
              <a:rPr lang="ar-MA" sz="4000" b="1" dirty="0" smtClean="0">
                <a:solidFill>
                  <a:schemeClr val="bg1"/>
                </a:solidFill>
              </a:rPr>
              <a:t>8</a:t>
            </a:r>
            <a:r>
              <a:rPr lang="ar-MA" sz="4000" b="1" dirty="0" smtClean="0">
                <a:solidFill>
                  <a:schemeClr val="tx1"/>
                </a:solidFill>
              </a:rPr>
              <a:t>- </a:t>
            </a:r>
            <a:r>
              <a:rPr lang="ar-MA" sz="4000" b="1" dirty="0">
                <a:solidFill>
                  <a:schemeClr val="tx1"/>
                </a:solidFill>
              </a:rPr>
              <a:t>ميز بين الفعل المبني للمجهول والمبني للمعلوم بوضع العلامة (×) في الخانة  المناسبة </a:t>
            </a:r>
            <a:endParaRPr lang="fr-FR" sz="4000" b="1" dirty="0">
              <a:solidFill>
                <a:schemeClr val="tx1"/>
              </a:solidFill>
            </a:endParaRPr>
          </a:p>
        </p:txBody>
      </p:sp>
      <p:graphicFrame>
        <p:nvGraphicFramePr>
          <p:cNvPr id="4" name="Tableau 3"/>
          <p:cNvGraphicFramePr>
            <a:graphicFrameLocks noGrp="1"/>
          </p:cNvGraphicFramePr>
          <p:nvPr>
            <p:extLst>
              <p:ext uri="{D42A27DB-BD31-4B8C-83A1-F6EECF244321}">
                <p14:modId xmlns="" xmlns:p14="http://schemas.microsoft.com/office/powerpoint/2010/main" val="3281954638"/>
              </p:ext>
            </p:extLst>
          </p:nvPr>
        </p:nvGraphicFramePr>
        <p:xfrm>
          <a:off x="714375" y="3000375"/>
          <a:ext cx="7358063" cy="3108888"/>
        </p:xfrm>
        <a:graphic>
          <a:graphicData uri="http://schemas.openxmlformats.org/drawingml/2006/table">
            <a:tbl>
              <a:tblPr firstRow="1" bandRow="1">
                <a:tableStyleId>{D7AC3CCA-C797-4891-BE02-D94E43425B78}</a:tableStyleId>
              </a:tblPr>
              <a:tblGrid>
                <a:gridCol w="1552103"/>
                <a:gridCol w="1662584"/>
                <a:gridCol w="4143376"/>
              </a:tblGrid>
              <a:tr h="1188477">
                <a:tc>
                  <a:txBody>
                    <a:bodyPr/>
                    <a:lstStyle/>
                    <a:p>
                      <a:pPr algn="ctr"/>
                      <a:r>
                        <a:rPr lang="ar-MA" sz="3600" dirty="0" smtClean="0"/>
                        <a:t>مبني</a:t>
                      </a:r>
                      <a:r>
                        <a:rPr lang="ar-MA" sz="3600" baseline="0" dirty="0" smtClean="0"/>
                        <a:t> للمجهول</a:t>
                      </a:r>
                      <a:endParaRPr lang="fr-FR" sz="3600" dirty="0"/>
                    </a:p>
                  </a:txBody>
                  <a:tcPr marL="91439" marR="91439" marT="45711" marB="45711"/>
                </a:tc>
                <a:tc>
                  <a:txBody>
                    <a:bodyPr/>
                    <a:lstStyle/>
                    <a:p>
                      <a:pPr algn="ctr"/>
                      <a:r>
                        <a:rPr lang="ar-MA" sz="3600" dirty="0" smtClean="0"/>
                        <a:t>مبني</a:t>
                      </a:r>
                      <a:r>
                        <a:rPr lang="ar-MA" sz="3600" baseline="0" dirty="0" smtClean="0"/>
                        <a:t> للمعلوم</a:t>
                      </a:r>
                      <a:endParaRPr lang="fr-FR" sz="3600" dirty="0"/>
                    </a:p>
                  </a:txBody>
                  <a:tcPr marL="91439" marR="91439" marT="45711" marB="45711"/>
                </a:tc>
                <a:tc>
                  <a:txBody>
                    <a:bodyPr/>
                    <a:lstStyle/>
                    <a:p>
                      <a:pPr algn="ctr"/>
                      <a:r>
                        <a:rPr lang="ar-MA" sz="3600" dirty="0" smtClean="0"/>
                        <a:t>الجمـــــل</a:t>
                      </a:r>
                      <a:endParaRPr lang="fr-FR" sz="3600" dirty="0"/>
                    </a:p>
                  </a:txBody>
                  <a:tcPr marL="91439" marR="91439" marT="45711" marB="45711"/>
                </a:tc>
              </a:tr>
              <a:tr h="639949">
                <a:tc>
                  <a:txBody>
                    <a:bodyPr/>
                    <a:lstStyle/>
                    <a:p>
                      <a:pPr algn="ctr"/>
                      <a:endParaRPr lang="fr-FR" sz="3600">
                        <a:solidFill>
                          <a:srgbClr val="FF0000"/>
                        </a:solidFill>
                      </a:endParaRPr>
                    </a:p>
                  </a:txBody>
                  <a:tcPr marL="91439" marR="91439" marT="45711" marB="45711"/>
                </a:tc>
                <a:tc>
                  <a:txBody>
                    <a:bodyPr/>
                    <a:lstStyle/>
                    <a:p>
                      <a:pPr algn="ctr"/>
                      <a:r>
                        <a:rPr lang="ar-MA" sz="3600" b="1" dirty="0" smtClean="0">
                          <a:solidFill>
                            <a:srgbClr val="FF0000"/>
                          </a:solidFill>
                        </a:rPr>
                        <a:t>×</a:t>
                      </a:r>
                      <a:endParaRPr lang="fr-FR" sz="3600" dirty="0">
                        <a:solidFill>
                          <a:srgbClr val="FF0000"/>
                        </a:solidFill>
                      </a:endParaRPr>
                    </a:p>
                  </a:txBody>
                  <a:tcPr marL="91439" marR="91439" marT="45711" marB="45711"/>
                </a:tc>
                <a:tc>
                  <a:txBody>
                    <a:bodyPr/>
                    <a:lstStyle/>
                    <a:p>
                      <a:pPr algn="r" rtl="1"/>
                      <a:r>
                        <a:rPr lang="ar-MA" sz="3600" b="1" i="0" kern="1200" dirty="0" smtClean="0">
                          <a:solidFill>
                            <a:schemeClr val="dk1"/>
                          </a:solidFill>
                          <a:effectLst/>
                          <a:latin typeface="+mn-lt"/>
                          <a:ea typeface="+mn-ea"/>
                          <a:cs typeface="+mn-cs"/>
                        </a:rPr>
                        <a:t>نَصَحَ الطَّبِيبُ الْمَرِيضَ</a:t>
                      </a:r>
                      <a:endParaRPr lang="fr-FR" sz="3600" b="1" dirty="0"/>
                    </a:p>
                  </a:txBody>
                  <a:tcPr marL="91439" marR="91439" marT="45711" marB="45711"/>
                </a:tc>
              </a:tr>
              <a:tr h="639949">
                <a:tc>
                  <a:txBody>
                    <a:bodyPr/>
                    <a:lstStyle/>
                    <a:p>
                      <a:pPr algn="ctr"/>
                      <a:r>
                        <a:rPr lang="ar-MA" sz="3600" b="1" dirty="0" smtClean="0">
                          <a:solidFill>
                            <a:srgbClr val="FF0000"/>
                          </a:solidFill>
                        </a:rPr>
                        <a:t>×</a:t>
                      </a:r>
                      <a:endParaRPr lang="fr-FR" sz="3600" dirty="0">
                        <a:solidFill>
                          <a:srgbClr val="FF0000"/>
                        </a:solidFill>
                      </a:endParaRPr>
                    </a:p>
                  </a:txBody>
                  <a:tcPr marL="91439" marR="91439" marT="45711" marB="45711"/>
                </a:tc>
                <a:tc>
                  <a:txBody>
                    <a:bodyPr/>
                    <a:lstStyle/>
                    <a:p>
                      <a:pPr algn="ctr"/>
                      <a:endParaRPr lang="fr-FR" sz="3600" dirty="0">
                        <a:solidFill>
                          <a:srgbClr val="FF0000"/>
                        </a:solidFill>
                      </a:endParaRPr>
                    </a:p>
                  </a:txBody>
                  <a:tcPr marL="91439" marR="91439" marT="45711" marB="45711"/>
                </a:tc>
                <a:tc>
                  <a:txBody>
                    <a:bodyPr/>
                    <a:lstStyle/>
                    <a:p>
                      <a:pPr algn="r" rtl="1"/>
                      <a:r>
                        <a:rPr lang="ar-MA" sz="3600" b="1" i="0" kern="1200" dirty="0" smtClean="0">
                          <a:solidFill>
                            <a:schemeClr val="dk1"/>
                          </a:solidFill>
                          <a:effectLst/>
                          <a:latin typeface="+mn-lt"/>
                          <a:ea typeface="+mn-ea"/>
                          <a:cs typeface="+mn-cs"/>
                        </a:rPr>
                        <a:t>تُقَامُ </a:t>
                      </a:r>
                      <a:r>
                        <a:rPr lang="ar-MA" sz="1800" b="0" i="0" kern="1200" dirty="0" smtClean="0">
                          <a:solidFill>
                            <a:schemeClr val="dk1"/>
                          </a:solidFill>
                          <a:effectLst/>
                          <a:latin typeface="+mn-lt"/>
                          <a:ea typeface="+mn-ea"/>
                          <a:cs typeface="+mn-cs"/>
                        </a:rPr>
                        <a:t> </a:t>
                      </a:r>
                      <a:r>
                        <a:rPr lang="ar-MA" sz="3600" b="1" i="0" kern="1200" dirty="0" smtClean="0">
                          <a:solidFill>
                            <a:schemeClr val="dk1"/>
                          </a:solidFill>
                          <a:effectLst/>
                          <a:latin typeface="+mn-lt"/>
                          <a:ea typeface="+mn-ea"/>
                          <a:cs typeface="+mn-cs"/>
                        </a:rPr>
                        <a:t>الْمُبَارَاةُ بِدُونِ جُمْهُورٍ</a:t>
                      </a:r>
                      <a:endParaRPr lang="fr-FR" sz="3600" b="1" dirty="0"/>
                    </a:p>
                  </a:txBody>
                  <a:tcPr marL="91439" marR="91439" marT="45711" marB="45711"/>
                </a:tc>
              </a:tr>
              <a:tr h="639949">
                <a:tc>
                  <a:txBody>
                    <a:bodyPr/>
                    <a:lstStyle/>
                    <a:p>
                      <a:pPr algn="ctr"/>
                      <a:r>
                        <a:rPr lang="ar-MA" sz="3600" b="1" dirty="0" smtClean="0">
                          <a:solidFill>
                            <a:srgbClr val="FF0000"/>
                          </a:solidFill>
                        </a:rPr>
                        <a:t>×</a:t>
                      </a:r>
                      <a:endParaRPr lang="fr-FR" sz="3600" dirty="0">
                        <a:solidFill>
                          <a:srgbClr val="FF0000"/>
                        </a:solidFill>
                      </a:endParaRPr>
                    </a:p>
                  </a:txBody>
                  <a:tcPr marL="91439" marR="91439" marT="45711" marB="45711"/>
                </a:tc>
                <a:tc>
                  <a:txBody>
                    <a:bodyPr/>
                    <a:lstStyle/>
                    <a:p>
                      <a:pPr algn="ctr"/>
                      <a:endParaRPr lang="fr-FR" sz="3600" dirty="0">
                        <a:solidFill>
                          <a:srgbClr val="FF0000"/>
                        </a:solidFill>
                      </a:endParaRPr>
                    </a:p>
                  </a:txBody>
                  <a:tcPr marL="91439" marR="91439" marT="45711" marB="45711"/>
                </a:tc>
                <a:tc>
                  <a:txBody>
                    <a:bodyPr/>
                    <a:lstStyle/>
                    <a:p>
                      <a:pPr algn="r" rtl="1"/>
                      <a:r>
                        <a:rPr lang="ar-MA" sz="3600" b="1" i="0" kern="1200" dirty="0" smtClean="0">
                          <a:solidFill>
                            <a:schemeClr val="dk1"/>
                          </a:solidFill>
                          <a:effectLst/>
                          <a:latin typeface="+mn-lt"/>
                          <a:ea typeface="+mn-ea"/>
                          <a:cs typeface="+mn-cs"/>
                        </a:rPr>
                        <a:t>حُوكِمَ الْمُتَّهَمُ</a:t>
                      </a:r>
                      <a:endParaRPr lang="fr-FR" sz="3600" b="1" dirty="0"/>
                    </a:p>
                  </a:txBody>
                  <a:tcPr marL="91439" marR="91439" marT="45711" marB="45711"/>
                </a:tc>
              </a:tr>
            </a:tbl>
          </a:graphicData>
        </a:graphic>
      </p:graphicFrame>
      <p:sp>
        <p:nvSpPr>
          <p:cNvPr id="5" name="Organigramme : Terminateur 4"/>
          <p:cNvSpPr/>
          <p:nvPr/>
        </p:nvSpPr>
        <p:spPr>
          <a:xfrm>
            <a:off x="3822625" y="6744117"/>
            <a:ext cx="1141561" cy="218797"/>
          </a:xfrm>
          <a:prstGeom prst="flowChartTermina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1600" dirty="0" err="1" smtClean="0"/>
              <a:t>Slalin</a:t>
            </a:r>
            <a:r>
              <a:rPr lang="fr-FR" sz="1600" dirty="0" err="1"/>
              <a:t>.</a:t>
            </a:r>
            <a:r>
              <a:rPr lang="fr-FR" sz="1600" dirty="0" err="1" smtClean="0"/>
              <a:t>h</a:t>
            </a:r>
            <a:endParaRPr lang="fr-FR" sz="1600" dirty="0"/>
          </a:p>
        </p:txBody>
      </p:sp>
    </p:spTree>
    <p:extLst>
      <p:ext uri="{BB962C8B-B14F-4D97-AF65-F5344CB8AC3E}">
        <p14:creationId xmlns="" xmlns:p14="http://schemas.microsoft.com/office/powerpoint/2010/main" val="3545603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اطارات جاهزة للكتابة عليها | Encadrement, Bilal"/>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504" y="116632"/>
            <a:ext cx="9036496" cy="6624736"/>
          </a:xfrm>
          <a:prstGeom prst="rect">
            <a:avLst/>
          </a:prstGeom>
          <a:noFill/>
          <a:extLst>
            <a:ext uri="{909E8E84-426E-40DD-AFC4-6F175D3DCCD1}">
              <a14:hiddenFill xmlns="" xmlns:a14="http://schemas.microsoft.com/office/drawing/2010/main">
                <a:solidFill>
                  <a:srgbClr val="FFFFFF"/>
                </a:solidFill>
              </a14:hiddenFill>
            </a:ext>
          </a:extLst>
        </p:spPr>
      </p:pic>
      <p:sp>
        <p:nvSpPr>
          <p:cNvPr id="3" name="Organigramme : Terminateur 2"/>
          <p:cNvSpPr/>
          <p:nvPr/>
        </p:nvSpPr>
        <p:spPr>
          <a:xfrm>
            <a:off x="3960639" y="6443380"/>
            <a:ext cx="1141561" cy="218797"/>
          </a:xfrm>
          <a:prstGeom prst="flowChartTerminator">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1600" dirty="0" err="1" smtClean="0"/>
              <a:t>Slalin</a:t>
            </a:r>
            <a:r>
              <a:rPr lang="fr-FR" sz="1600" dirty="0" err="1"/>
              <a:t>.</a:t>
            </a:r>
            <a:r>
              <a:rPr lang="fr-FR" sz="1600" dirty="0" err="1" smtClean="0"/>
              <a:t>h</a:t>
            </a:r>
            <a:endParaRPr lang="fr-FR" sz="1600" dirty="0"/>
          </a:p>
        </p:txBody>
      </p:sp>
      <p:sp>
        <p:nvSpPr>
          <p:cNvPr id="5" name="Parchemin horizontal 4"/>
          <p:cNvSpPr/>
          <p:nvPr/>
        </p:nvSpPr>
        <p:spPr>
          <a:xfrm>
            <a:off x="4786314" y="714356"/>
            <a:ext cx="3500462" cy="714380"/>
          </a:xfrm>
          <a:prstGeom prst="horizontalScroll">
            <a:avLst/>
          </a:prstGeom>
        </p:spPr>
        <p:style>
          <a:lnRef idx="1">
            <a:schemeClr val="dk1"/>
          </a:lnRef>
          <a:fillRef idx="2">
            <a:schemeClr val="dk1"/>
          </a:fillRef>
          <a:effectRef idx="1">
            <a:schemeClr val="dk1"/>
          </a:effectRef>
          <a:fontRef idx="minor">
            <a:schemeClr val="dk1"/>
          </a:fontRef>
        </p:style>
        <p:txBody>
          <a:bodyPr rtlCol="0" anchor="ctr"/>
          <a:lstStyle/>
          <a:p>
            <a:pPr algn="r"/>
            <a:r>
              <a:rPr lang="ar-MA" sz="3200" dirty="0" smtClean="0"/>
              <a:t>ا</a:t>
            </a:r>
            <a:r>
              <a:rPr lang="ar-MA" sz="3200" b="1" dirty="0" smtClean="0"/>
              <a:t>لمكون الثالث التراكيب:</a:t>
            </a:r>
            <a:endParaRPr lang="fr-FR" sz="2800" b="1" dirty="0"/>
          </a:p>
        </p:txBody>
      </p:sp>
      <p:sp>
        <p:nvSpPr>
          <p:cNvPr id="6" name="Rectangle à coins arrondis 5"/>
          <p:cNvSpPr/>
          <p:nvPr/>
        </p:nvSpPr>
        <p:spPr>
          <a:xfrm>
            <a:off x="1000100" y="1428736"/>
            <a:ext cx="6929486" cy="576263"/>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r" rtl="1" eaLnBrk="1" fontAlgn="auto" hangingPunct="1">
              <a:spcBef>
                <a:spcPts val="0"/>
              </a:spcBef>
              <a:spcAft>
                <a:spcPts val="0"/>
              </a:spcAft>
              <a:defRPr/>
            </a:pPr>
            <a:r>
              <a:rPr lang="ar-MA" sz="4000" b="1" dirty="0">
                <a:solidFill>
                  <a:srgbClr val="FF0000"/>
                </a:solidFill>
              </a:rPr>
              <a:t>1- حول الجمل الفعلية إلى جمل اسمية</a:t>
            </a:r>
            <a:endParaRPr lang="fr-FR" sz="4000" b="1" dirty="0">
              <a:solidFill>
                <a:srgbClr val="FF0000"/>
              </a:solidFill>
            </a:endParaRPr>
          </a:p>
        </p:txBody>
      </p:sp>
      <p:sp>
        <p:nvSpPr>
          <p:cNvPr id="7" name="Vague 6"/>
          <p:cNvSpPr/>
          <p:nvPr/>
        </p:nvSpPr>
        <p:spPr>
          <a:xfrm>
            <a:off x="4429125" y="2143125"/>
            <a:ext cx="3571875"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3600" b="1" dirty="0"/>
              <a:t>الجمل الفعلية</a:t>
            </a:r>
            <a:endParaRPr lang="fr-FR" sz="3600" b="1" dirty="0"/>
          </a:p>
        </p:txBody>
      </p:sp>
      <p:sp>
        <p:nvSpPr>
          <p:cNvPr id="8" name="Vague 7"/>
          <p:cNvSpPr/>
          <p:nvPr/>
        </p:nvSpPr>
        <p:spPr>
          <a:xfrm>
            <a:off x="4429125" y="4572000"/>
            <a:ext cx="3571875"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3600" b="1" dirty="0"/>
              <a:t>شَكَرَ الضَّيْفُ الْمُضِيفَ</a:t>
            </a:r>
            <a:endParaRPr lang="fr-FR" sz="3600" b="1" dirty="0"/>
          </a:p>
        </p:txBody>
      </p:sp>
      <p:sp>
        <p:nvSpPr>
          <p:cNvPr id="9" name="Vague 8"/>
          <p:cNvSpPr/>
          <p:nvPr/>
        </p:nvSpPr>
        <p:spPr>
          <a:xfrm>
            <a:off x="4429125" y="2928938"/>
            <a:ext cx="3571875"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3600" b="1" dirty="0"/>
              <a:t>يَجْنِي </a:t>
            </a:r>
            <a:r>
              <a:rPr lang="ar-MA" sz="3600" b="1" dirty="0" smtClean="0"/>
              <a:t>الْفَلَاَّحُ</a:t>
            </a:r>
            <a:r>
              <a:rPr lang="ar-MA" sz="3600" b="1" dirty="0"/>
              <a:t> الثِّمَارَ</a:t>
            </a:r>
            <a:endParaRPr lang="fr-FR" sz="3600" b="1" dirty="0"/>
          </a:p>
        </p:txBody>
      </p:sp>
      <p:sp>
        <p:nvSpPr>
          <p:cNvPr id="10" name="Vague 9"/>
          <p:cNvSpPr/>
          <p:nvPr/>
        </p:nvSpPr>
        <p:spPr>
          <a:xfrm>
            <a:off x="4429125" y="3714750"/>
            <a:ext cx="3571875"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MA" sz="3600" b="1" dirty="0" smtClean="0"/>
              <a:t>يَطْرُقُ</a:t>
            </a:r>
            <a:r>
              <a:rPr lang="ar-MA" sz="3600" b="1" dirty="0"/>
              <a:t> التِّلْميذُ الْبَابَ</a:t>
            </a:r>
            <a:endParaRPr lang="fr-FR" sz="3600" b="1" dirty="0"/>
          </a:p>
        </p:txBody>
      </p:sp>
      <p:sp>
        <p:nvSpPr>
          <p:cNvPr id="11" name="Vague 10"/>
          <p:cNvSpPr/>
          <p:nvPr/>
        </p:nvSpPr>
        <p:spPr>
          <a:xfrm>
            <a:off x="1071538" y="2143116"/>
            <a:ext cx="3000396"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3600" b="1" dirty="0"/>
              <a:t>الجمل الاسمية</a:t>
            </a:r>
            <a:endParaRPr lang="fr-FR" sz="3600" b="1" dirty="0"/>
          </a:p>
        </p:txBody>
      </p:sp>
      <p:sp>
        <p:nvSpPr>
          <p:cNvPr id="12" name="Vague 11"/>
          <p:cNvSpPr/>
          <p:nvPr/>
        </p:nvSpPr>
        <p:spPr>
          <a:xfrm>
            <a:off x="1071538" y="2928934"/>
            <a:ext cx="3000396"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3600" b="1" dirty="0" smtClean="0">
                <a:solidFill>
                  <a:srgbClr val="FF0000"/>
                </a:solidFill>
              </a:rPr>
              <a:t>الْفَلَاَّحُ يَجْنِي الثِّمَارَ</a:t>
            </a:r>
            <a:endParaRPr lang="fr-FR" sz="3600" b="1" dirty="0">
              <a:solidFill>
                <a:srgbClr val="FF0000"/>
              </a:solidFill>
            </a:endParaRPr>
          </a:p>
        </p:txBody>
      </p:sp>
      <p:sp>
        <p:nvSpPr>
          <p:cNvPr id="13" name="Vague 12"/>
          <p:cNvSpPr/>
          <p:nvPr/>
        </p:nvSpPr>
        <p:spPr>
          <a:xfrm>
            <a:off x="1071538" y="3786190"/>
            <a:ext cx="3000396"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MA" sz="3600" b="1" dirty="0" smtClean="0">
                <a:solidFill>
                  <a:srgbClr val="FF0000"/>
                </a:solidFill>
              </a:rPr>
              <a:t>التِّلْميذُ يَطْرُقُ الْبَابَ</a:t>
            </a:r>
            <a:endParaRPr lang="fr-FR" sz="3600" b="1" dirty="0">
              <a:solidFill>
                <a:srgbClr val="FF0000"/>
              </a:solidFill>
            </a:endParaRPr>
          </a:p>
        </p:txBody>
      </p:sp>
      <p:sp>
        <p:nvSpPr>
          <p:cNvPr id="14" name="Vague 13"/>
          <p:cNvSpPr/>
          <p:nvPr/>
        </p:nvSpPr>
        <p:spPr>
          <a:xfrm>
            <a:off x="785786" y="4572008"/>
            <a:ext cx="3357586" cy="914400"/>
          </a:xfrm>
          <a:prstGeom prst="wav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MA" sz="3600" b="1" dirty="0" smtClean="0">
                <a:solidFill>
                  <a:srgbClr val="FF0000"/>
                </a:solidFill>
              </a:rPr>
              <a:t>الضَّيْفُ شَكَرَ الْمُضِيفَ</a:t>
            </a:r>
            <a:endParaRPr lang="fr-FR" sz="3600" b="1" dirty="0">
              <a:solidFill>
                <a:srgbClr val="FF0000"/>
              </a:solidFill>
            </a:endParaRPr>
          </a:p>
        </p:txBody>
      </p:sp>
    </p:spTree>
    <p:extLst>
      <p:ext uri="{BB962C8B-B14F-4D97-AF65-F5344CB8AC3E}">
        <p14:creationId xmlns="" xmlns:p14="http://schemas.microsoft.com/office/powerpoint/2010/main" val="345405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1152</TotalTime>
  <Words>1000</Words>
  <Application>Microsoft Office PowerPoint</Application>
  <PresentationFormat>Affichage à l'écran (4:3)</PresentationFormat>
  <Paragraphs>226</Paragraphs>
  <Slides>21</Slides>
  <Notes>4</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hp</dc:creator>
  <cp:lastModifiedBy>hp</cp:lastModifiedBy>
  <cp:revision>125</cp:revision>
  <dcterms:created xsi:type="dcterms:W3CDTF">2020-08-28T11:30:34Z</dcterms:created>
  <dcterms:modified xsi:type="dcterms:W3CDTF">2020-09-03T06:55:20Z</dcterms:modified>
</cp:coreProperties>
</file>