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20" r:id="rId1"/>
  </p:sldMasterIdLst>
  <p:sldIdLst>
    <p:sldId id="256" r:id="rId2"/>
    <p:sldId id="263" r:id="rId3"/>
  </p:sldIdLst>
  <p:sldSz cx="6858000" cy="9906000" type="A4"/>
  <p:notesSz cx="6858000" cy="9144000"/>
  <p:embeddedFontLst>
    <p:embeddedFont>
      <p:font typeface="Adobe Arabic" panose="02040503050201020203" charset="-78"/>
      <p:regular r:id="rId4"/>
      <p:bold r:id="rId5"/>
      <p:italic r:id="rId6"/>
      <p:boldItalic r:id="rId7"/>
    </p:embeddedFont>
    <p:embeddedFont>
      <p:font typeface="ae_AlMothnna" panose="020B0803030604020204" pitchFamily="34" charset="-78"/>
      <p:bold r:id="rId8"/>
    </p:embeddedFont>
    <p:embeddedFont>
      <p:font typeface="Ara Alharbi Alhanoof" panose="02000500000000000000" pitchFamily="50" charset="-78"/>
      <p:regular r:id="rId9"/>
    </p:embeddedFont>
    <p:embeddedFont>
      <p:font typeface="Calibri" panose="020F0502020204030204" pitchFamily="34" charset="0"/>
      <p:regular r:id="rId10"/>
      <p:bold r:id="rId11"/>
      <p:italic r:id="rId12"/>
      <p:boldItalic r:id="rId13"/>
    </p:embeddedFont>
    <p:embeddedFont>
      <p:font typeface="Calibri Light" panose="020F0302020204030204" pitchFamily="34" charset="0"/>
      <p:regular r:id="rId14"/>
      <p:italic r:id="rId15"/>
    </p:embeddedFont>
    <p:embeddedFont>
      <p:font typeface="Lucida Calligraphy" panose="03010101010101010101" pitchFamily="66" charset="0"/>
      <p:regular r:id="rId16"/>
    </p:embeddedFont>
    <p:embeddedFont>
      <p:font typeface="Nueva Std Cond" panose="020B0506070504020203" charset="0"/>
      <p:regular r:id="rId17"/>
      <p:bold r:id="rId18"/>
      <p:italic r:id="rId19"/>
      <p:boldItalic r:id="rId20"/>
    </p:embeddedFont>
    <p:embeddedFont>
      <p:font typeface="ToyorAljanah" panose="01000000000000000000" pitchFamily="50" charset="-78"/>
      <p:regular r:id="rId21"/>
      <p:bold r:id="rId22"/>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0098DC"/>
    <a:srgbClr val="3B4C42"/>
    <a:srgbClr val="90AC8E"/>
    <a:srgbClr val="2635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1236" y="-32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font" Target="fonts/font10.fntdata"/><Relationship Id="rId18" Type="http://schemas.openxmlformats.org/officeDocument/2006/relationships/font" Target="fonts/font15.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18.fntdata"/><Relationship Id="rId7" Type="http://schemas.openxmlformats.org/officeDocument/2006/relationships/font" Target="fonts/font4.fntdata"/><Relationship Id="rId12" Type="http://schemas.openxmlformats.org/officeDocument/2006/relationships/font" Target="fonts/font9.fntdata"/><Relationship Id="rId17" Type="http://schemas.openxmlformats.org/officeDocument/2006/relationships/font" Target="fonts/font14.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13.fntdata"/><Relationship Id="rId20"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24" Type="http://schemas.openxmlformats.org/officeDocument/2006/relationships/viewProps" Target="viewProps.xml"/><Relationship Id="rId5" Type="http://schemas.openxmlformats.org/officeDocument/2006/relationships/font" Target="fonts/font2.fntdata"/><Relationship Id="rId15" Type="http://schemas.openxmlformats.org/officeDocument/2006/relationships/font" Target="fonts/font12.fntdata"/><Relationship Id="rId23" Type="http://schemas.openxmlformats.org/officeDocument/2006/relationships/presProps" Target="presProps.xml"/><Relationship Id="rId10" Type="http://schemas.openxmlformats.org/officeDocument/2006/relationships/font" Target="fonts/font7.fntdata"/><Relationship Id="rId19" Type="http://schemas.openxmlformats.org/officeDocument/2006/relationships/font" Target="fonts/font16.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font" Target="fonts/font11.fntdata"/><Relationship Id="rId22" Type="http://schemas.openxmlformats.org/officeDocument/2006/relationships/font" Target="fonts/font19.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61C0A1FB-5819-4932-B7C7-29E95E32DE4E}" type="datetimeFigureOut">
              <a:rPr lang="en-US" smtClean="0"/>
              <a:t>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CA4BD-0A12-4C05-9D33-0AB55A860260}" type="slidenum">
              <a:rPr lang="en-US" smtClean="0"/>
              <a:t>‹#›</a:t>
            </a:fld>
            <a:endParaRPr lang="en-US"/>
          </a:p>
        </p:txBody>
      </p:sp>
    </p:spTree>
    <p:extLst>
      <p:ext uri="{BB962C8B-B14F-4D97-AF65-F5344CB8AC3E}">
        <p14:creationId xmlns:p14="http://schemas.microsoft.com/office/powerpoint/2010/main" val="1947880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61C0A1FB-5819-4932-B7C7-29E95E32DE4E}" type="datetimeFigureOut">
              <a:rPr lang="en-US" smtClean="0"/>
              <a:t>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CA4BD-0A12-4C05-9D33-0AB55A860260}" type="slidenum">
              <a:rPr lang="en-US" smtClean="0"/>
              <a:t>‹#›</a:t>
            </a:fld>
            <a:endParaRPr lang="en-US"/>
          </a:p>
        </p:txBody>
      </p:sp>
    </p:spTree>
    <p:extLst>
      <p:ext uri="{BB962C8B-B14F-4D97-AF65-F5344CB8AC3E}">
        <p14:creationId xmlns:p14="http://schemas.microsoft.com/office/powerpoint/2010/main" val="1474978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61C0A1FB-5819-4932-B7C7-29E95E32DE4E}" type="datetimeFigureOut">
              <a:rPr lang="en-US" smtClean="0"/>
              <a:t>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CA4BD-0A12-4C05-9D33-0AB55A860260}" type="slidenum">
              <a:rPr lang="en-US" smtClean="0"/>
              <a:t>‹#›</a:t>
            </a:fld>
            <a:endParaRPr lang="en-US"/>
          </a:p>
        </p:txBody>
      </p:sp>
    </p:spTree>
    <p:extLst>
      <p:ext uri="{BB962C8B-B14F-4D97-AF65-F5344CB8AC3E}">
        <p14:creationId xmlns:p14="http://schemas.microsoft.com/office/powerpoint/2010/main" val="3703312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61C0A1FB-5819-4932-B7C7-29E95E32DE4E}" type="datetimeFigureOut">
              <a:rPr lang="en-US" smtClean="0"/>
              <a:t>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CA4BD-0A12-4C05-9D33-0AB55A860260}" type="slidenum">
              <a:rPr lang="en-US" smtClean="0"/>
              <a:t>‹#›</a:t>
            </a:fld>
            <a:endParaRPr lang="en-US"/>
          </a:p>
        </p:txBody>
      </p:sp>
    </p:spTree>
    <p:extLst>
      <p:ext uri="{BB962C8B-B14F-4D97-AF65-F5344CB8AC3E}">
        <p14:creationId xmlns:p14="http://schemas.microsoft.com/office/powerpoint/2010/main" val="2986666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61C0A1FB-5819-4932-B7C7-29E95E32DE4E}" type="datetimeFigureOut">
              <a:rPr lang="en-US" smtClean="0"/>
              <a:t>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CA4BD-0A12-4C05-9D33-0AB55A860260}" type="slidenum">
              <a:rPr lang="en-US" smtClean="0"/>
              <a:t>‹#›</a:t>
            </a:fld>
            <a:endParaRPr lang="en-US"/>
          </a:p>
        </p:txBody>
      </p:sp>
    </p:spTree>
    <p:extLst>
      <p:ext uri="{BB962C8B-B14F-4D97-AF65-F5344CB8AC3E}">
        <p14:creationId xmlns:p14="http://schemas.microsoft.com/office/powerpoint/2010/main" val="271358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61C0A1FB-5819-4932-B7C7-29E95E32DE4E}" type="datetimeFigureOut">
              <a:rPr lang="en-US" smtClean="0"/>
              <a:t>1/22/2023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9CA4BD-0A12-4C05-9D33-0AB55A860260}" type="slidenum">
              <a:rPr lang="en-US" smtClean="0"/>
              <a:t>‹#›</a:t>
            </a:fld>
            <a:endParaRPr lang="en-US"/>
          </a:p>
        </p:txBody>
      </p:sp>
    </p:spTree>
    <p:extLst>
      <p:ext uri="{BB962C8B-B14F-4D97-AF65-F5344CB8AC3E}">
        <p14:creationId xmlns:p14="http://schemas.microsoft.com/office/powerpoint/2010/main" val="2155007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61C0A1FB-5819-4932-B7C7-29E95E32DE4E}" type="datetimeFigureOut">
              <a:rPr lang="en-US" smtClean="0"/>
              <a:t>1/22/2023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9CA4BD-0A12-4C05-9D33-0AB55A860260}" type="slidenum">
              <a:rPr lang="en-US" smtClean="0"/>
              <a:t>‹#›</a:t>
            </a:fld>
            <a:endParaRPr lang="en-US"/>
          </a:p>
        </p:txBody>
      </p:sp>
    </p:spTree>
    <p:extLst>
      <p:ext uri="{BB962C8B-B14F-4D97-AF65-F5344CB8AC3E}">
        <p14:creationId xmlns:p14="http://schemas.microsoft.com/office/powerpoint/2010/main" val="3901833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61C0A1FB-5819-4932-B7C7-29E95E32DE4E}" type="datetimeFigureOut">
              <a:rPr lang="en-US" smtClean="0"/>
              <a:t>1/22/2023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9CA4BD-0A12-4C05-9D33-0AB55A860260}" type="slidenum">
              <a:rPr lang="en-US" smtClean="0"/>
              <a:t>‹#›</a:t>
            </a:fld>
            <a:endParaRPr lang="en-US"/>
          </a:p>
        </p:txBody>
      </p:sp>
    </p:spTree>
    <p:extLst>
      <p:ext uri="{BB962C8B-B14F-4D97-AF65-F5344CB8AC3E}">
        <p14:creationId xmlns:p14="http://schemas.microsoft.com/office/powerpoint/2010/main" val="1026922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C0A1FB-5819-4932-B7C7-29E95E32DE4E}" type="datetimeFigureOut">
              <a:rPr lang="en-US" smtClean="0"/>
              <a:t>1/22/2023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9CA4BD-0A12-4C05-9D33-0AB55A860260}" type="slidenum">
              <a:rPr lang="en-US" smtClean="0"/>
              <a:t>‹#›</a:t>
            </a:fld>
            <a:endParaRPr lang="en-US"/>
          </a:p>
        </p:txBody>
      </p:sp>
    </p:spTree>
    <p:extLst>
      <p:ext uri="{BB962C8B-B14F-4D97-AF65-F5344CB8AC3E}">
        <p14:creationId xmlns:p14="http://schemas.microsoft.com/office/powerpoint/2010/main" val="627058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61C0A1FB-5819-4932-B7C7-29E95E32DE4E}" type="datetimeFigureOut">
              <a:rPr lang="en-US" smtClean="0"/>
              <a:t>1/22/2023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9CA4BD-0A12-4C05-9D33-0AB55A860260}" type="slidenum">
              <a:rPr lang="en-US" smtClean="0"/>
              <a:t>‹#›</a:t>
            </a:fld>
            <a:endParaRPr lang="en-US"/>
          </a:p>
        </p:txBody>
      </p:sp>
    </p:spTree>
    <p:extLst>
      <p:ext uri="{BB962C8B-B14F-4D97-AF65-F5344CB8AC3E}">
        <p14:creationId xmlns:p14="http://schemas.microsoft.com/office/powerpoint/2010/main" val="3549989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61C0A1FB-5819-4932-B7C7-29E95E32DE4E}" type="datetimeFigureOut">
              <a:rPr lang="en-US" smtClean="0"/>
              <a:t>1/22/2023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9CA4BD-0A12-4C05-9D33-0AB55A860260}" type="slidenum">
              <a:rPr lang="en-US" smtClean="0"/>
              <a:t>‹#›</a:t>
            </a:fld>
            <a:endParaRPr lang="en-US"/>
          </a:p>
        </p:txBody>
      </p:sp>
    </p:spTree>
    <p:extLst>
      <p:ext uri="{BB962C8B-B14F-4D97-AF65-F5344CB8AC3E}">
        <p14:creationId xmlns:p14="http://schemas.microsoft.com/office/powerpoint/2010/main" val="2852087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61C0A1FB-5819-4932-B7C7-29E95E32DE4E}" type="datetimeFigureOut">
              <a:rPr lang="en-US" smtClean="0"/>
              <a:t>1/22/2023</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C79CA4BD-0A12-4C05-9D33-0AB55A860260}" type="slidenum">
              <a:rPr lang="en-US" smtClean="0"/>
              <a:t>‹#›</a:t>
            </a:fld>
            <a:endParaRPr lang="en-US"/>
          </a:p>
        </p:txBody>
      </p:sp>
    </p:spTree>
    <p:extLst>
      <p:ext uri="{BB962C8B-B14F-4D97-AF65-F5344CB8AC3E}">
        <p14:creationId xmlns:p14="http://schemas.microsoft.com/office/powerpoint/2010/main" val="51057610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hyperlink" Target="http://www.essham.com/" TargetMode="External"/><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hyperlink" Target="facebook.com/essham.tarbaw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cxnSp>
        <p:nvCxnSpPr>
          <p:cNvPr id="39" name="Connecteur droit 38">
            <a:extLst>
              <a:ext uri="{FF2B5EF4-FFF2-40B4-BE49-F238E27FC236}">
                <a16:creationId xmlns:a16="http://schemas.microsoft.com/office/drawing/2014/main" id="{8C3BCB05-758D-491E-B5E5-68FC0FFAFB2B}"/>
              </a:ext>
            </a:extLst>
          </p:cNvPr>
          <p:cNvCxnSpPr>
            <a:cxnSpLocks/>
          </p:cNvCxnSpPr>
          <p:nvPr/>
        </p:nvCxnSpPr>
        <p:spPr>
          <a:xfrm flipH="1">
            <a:off x="476790" y="5758661"/>
            <a:ext cx="4914900" cy="0"/>
          </a:xfrm>
          <a:prstGeom prst="line">
            <a:avLst/>
          </a:prstGeom>
          <a:ln w="57150">
            <a:solidFill>
              <a:srgbClr val="30303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7" name="Rectangle : coins arrondis 46">
            <a:extLst>
              <a:ext uri="{FF2B5EF4-FFF2-40B4-BE49-F238E27FC236}">
                <a16:creationId xmlns:a16="http://schemas.microsoft.com/office/drawing/2014/main" id="{67FEE581-2B3B-4445-8DA3-0C203EBA5701}"/>
              </a:ext>
            </a:extLst>
          </p:cNvPr>
          <p:cNvSpPr/>
          <p:nvPr/>
        </p:nvSpPr>
        <p:spPr>
          <a:xfrm>
            <a:off x="386260" y="5660182"/>
            <a:ext cx="219217" cy="219217"/>
          </a:xfrm>
          <a:prstGeom prst="roundRect">
            <a:avLst/>
          </a:prstGeom>
          <a:solidFill>
            <a:srgbClr val="303030"/>
          </a:solidFill>
          <a:ln>
            <a:solidFill>
              <a:srgbClr val="30303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3133"/>
              </a:solidFill>
            </a:endParaRPr>
          </a:p>
        </p:txBody>
      </p:sp>
      <p:cxnSp>
        <p:nvCxnSpPr>
          <p:cNvPr id="6" name="Connecteur droit 5">
            <a:extLst>
              <a:ext uri="{FF2B5EF4-FFF2-40B4-BE49-F238E27FC236}">
                <a16:creationId xmlns:a16="http://schemas.microsoft.com/office/drawing/2014/main" id="{054A7D97-7445-4D5E-9603-E1CECE021825}"/>
              </a:ext>
            </a:extLst>
          </p:cNvPr>
          <p:cNvCxnSpPr>
            <a:cxnSpLocks/>
          </p:cNvCxnSpPr>
          <p:nvPr/>
        </p:nvCxnSpPr>
        <p:spPr>
          <a:xfrm flipH="1">
            <a:off x="487680" y="1859435"/>
            <a:ext cx="4914900" cy="0"/>
          </a:xfrm>
          <a:prstGeom prst="line">
            <a:avLst/>
          </a:prstGeom>
          <a:ln w="57150">
            <a:solidFill>
              <a:srgbClr val="30303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 name="Rectangle : coins arrondis 3">
            <a:extLst>
              <a:ext uri="{FF2B5EF4-FFF2-40B4-BE49-F238E27FC236}">
                <a16:creationId xmlns:a16="http://schemas.microsoft.com/office/drawing/2014/main" id="{0641A52D-F484-467A-BEF3-6D07BFA07FAB}"/>
              </a:ext>
            </a:extLst>
          </p:cNvPr>
          <p:cNvSpPr/>
          <p:nvPr/>
        </p:nvSpPr>
        <p:spPr>
          <a:xfrm>
            <a:off x="5311645" y="1650854"/>
            <a:ext cx="1270148" cy="380004"/>
          </a:xfrm>
          <a:prstGeom prst="roundRect">
            <a:avLst/>
          </a:prstGeom>
          <a:solidFill>
            <a:srgbClr val="303030"/>
          </a:solidFill>
          <a:ln>
            <a:solidFill>
              <a:srgbClr val="30303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7" name="ZoneTexte 16">
            <a:extLst>
              <a:ext uri="{FF2B5EF4-FFF2-40B4-BE49-F238E27FC236}">
                <a16:creationId xmlns:a16="http://schemas.microsoft.com/office/drawing/2014/main" id="{289D0F0C-DAD3-423A-8A4A-8EB77F783A2C}"/>
              </a:ext>
            </a:extLst>
          </p:cNvPr>
          <p:cNvSpPr txBox="1"/>
          <p:nvPr/>
        </p:nvSpPr>
        <p:spPr>
          <a:xfrm>
            <a:off x="2967729" y="838874"/>
            <a:ext cx="3358419" cy="276999"/>
          </a:xfrm>
          <a:prstGeom prst="rect">
            <a:avLst/>
          </a:prstGeom>
          <a:noFill/>
        </p:spPr>
        <p:txBody>
          <a:bodyPr wrap="square" rtlCol="0">
            <a:spAutoFit/>
          </a:bodyPr>
          <a:lstStyle/>
          <a:p>
            <a:pPr algn="r" rtl="1"/>
            <a:r>
              <a:rPr lang="ar-MA" sz="1200" dirty="0">
                <a:solidFill>
                  <a:srgbClr val="3B4C42"/>
                </a:solidFill>
                <a:latin typeface="ToyorAljanah" panose="01000000000000000000" pitchFamily="50" charset="-78"/>
                <a:ea typeface="Times New Roman" panose="02020603050405020304" pitchFamily="18" charset="0"/>
                <a:cs typeface="ToyorAljanah" panose="01000000000000000000" pitchFamily="50" charset="-78"/>
              </a:rPr>
              <a:t>اسم المتعلم</a:t>
            </a:r>
            <a:r>
              <a:rPr lang="ar-MA" sz="1100" dirty="0">
                <a:solidFill>
                  <a:srgbClr val="3B4C42"/>
                </a:solidFill>
                <a:effectLst/>
                <a:latin typeface="Lucida Calligraphy" panose="03010101010101010101" pitchFamily="66" charset="0"/>
                <a:ea typeface="Times New Roman" panose="02020603050405020304" pitchFamily="18" charset="0"/>
                <a:cs typeface="Tahoma" panose="020B0604030504040204" pitchFamily="34" charset="0"/>
              </a:rPr>
              <a:t>: ...............................................</a:t>
            </a:r>
            <a:endParaRPr lang="en-US" sz="1200" dirty="0">
              <a:solidFill>
                <a:srgbClr val="3B4C42"/>
              </a:solidFill>
              <a:latin typeface="Lucida Calligraphy" panose="03010101010101010101" pitchFamily="66" charset="0"/>
            </a:endParaRPr>
          </a:p>
        </p:txBody>
      </p:sp>
      <p:pic>
        <p:nvPicPr>
          <p:cNvPr id="18" name="Picture 21">
            <a:extLst>
              <a:ext uri="{FF2B5EF4-FFF2-40B4-BE49-F238E27FC236}">
                <a16:creationId xmlns:a16="http://schemas.microsoft.com/office/drawing/2014/main" id="{1B81E857-6808-4BB7-AC1F-ACB0DFB3CE7F}"/>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36832" y="783809"/>
            <a:ext cx="244961" cy="244961"/>
          </a:xfrm>
          <a:prstGeom prst="rect">
            <a:avLst/>
          </a:prstGeom>
          <a:noFill/>
          <a:ln>
            <a:noFill/>
          </a:ln>
        </p:spPr>
      </p:pic>
      <p:pic>
        <p:nvPicPr>
          <p:cNvPr id="22" name="Picture 20">
            <a:extLst>
              <a:ext uri="{FF2B5EF4-FFF2-40B4-BE49-F238E27FC236}">
                <a16:creationId xmlns:a16="http://schemas.microsoft.com/office/drawing/2014/main" id="{BE00D2A4-C276-4CAA-B07A-2F231B4910A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32" y="1095963"/>
            <a:ext cx="236745" cy="236745"/>
          </a:xfrm>
          <a:prstGeom prst="rect">
            <a:avLst/>
          </a:prstGeom>
          <a:noFill/>
          <a:ln>
            <a:noFill/>
          </a:ln>
        </p:spPr>
      </p:pic>
      <p:pic>
        <p:nvPicPr>
          <p:cNvPr id="24" name="Picture 18">
            <a:extLst>
              <a:ext uri="{FF2B5EF4-FFF2-40B4-BE49-F238E27FC236}">
                <a16:creationId xmlns:a16="http://schemas.microsoft.com/office/drawing/2014/main" id="{3B392243-A2F0-4E41-9299-ADDAEFF8655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54781" y="1005380"/>
            <a:ext cx="236745" cy="236745"/>
          </a:xfrm>
          <a:prstGeom prst="rect">
            <a:avLst/>
          </a:prstGeom>
          <a:noFill/>
          <a:ln>
            <a:noFill/>
          </a:ln>
        </p:spPr>
      </p:pic>
      <p:sp>
        <p:nvSpPr>
          <p:cNvPr id="25" name="ZoneTexte 24">
            <a:extLst>
              <a:ext uri="{FF2B5EF4-FFF2-40B4-BE49-F238E27FC236}">
                <a16:creationId xmlns:a16="http://schemas.microsoft.com/office/drawing/2014/main" id="{9679DEAC-91CA-4B09-9234-E48A035756AB}"/>
              </a:ext>
            </a:extLst>
          </p:cNvPr>
          <p:cNvSpPr txBox="1"/>
          <p:nvPr/>
        </p:nvSpPr>
        <p:spPr>
          <a:xfrm>
            <a:off x="226007" y="82854"/>
            <a:ext cx="1707577" cy="338554"/>
          </a:xfrm>
          <a:prstGeom prst="rect">
            <a:avLst/>
          </a:prstGeom>
          <a:noFill/>
          <a:ln w="19050">
            <a:noFill/>
          </a:ln>
        </p:spPr>
        <p:txBody>
          <a:bodyPr wrap="square" rtlCol="0">
            <a:spAutoFit/>
          </a:bodyPr>
          <a:lstStyle>
            <a:defPPr>
              <a:defRPr lang="en-US"/>
            </a:defPPr>
            <a:lvl1pPr algn="ctr" rtl="1">
              <a:defRPr sz="800" b="1">
                <a:solidFill>
                  <a:schemeClr val="bg1"/>
                </a:solidFill>
                <a:latin typeface="ToyorAljanah" panose="01000000000000000000" pitchFamily="50" charset="-78"/>
                <a:ea typeface="Tahoma" panose="020B0604030504040204" pitchFamily="34" charset="0"/>
                <a:cs typeface="ToyorAljanah" panose="01000000000000000000" pitchFamily="50" charset="-78"/>
              </a:defRPr>
            </a:lvl1pPr>
          </a:lstStyle>
          <a:p>
            <a:r>
              <a:rPr lang="fr-FR" sz="1600" dirty="0">
                <a:latin typeface="ae_AlMothnna" panose="020B0803030604020204" pitchFamily="34" charset="-78"/>
                <a:cs typeface="ae_AlMothnna" panose="020B0803030604020204" pitchFamily="34" charset="-78"/>
              </a:rPr>
              <a:t>2023-2022</a:t>
            </a:r>
          </a:p>
        </p:txBody>
      </p:sp>
      <p:sp>
        <p:nvSpPr>
          <p:cNvPr id="26" name="ZoneTexte 25">
            <a:extLst>
              <a:ext uri="{FF2B5EF4-FFF2-40B4-BE49-F238E27FC236}">
                <a16:creationId xmlns:a16="http://schemas.microsoft.com/office/drawing/2014/main" id="{7C1F41A1-5C81-4884-B365-1680C575760A}"/>
              </a:ext>
            </a:extLst>
          </p:cNvPr>
          <p:cNvSpPr txBox="1"/>
          <p:nvPr/>
        </p:nvSpPr>
        <p:spPr>
          <a:xfrm>
            <a:off x="5189468" y="1686414"/>
            <a:ext cx="1548411" cy="307777"/>
          </a:xfrm>
          <a:prstGeom prst="rect">
            <a:avLst/>
          </a:prstGeom>
          <a:noFill/>
          <a:ln w="19050">
            <a:noFill/>
          </a:ln>
        </p:spPr>
        <p:txBody>
          <a:bodyPr wrap="square" rtlCol="0">
            <a:spAutoFit/>
          </a:bodyPr>
          <a:lstStyle>
            <a:defPPr>
              <a:defRPr lang="en-US"/>
            </a:defPPr>
            <a:lvl1pPr algn="ctr" rtl="1">
              <a:defRPr sz="1600" b="1">
                <a:solidFill>
                  <a:schemeClr val="bg1"/>
                </a:solidFill>
                <a:latin typeface="ae_AlMothnna" panose="020B0803030604020204" pitchFamily="34" charset="-78"/>
                <a:ea typeface="Tahoma" panose="020B0604030504040204" pitchFamily="34" charset="0"/>
                <a:cs typeface="ae_AlMothnna" panose="020B0803030604020204" pitchFamily="34" charset="-78"/>
              </a:defRPr>
            </a:lvl1pPr>
          </a:lstStyle>
          <a:p>
            <a:r>
              <a:rPr lang="ar-MA" sz="1400" dirty="0"/>
              <a:t>التمرين الأول </a:t>
            </a:r>
            <a:endParaRPr lang="en-US" sz="1400" dirty="0"/>
          </a:p>
        </p:txBody>
      </p:sp>
      <p:sp>
        <p:nvSpPr>
          <p:cNvPr id="33" name="ZoneTexte 32">
            <a:extLst>
              <a:ext uri="{FF2B5EF4-FFF2-40B4-BE49-F238E27FC236}">
                <a16:creationId xmlns:a16="http://schemas.microsoft.com/office/drawing/2014/main" id="{82951EF7-DF81-4BD4-9C15-54AF624826B0}"/>
              </a:ext>
            </a:extLst>
          </p:cNvPr>
          <p:cNvSpPr txBox="1"/>
          <p:nvPr/>
        </p:nvSpPr>
        <p:spPr>
          <a:xfrm>
            <a:off x="2029256" y="2910381"/>
            <a:ext cx="4520189" cy="307777"/>
          </a:xfrm>
          <a:prstGeom prst="rect">
            <a:avLst/>
          </a:prstGeom>
          <a:noFill/>
        </p:spPr>
        <p:txBody>
          <a:bodyPr wrap="square" rtlCol="0">
            <a:spAutoFit/>
          </a:bodyPr>
          <a:lstStyle/>
          <a:p>
            <a:pPr marL="342900" marR="0" lvl="0" indent="-342900" algn="r" rtl="1">
              <a:spcBef>
                <a:spcPts val="0"/>
              </a:spcBef>
              <a:spcAft>
                <a:spcPts val="0"/>
              </a:spcAft>
              <a:buFont typeface="+mj-lt"/>
              <a:buAutoNum type="arabicPeriod"/>
            </a:pPr>
            <a:r>
              <a:rPr lang="ar-MA"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اِسْتَظْهِرِ الْجُزْءَ الَّذِي تَلاَهُ الْإِمَامُ مِنْ سُورَةِ الْبُرُوجِ عَلَى أُسْتَاذِكَ. (2ن) </a:t>
            </a:r>
            <a:endParaRPr lang="en-US"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endParaRPr>
          </a:p>
        </p:txBody>
      </p:sp>
      <p:sp>
        <p:nvSpPr>
          <p:cNvPr id="28" name="ZoneTexte 27">
            <a:extLst>
              <a:ext uri="{FF2B5EF4-FFF2-40B4-BE49-F238E27FC236}">
                <a16:creationId xmlns:a16="http://schemas.microsoft.com/office/drawing/2014/main" id="{DEAC8CD2-66D8-44C0-95CE-9FDEFF6B0731}"/>
              </a:ext>
            </a:extLst>
          </p:cNvPr>
          <p:cNvSpPr txBox="1"/>
          <p:nvPr/>
        </p:nvSpPr>
        <p:spPr>
          <a:xfrm>
            <a:off x="2867024" y="1123753"/>
            <a:ext cx="3455819" cy="276999"/>
          </a:xfrm>
          <a:prstGeom prst="rect">
            <a:avLst/>
          </a:prstGeom>
          <a:noFill/>
        </p:spPr>
        <p:txBody>
          <a:bodyPr wrap="square" rtlCol="0">
            <a:spAutoFit/>
          </a:bodyPr>
          <a:lstStyle/>
          <a:p>
            <a:pPr algn="r" rtl="1"/>
            <a:r>
              <a:rPr lang="ar-MA" sz="1200" dirty="0">
                <a:solidFill>
                  <a:srgbClr val="3B4C42"/>
                </a:solidFill>
                <a:effectLst/>
                <a:latin typeface="ToyorAljanah" panose="01000000000000000000" pitchFamily="50" charset="-78"/>
                <a:ea typeface="Times New Roman" panose="02020603050405020304" pitchFamily="18" charset="0"/>
                <a:cs typeface="ToyorAljanah" panose="01000000000000000000" pitchFamily="50" charset="-78"/>
              </a:rPr>
              <a:t>المؤسسة : </a:t>
            </a:r>
            <a:r>
              <a:rPr lang="fr-FR" sz="1200" dirty="0">
                <a:solidFill>
                  <a:srgbClr val="3B4C42"/>
                </a:solidFill>
                <a:effectLst/>
                <a:latin typeface="ToyorAljanah" panose="01000000000000000000" pitchFamily="50" charset="-78"/>
                <a:ea typeface="Times New Roman" panose="02020603050405020304" pitchFamily="18" charset="0"/>
                <a:cs typeface="ToyorAljanah" panose="01000000000000000000" pitchFamily="50" charset="-78"/>
              </a:rPr>
              <a:t>…………………………………….</a:t>
            </a:r>
            <a:endParaRPr lang="ar-MA" sz="1200" dirty="0">
              <a:solidFill>
                <a:srgbClr val="3B4C42"/>
              </a:solidFill>
              <a:effectLst/>
              <a:latin typeface="ToyorAljanah" panose="01000000000000000000" pitchFamily="50" charset="-78"/>
              <a:ea typeface="Times New Roman" panose="02020603050405020304" pitchFamily="18" charset="0"/>
              <a:cs typeface="ToyorAljanah" panose="01000000000000000000" pitchFamily="50" charset="-78"/>
            </a:endParaRPr>
          </a:p>
        </p:txBody>
      </p:sp>
      <p:sp>
        <p:nvSpPr>
          <p:cNvPr id="32" name="ZoneTexte 31">
            <a:extLst>
              <a:ext uri="{FF2B5EF4-FFF2-40B4-BE49-F238E27FC236}">
                <a16:creationId xmlns:a16="http://schemas.microsoft.com/office/drawing/2014/main" id="{6CE8A9DF-9B0C-46CC-A35E-79D9CD63A63B}"/>
              </a:ext>
            </a:extLst>
          </p:cNvPr>
          <p:cNvSpPr txBox="1"/>
          <p:nvPr/>
        </p:nvSpPr>
        <p:spPr>
          <a:xfrm>
            <a:off x="0" y="989510"/>
            <a:ext cx="2525047" cy="461665"/>
          </a:xfrm>
          <a:prstGeom prst="rect">
            <a:avLst/>
          </a:prstGeom>
          <a:noFill/>
        </p:spPr>
        <p:txBody>
          <a:bodyPr wrap="square" rtlCol="0">
            <a:spAutoFit/>
          </a:bodyPr>
          <a:lstStyle/>
          <a:p>
            <a:pPr algn="r" rtl="1"/>
            <a:r>
              <a:rPr lang="ar-MA" sz="1200" dirty="0">
                <a:solidFill>
                  <a:srgbClr val="3B4C42"/>
                </a:solidFill>
                <a:effectLst/>
                <a:latin typeface="ToyorAljanah" panose="01000000000000000000" pitchFamily="50" charset="-78"/>
                <a:ea typeface="Times New Roman" panose="02020603050405020304" pitchFamily="18" charset="0"/>
                <a:cs typeface="ToyorAljanah" panose="01000000000000000000" pitchFamily="50" charset="-78"/>
              </a:rPr>
              <a:t>الأستاذ</a:t>
            </a:r>
            <a:r>
              <a:rPr lang="ar-MA" sz="1100" dirty="0">
                <a:solidFill>
                  <a:srgbClr val="3B4C42"/>
                </a:solidFill>
                <a:effectLst/>
                <a:latin typeface="Lucida Calligraphy" panose="03010101010101010101" pitchFamily="66" charset="0"/>
                <a:ea typeface="Times New Roman" panose="02020603050405020304" pitchFamily="18" charset="0"/>
                <a:cs typeface="Tahoma" panose="020B0604030504040204" pitchFamily="34" charset="0"/>
              </a:rPr>
              <a:t> : </a:t>
            </a:r>
            <a:r>
              <a:rPr lang="fr-FR" sz="1100" dirty="0">
                <a:solidFill>
                  <a:srgbClr val="3B4C42"/>
                </a:solidFill>
                <a:effectLst/>
                <a:latin typeface="Lucida Calligraphy" panose="03010101010101010101" pitchFamily="66" charset="0"/>
                <a:ea typeface="Times New Roman" panose="02020603050405020304" pitchFamily="18" charset="0"/>
                <a:cs typeface="Tahoma" panose="020B0604030504040204" pitchFamily="34" charset="0"/>
              </a:rPr>
              <a:t>……………………………</a:t>
            </a:r>
            <a:endParaRPr lang="ar-MA" sz="1100" dirty="0">
              <a:solidFill>
                <a:srgbClr val="3B4C42"/>
              </a:solidFill>
              <a:effectLst/>
              <a:latin typeface="Lucida Calligraphy" panose="03010101010101010101" pitchFamily="66" charset="0"/>
              <a:ea typeface="Times New Roman" panose="02020603050405020304" pitchFamily="18" charset="0"/>
              <a:cs typeface="Tahoma" panose="020B0604030504040204" pitchFamily="34" charset="0"/>
            </a:endParaRPr>
          </a:p>
          <a:p>
            <a:pPr algn="r" rtl="1"/>
            <a:endParaRPr lang="en-US" sz="1200" dirty="0">
              <a:solidFill>
                <a:srgbClr val="3B4C42"/>
              </a:solidFill>
              <a:latin typeface="Lucida Calligraphy" panose="03010101010101010101" pitchFamily="66" charset="0"/>
            </a:endParaRPr>
          </a:p>
        </p:txBody>
      </p:sp>
      <p:sp>
        <p:nvSpPr>
          <p:cNvPr id="8" name="Rectangle : coins arrondis 7">
            <a:extLst>
              <a:ext uri="{FF2B5EF4-FFF2-40B4-BE49-F238E27FC236}">
                <a16:creationId xmlns:a16="http://schemas.microsoft.com/office/drawing/2014/main" id="{21D3284F-AA83-4199-B875-B46D5609ABE4}"/>
              </a:ext>
            </a:extLst>
          </p:cNvPr>
          <p:cNvSpPr/>
          <p:nvPr/>
        </p:nvSpPr>
        <p:spPr>
          <a:xfrm>
            <a:off x="395013" y="1746184"/>
            <a:ext cx="219217" cy="219217"/>
          </a:xfrm>
          <a:prstGeom prst="roundRect">
            <a:avLst/>
          </a:prstGeom>
          <a:solidFill>
            <a:srgbClr val="303030"/>
          </a:solidFill>
          <a:ln>
            <a:solidFill>
              <a:srgbClr val="30303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3133"/>
              </a:solidFill>
            </a:endParaRPr>
          </a:p>
        </p:txBody>
      </p:sp>
      <p:sp>
        <p:nvSpPr>
          <p:cNvPr id="48" name="ZoneTexte 47">
            <a:extLst>
              <a:ext uri="{FF2B5EF4-FFF2-40B4-BE49-F238E27FC236}">
                <a16:creationId xmlns:a16="http://schemas.microsoft.com/office/drawing/2014/main" id="{B23EA3E2-B860-4589-9D57-837B788A7621}"/>
              </a:ext>
            </a:extLst>
          </p:cNvPr>
          <p:cNvSpPr txBox="1"/>
          <p:nvPr/>
        </p:nvSpPr>
        <p:spPr>
          <a:xfrm>
            <a:off x="268228" y="1753313"/>
            <a:ext cx="477063" cy="215444"/>
          </a:xfrm>
          <a:prstGeom prst="rect">
            <a:avLst/>
          </a:prstGeom>
          <a:noFill/>
          <a:ln w="19050">
            <a:noFill/>
          </a:ln>
        </p:spPr>
        <p:txBody>
          <a:bodyPr wrap="square" rtlCol="0">
            <a:spAutoFit/>
          </a:bodyPr>
          <a:lstStyle>
            <a:defPPr>
              <a:defRPr lang="en-US"/>
            </a:defPPr>
            <a:lvl1pPr algn="ctr" rtl="1">
              <a:defRPr sz="1400" b="1">
                <a:solidFill>
                  <a:schemeClr val="bg1"/>
                </a:solidFill>
                <a:latin typeface="ae_AlMothnna" panose="020B0803030604020204" pitchFamily="34" charset="-78"/>
                <a:ea typeface="Tahoma" panose="020B0604030504040204" pitchFamily="34" charset="0"/>
                <a:cs typeface="ae_AlMothnna" panose="020B0803030604020204" pitchFamily="34" charset="-78"/>
              </a:defRPr>
            </a:lvl1pPr>
          </a:lstStyle>
          <a:p>
            <a:r>
              <a:rPr lang="ar-MA" sz="800" dirty="0"/>
              <a:t>6ن</a:t>
            </a:r>
            <a:endParaRPr lang="fr-FR" sz="800" dirty="0"/>
          </a:p>
        </p:txBody>
      </p:sp>
      <p:sp>
        <p:nvSpPr>
          <p:cNvPr id="9" name="Rectangle 5">
            <a:extLst>
              <a:ext uri="{FF2B5EF4-FFF2-40B4-BE49-F238E27FC236}">
                <a16:creationId xmlns:a16="http://schemas.microsoft.com/office/drawing/2014/main" id="{60AEF4EC-C470-412D-A620-D3E322DFAE50}"/>
              </a:ext>
            </a:extLst>
          </p:cNvPr>
          <p:cNvSpPr>
            <a:spLocks noChangeArrowheads="1"/>
          </p:cNvSpPr>
          <p:nvPr/>
        </p:nvSpPr>
        <p:spPr bwMode="auto">
          <a:xfrm>
            <a:off x="0" y="-66592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solidFill>
                <a:srgbClr val="333133"/>
              </a:solidFill>
            </a:endParaRPr>
          </a:p>
        </p:txBody>
      </p:sp>
      <p:sp>
        <p:nvSpPr>
          <p:cNvPr id="41" name="ZoneTexte 40">
            <a:extLst>
              <a:ext uri="{FF2B5EF4-FFF2-40B4-BE49-F238E27FC236}">
                <a16:creationId xmlns:a16="http://schemas.microsoft.com/office/drawing/2014/main" id="{5268CFD4-FFCC-494F-8A2A-CE0EEA494A1A}"/>
              </a:ext>
            </a:extLst>
          </p:cNvPr>
          <p:cNvSpPr txBox="1"/>
          <p:nvPr/>
        </p:nvSpPr>
        <p:spPr>
          <a:xfrm>
            <a:off x="3952875" y="3841959"/>
            <a:ext cx="2597056" cy="307777"/>
          </a:xfrm>
          <a:prstGeom prst="rect">
            <a:avLst/>
          </a:prstGeom>
          <a:noFill/>
        </p:spPr>
        <p:txBody>
          <a:bodyPr wrap="square" rtlCol="0">
            <a:spAutoFit/>
          </a:bodyPr>
          <a:lstStyle/>
          <a:p>
            <a:pPr marL="342900" marR="0" lvl="0" indent="-342900" algn="r" rtl="1">
              <a:spcBef>
                <a:spcPts val="0"/>
              </a:spcBef>
              <a:spcAft>
                <a:spcPts val="0"/>
              </a:spcAft>
              <a:buFont typeface="+mj-lt"/>
              <a:buAutoNum type="arabicPeriod" startAt="3"/>
            </a:pPr>
            <a:r>
              <a:rPr lang="ar-MA"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لَوِّن بِنَفَسِ اللَّوْنِ الْكَلِمَةَ وَمَعْنَاهَا: (1.5 ن)        </a:t>
            </a:r>
          </a:p>
        </p:txBody>
      </p:sp>
      <p:sp>
        <p:nvSpPr>
          <p:cNvPr id="12" name="ZoneTexte 11">
            <a:extLst>
              <a:ext uri="{FF2B5EF4-FFF2-40B4-BE49-F238E27FC236}">
                <a16:creationId xmlns:a16="http://schemas.microsoft.com/office/drawing/2014/main" id="{6B40931B-DF98-4EC4-B7FC-38F8B77CB627}"/>
              </a:ext>
            </a:extLst>
          </p:cNvPr>
          <p:cNvSpPr txBox="1"/>
          <p:nvPr/>
        </p:nvSpPr>
        <p:spPr>
          <a:xfrm>
            <a:off x="1963318" y="334998"/>
            <a:ext cx="2773697" cy="584775"/>
          </a:xfrm>
          <a:prstGeom prst="rect">
            <a:avLst/>
          </a:prstGeom>
          <a:noFill/>
          <a:ln>
            <a:noFill/>
          </a:ln>
        </p:spPr>
        <p:txBody>
          <a:bodyPr wrap="square" rtlCol="0">
            <a:spAutoFit/>
          </a:bodyPr>
          <a:lstStyle/>
          <a:p>
            <a:pPr algn="r" rtl="1"/>
            <a:r>
              <a:rPr lang="ar-MA" sz="3200" b="1" dirty="0">
                <a:solidFill>
                  <a:srgbClr val="303030"/>
                </a:solidFill>
                <a:latin typeface="ae_AlMothnna" panose="020B0803030604020204" pitchFamily="34" charset="-78"/>
                <a:ea typeface="Tahoma" panose="020B0604030504040204" pitchFamily="34" charset="0"/>
                <a:cs typeface="ae_AlMothnna" panose="020B0803030604020204" pitchFamily="34" charset="-78"/>
              </a:rPr>
              <a:t>التربية الإسلامية</a:t>
            </a:r>
            <a:endParaRPr lang="fr-FR" sz="3200" b="1" dirty="0">
              <a:solidFill>
                <a:srgbClr val="303030"/>
              </a:solidFill>
              <a:latin typeface="ae_AlMothnna" panose="020B0803030604020204" pitchFamily="34" charset="-78"/>
              <a:ea typeface="Tahoma" panose="020B0604030504040204" pitchFamily="34" charset="0"/>
              <a:cs typeface="ae_AlMothnna" panose="020B0803030604020204" pitchFamily="34" charset="-78"/>
            </a:endParaRPr>
          </a:p>
        </p:txBody>
      </p:sp>
      <p:sp>
        <p:nvSpPr>
          <p:cNvPr id="38" name="ZoneTexte 37">
            <a:extLst>
              <a:ext uri="{FF2B5EF4-FFF2-40B4-BE49-F238E27FC236}">
                <a16:creationId xmlns:a16="http://schemas.microsoft.com/office/drawing/2014/main" id="{8E3D0361-ABCD-4180-9632-0130BDFCE647}"/>
              </a:ext>
            </a:extLst>
          </p:cNvPr>
          <p:cNvSpPr txBox="1"/>
          <p:nvPr/>
        </p:nvSpPr>
        <p:spPr>
          <a:xfrm>
            <a:off x="2333625" y="-10342"/>
            <a:ext cx="2173187" cy="338554"/>
          </a:xfrm>
          <a:prstGeom prst="rect">
            <a:avLst/>
          </a:prstGeom>
          <a:noFill/>
          <a:ln w="19050">
            <a:noFill/>
          </a:ln>
        </p:spPr>
        <p:txBody>
          <a:bodyPr wrap="square" rtlCol="0">
            <a:spAutoFit/>
          </a:bodyPr>
          <a:lstStyle>
            <a:defPPr>
              <a:defRPr lang="en-US"/>
            </a:defPPr>
            <a:lvl1pPr algn="ctr" rtl="1">
              <a:defRPr sz="1600" b="1">
                <a:solidFill>
                  <a:schemeClr val="bg1"/>
                </a:solidFill>
                <a:latin typeface="ae_AlMothnna" panose="020B0803030604020204" pitchFamily="34" charset="-78"/>
                <a:ea typeface="Tahoma" panose="020B0604030504040204" pitchFamily="34" charset="0"/>
                <a:cs typeface="ae_AlMothnna" panose="020B0803030604020204" pitchFamily="34" charset="-78"/>
              </a:defRPr>
            </a:lvl1pPr>
          </a:lstStyle>
          <a:p>
            <a:r>
              <a:rPr lang="ar-MA" dirty="0"/>
              <a:t>الفرض </a:t>
            </a:r>
            <a:r>
              <a:rPr lang="fr-FR" dirty="0"/>
              <a:t>1</a:t>
            </a:r>
            <a:r>
              <a:rPr lang="ar-MA" dirty="0"/>
              <a:t> الدورة الثانية</a:t>
            </a:r>
            <a:endParaRPr lang="fr-FR" dirty="0"/>
          </a:p>
        </p:txBody>
      </p:sp>
      <p:sp>
        <p:nvSpPr>
          <p:cNvPr id="49" name="ZoneTexte 48">
            <a:extLst>
              <a:ext uri="{FF2B5EF4-FFF2-40B4-BE49-F238E27FC236}">
                <a16:creationId xmlns:a16="http://schemas.microsoft.com/office/drawing/2014/main" id="{1A2F9569-518F-476B-B20E-20E35B054EF5}"/>
              </a:ext>
            </a:extLst>
          </p:cNvPr>
          <p:cNvSpPr txBox="1"/>
          <p:nvPr/>
        </p:nvSpPr>
        <p:spPr>
          <a:xfrm>
            <a:off x="4737015" y="65529"/>
            <a:ext cx="2030639" cy="338554"/>
          </a:xfrm>
          <a:prstGeom prst="rect">
            <a:avLst/>
          </a:prstGeom>
          <a:noFill/>
          <a:ln w="19050">
            <a:noFill/>
          </a:ln>
        </p:spPr>
        <p:txBody>
          <a:bodyPr wrap="square" rtlCol="0">
            <a:spAutoFit/>
          </a:bodyPr>
          <a:lstStyle>
            <a:defPPr>
              <a:defRPr lang="en-US"/>
            </a:defPPr>
            <a:lvl1pPr algn="ctr" rtl="1">
              <a:defRPr sz="1600" b="1">
                <a:solidFill>
                  <a:schemeClr val="bg1"/>
                </a:solidFill>
                <a:latin typeface="ae_AlMothnna" panose="020B0803030604020204" pitchFamily="34" charset="-78"/>
                <a:ea typeface="Tahoma" panose="020B0604030504040204" pitchFamily="34" charset="0"/>
                <a:cs typeface="ae_AlMothnna" panose="020B0803030604020204" pitchFamily="34" charset="-78"/>
              </a:defRPr>
            </a:lvl1pPr>
          </a:lstStyle>
          <a:p>
            <a:r>
              <a:rPr lang="ar-MA" dirty="0"/>
              <a:t>المستوى الثالث</a:t>
            </a:r>
            <a:endParaRPr lang="fr-FR" dirty="0"/>
          </a:p>
        </p:txBody>
      </p:sp>
      <p:sp>
        <p:nvSpPr>
          <p:cNvPr id="40" name="Rectangle : coins arrondis 39">
            <a:extLst>
              <a:ext uri="{FF2B5EF4-FFF2-40B4-BE49-F238E27FC236}">
                <a16:creationId xmlns:a16="http://schemas.microsoft.com/office/drawing/2014/main" id="{043C5A25-89EC-4D33-98AF-43180BFEE590}"/>
              </a:ext>
            </a:extLst>
          </p:cNvPr>
          <p:cNvSpPr/>
          <p:nvPr/>
        </p:nvSpPr>
        <p:spPr>
          <a:xfrm>
            <a:off x="5300755" y="5550080"/>
            <a:ext cx="1270148" cy="380004"/>
          </a:xfrm>
          <a:prstGeom prst="roundRect">
            <a:avLst/>
          </a:prstGeom>
          <a:solidFill>
            <a:srgbClr val="303030"/>
          </a:solidFill>
          <a:ln>
            <a:solidFill>
              <a:srgbClr val="30303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ZoneTexte 45">
            <a:extLst>
              <a:ext uri="{FF2B5EF4-FFF2-40B4-BE49-F238E27FC236}">
                <a16:creationId xmlns:a16="http://schemas.microsoft.com/office/drawing/2014/main" id="{C506DF00-163A-4E6E-9659-05AD1EA7F943}"/>
              </a:ext>
            </a:extLst>
          </p:cNvPr>
          <p:cNvSpPr txBox="1"/>
          <p:nvPr/>
        </p:nvSpPr>
        <p:spPr>
          <a:xfrm>
            <a:off x="257338" y="5681567"/>
            <a:ext cx="477063" cy="215444"/>
          </a:xfrm>
          <a:prstGeom prst="rect">
            <a:avLst/>
          </a:prstGeom>
          <a:noFill/>
          <a:ln w="19050">
            <a:noFill/>
          </a:ln>
        </p:spPr>
        <p:txBody>
          <a:bodyPr wrap="square" rtlCol="0">
            <a:spAutoFit/>
          </a:bodyPr>
          <a:lstStyle>
            <a:defPPr>
              <a:defRPr lang="en-US"/>
            </a:defPPr>
            <a:lvl1pPr algn="ctr" rtl="1">
              <a:defRPr sz="1400" b="1">
                <a:solidFill>
                  <a:schemeClr val="bg1"/>
                </a:solidFill>
                <a:latin typeface="ae_AlMothnna" panose="020B0803030604020204" pitchFamily="34" charset="-78"/>
                <a:ea typeface="Tahoma" panose="020B0604030504040204" pitchFamily="34" charset="0"/>
                <a:cs typeface="ae_AlMothnna" panose="020B0803030604020204" pitchFamily="34" charset="-78"/>
              </a:defRPr>
            </a:lvl1pPr>
          </a:lstStyle>
          <a:p>
            <a:r>
              <a:rPr lang="ar-MA" sz="800" dirty="0"/>
              <a:t>4ن</a:t>
            </a:r>
            <a:endParaRPr lang="fr-FR" sz="800" dirty="0"/>
          </a:p>
        </p:txBody>
      </p:sp>
      <p:sp>
        <p:nvSpPr>
          <p:cNvPr id="51" name="ZoneTexte 50">
            <a:extLst>
              <a:ext uri="{FF2B5EF4-FFF2-40B4-BE49-F238E27FC236}">
                <a16:creationId xmlns:a16="http://schemas.microsoft.com/office/drawing/2014/main" id="{600411B7-1EC4-49F4-B2E7-4C8F373B3C21}"/>
              </a:ext>
            </a:extLst>
          </p:cNvPr>
          <p:cNvSpPr txBox="1"/>
          <p:nvPr/>
        </p:nvSpPr>
        <p:spPr>
          <a:xfrm>
            <a:off x="5222333" y="5553282"/>
            <a:ext cx="1548411" cy="307777"/>
          </a:xfrm>
          <a:prstGeom prst="rect">
            <a:avLst/>
          </a:prstGeom>
          <a:noFill/>
          <a:ln w="19050">
            <a:noFill/>
          </a:ln>
        </p:spPr>
        <p:txBody>
          <a:bodyPr wrap="square" rtlCol="0">
            <a:spAutoFit/>
          </a:bodyPr>
          <a:lstStyle>
            <a:defPPr>
              <a:defRPr lang="en-US"/>
            </a:defPPr>
            <a:lvl1pPr algn="ctr" rtl="1">
              <a:defRPr sz="1600" b="1">
                <a:solidFill>
                  <a:schemeClr val="bg1"/>
                </a:solidFill>
                <a:latin typeface="ae_AlMothnna" panose="020B0803030604020204" pitchFamily="34" charset="-78"/>
                <a:ea typeface="Tahoma" panose="020B0604030504040204" pitchFamily="34" charset="0"/>
                <a:cs typeface="ae_AlMothnna" panose="020B0803030604020204" pitchFamily="34" charset="-78"/>
              </a:defRPr>
            </a:lvl1pPr>
          </a:lstStyle>
          <a:p>
            <a:r>
              <a:rPr lang="ar-MA" sz="1400" dirty="0"/>
              <a:t>التمرين الثاني </a:t>
            </a:r>
            <a:endParaRPr lang="en-US" sz="1400" dirty="0"/>
          </a:p>
        </p:txBody>
      </p:sp>
      <p:sp>
        <p:nvSpPr>
          <p:cNvPr id="50" name="ZoneTexte 49">
            <a:extLst>
              <a:ext uri="{FF2B5EF4-FFF2-40B4-BE49-F238E27FC236}">
                <a16:creationId xmlns:a16="http://schemas.microsoft.com/office/drawing/2014/main" id="{40FE03B2-2B6C-4CFA-8BD1-F267C420D4A7}"/>
              </a:ext>
            </a:extLst>
          </p:cNvPr>
          <p:cNvSpPr txBox="1"/>
          <p:nvPr/>
        </p:nvSpPr>
        <p:spPr>
          <a:xfrm>
            <a:off x="2642904" y="9547979"/>
            <a:ext cx="1548411" cy="261610"/>
          </a:xfrm>
          <a:prstGeom prst="rect">
            <a:avLst/>
          </a:prstGeom>
          <a:noFill/>
          <a:ln w="19050">
            <a:noFill/>
          </a:ln>
        </p:spPr>
        <p:txBody>
          <a:bodyPr wrap="square" rtlCol="0">
            <a:spAutoFit/>
          </a:bodyPr>
          <a:lstStyle>
            <a:defPPr>
              <a:defRPr lang="en-US"/>
            </a:defPPr>
            <a:lvl1pPr algn="ctr" rtl="1">
              <a:defRPr sz="1600" b="1">
                <a:solidFill>
                  <a:schemeClr val="bg1"/>
                </a:solidFill>
                <a:latin typeface="ae_AlMothnna" panose="020B0803030604020204" pitchFamily="34" charset="-78"/>
                <a:ea typeface="Tahoma" panose="020B0604030504040204" pitchFamily="34" charset="0"/>
                <a:cs typeface="ae_AlMothnna" panose="020B0803030604020204" pitchFamily="34" charset="-78"/>
              </a:defRPr>
            </a:lvl1pPr>
          </a:lstStyle>
          <a:p>
            <a:r>
              <a:rPr lang="ar-MA" sz="1050" dirty="0"/>
              <a:t>اسهام تربوي</a:t>
            </a:r>
            <a:endParaRPr lang="en-US" sz="1050" dirty="0"/>
          </a:p>
        </p:txBody>
      </p:sp>
      <p:sp>
        <p:nvSpPr>
          <p:cNvPr id="82" name="ZoneTexte 81">
            <a:extLst>
              <a:ext uri="{FF2B5EF4-FFF2-40B4-BE49-F238E27FC236}">
                <a16:creationId xmlns:a16="http://schemas.microsoft.com/office/drawing/2014/main" id="{7CAE971F-55DB-425B-BF0E-2E67A954CDFC}"/>
              </a:ext>
            </a:extLst>
          </p:cNvPr>
          <p:cNvSpPr txBox="1"/>
          <p:nvPr/>
        </p:nvSpPr>
        <p:spPr>
          <a:xfrm>
            <a:off x="2305471" y="5971874"/>
            <a:ext cx="4318862" cy="307777"/>
          </a:xfrm>
          <a:prstGeom prst="rect">
            <a:avLst/>
          </a:prstGeom>
          <a:noFill/>
        </p:spPr>
        <p:txBody>
          <a:bodyPr wrap="square">
            <a:spAutoFit/>
          </a:bodyPr>
          <a:lstStyle/>
          <a:p>
            <a:pPr marL="342900" marR="0" lvl="0" indent="-342900" algn="r" rtl="1">
              <a:spcBef>
                <a:spcPts val="0"/>
              </a:spcBef>
              <a:spcAft>
                <a:spcPts val="0"/>
              </a:spcAft>
              <a:buFont typeface="+mj-lt"/>
              <a:buAutoNum type="arabicPeriod"/>
            </a:pPr>
            <a:r>
              <a:rPr lang="ar-MA"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ضَعْ عَلَامَةَ (</a:t>
            </a:r>
            <a:r>
              <a:rPr lang="en-US"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X) </a:t>
            </a:r>
            <a:r>
              <a:rPr lang="ar-MA"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أَمَامَ التَّصَرُّفَاتِ الَّتِي يَجِبُ عَلَى بَائِعِ اللَّبَنِ الْقِيَامَ بِهَا: (</a:t>
            </a:r>
            <a:r>
              <a:rPr lang="fr-FR"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1</a:t>
            </a:r>
            <a:r>
              <a:rPr lang="ar-MA"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ن)</a:t>
            </a:r>
            <a:endParaRPr lang="en-US"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endParaRPr>
          </a:p>
        </p:txBody>
      </p:sp>
      <p:sp>
        <p:nvSpPr>
          <p:cNvPr id="83" name="ZoneTexte 82">
            <a:extLst>
              <a:ext uri="{FF2B5EF4-FFF2-40B4-BE49-F238E27FC236}">
                <a16:creationId xmlns:a16="http://schemas.microsoft.com/office/drawing/2014/main" id="{1A9DFAB8-B1D9-4787-B4AE-2F60580D4375}"/>
              </a:ext>
            </a:extLst>
          </p:cNvPr>
          <p:cNvSpPr txBox="1"/>
          <p:nvPr/>
        </p:nvSpPr>
        <p:spPr>
          <a:xfrm>
            <a:off x="600244" y="8364653"/>
            <a:ext cx="6020994" cy="307777"/>
          </a:xfrm>
          <a:prstGeom prst="rect">
            <a:avLst/>
          </a:prstGeom>
          <a:noFill/>
        </p:spPr>
        <p:txBody>
          <a:bodyPr wrap="square" rtlCol="0">
            <a:spAutoFit/>
          </a:bodyPr>
          <a:lstStyle/>
          <a:p>
            <a:pPr marL="342900" marR="0" lvl="0" indent="-342900" algn="r" rtl="1">
              <a:spcBef>
                <a:spcPts val="0"/>
              </a:spcBef>
              <a:spcAft>
                <a:spcPts val="0"/>
              </a:spcAft>
              <a:buFont typeface="+mj-lt"/>
              <a:buAutoNum type="arabicPeriod" startAt="3"/>
            </a:pPr>
            <a:r>
              <a:rPr lang="ar-MA" sz="1400"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أَحْمَدُ لَمْ يَحْتَرِمْ شُرُوطَ الصَّلَاةِ، لِذَا طَلَبَتَ مِنْهُ إِعَادَةَ الصَّلَاةِ. حَدِّدْ مِمَّا يَلِي شُرُوطَ الصَّلَاةِ:(</a:t>
            </a:r>
            <a:r>
              <a:rPr lang="ar-MA"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1 ن</a:t>
            </a:r>
            <a:r>
              <a:rPr lang="ar-MA" sz="1400"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a:t>
            </a:r>
          </a:p>
        </p:txBody>
      </p:sp>
      <p:sp>
        <p:nvSpPr>
          <p:cNvPr id="56" name="ZoneTexte 55">
            <a:extLst>
              <a:ext uri="{FF2B5EF4-FFF2-40B4-BE49-F238E27FC236}">
                <a16:creationId xmlns:a16="http://schemas.microsoft.com/office/drawing/2014/main" id="{085D8E9A-3B14-465B-8164-25B578758F4C}"/>
              </a:ext>
            </a:extLst>
          </p:cNvPr>
          <p:cNvSpPr txBox="1"/>
          <p:nvPr/>
        </p:nvSpPr>
        <p:spPr>
          <a:xfrm>
            <a:off x="3619500" y="3169878"/>
            <a:ext cx="2929945" cy="307777"/>
          </a:xfrm>
          <a:prstGeom prst="rect">
            <a:avLst/>
          </a:prstGeom>
          <a:noFill/>
        </p:spPr>
        <p:txBody>
          <a:bodyPr wrap="square" rtlCol="0">
            <a:spAutoFit/>
          </a:bodyPr>
          <a:lstStyle/>
          <a:p>
            <a:pPr marL="342900" marR="0" lvl="0" indent="-342900" algn="r" rtl="1">
              <a:spcBef>
                <a:spcPts val="0"/>
              </a:spcBef>
              <a:spcAft>
                <a:spcPts val="0"/>
              </a:spcAft>
              <a:buFont typeface="+mj-lt"/>
              <a:buAutoNum type="arabicPeriod" startAt="2"/>
            </a:pPr>
            <a:r>
              <a:rPr lang="ar-MA"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أُكْتُبْ  آيَاتَ سُورَةِ الْكَوْثَرِ أَسْفَلَهُ:    (1ن)</a:t>
            </a:r>
            <a:endParaRPr lang="en-US"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endParaRPr>
          </a:p>
        </p:txBody>
      </p:sp>
      <p:sp>
        <p:nvSpPr>
          <p:cNvPr id="107" name="ZoneTexte 106">
            <a:extLst>
              <a:ext uri="{FF2B5EF4-FFF2-40B4-BE49-F238E27FC236}">
                <a16:creationId xmlns:a16="http://schemas.microsoft.com/office/drawing/2014/main" id="{249CDA26-E9D2-4D94-9D1A-7328C43F1178}"/>
              </a:ext>
            </a:extLst>
          </p:cNvPr>
          <p:cNvSpPr txBox="1"/>
          <p:nvPr/>
        </p:nvSpPr>
        <p:spPr>
          <a:xfrm>
            <a:off x="916026" y="7242020"/>
            <a:ext cx="5749296" cy="307777"/>
          </a:xfrm>
          <a:prstGeom prst="rect">
            <a:avLst/>
          </a:prstGeom>
          <a:noFill/>
        </p:spPr>
        <p:txBody>
          <a:bodyPr wrap="square">
            <a:spAutoFit/>
          </a:bodyPr>
          <a:lstStyle/>
          <a:p>
            <a:pPr marL="342900" marR="0" lvl="0" indent="-342900" algn="r" rtl="1">
              <a:spcBef>
                <a:spcPts val="0"/>
              </a:spcBef>
              <a:spcAft>
                <a:spcPts val="0"/>
              </a:spcAft>
              <a:buFont typeface="+mj-lt"/>
              <a:buAutoNum type="arabicPeriod" startAt="2"/>
            </a:pPr>
            <a:r>
              <a:rPr lang="ar-MA"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رَتِّبِ الْعِبَارَاتِ التَّالِيَةِ لِلْحُصُولِ عَلَى فِقْرَةٍ حَوْلَ صِفَاتِ الرَّسُولِ ﷺ : (2ن)</a:t>
            </a:r>
            <a:endParaRPr lang="en-US"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endParaRPr>
          </a:p>
        </p:txBody>
      </p:sp>
      <p:sp>
        <p:nvSpPr>
          <p:cNvPr id="57" name="ZoneTexte 56">
            <a:extLst>
              <a:ext uri="{FF2B5EF4-FFF2-40B4-BE49-F238E27FC236}">
                <a16:creationId xmlns:a16="http://schemas.microsoft.com/office/drawing/2014/main" id="{D0484DE0-99F1-4C74-B520-94338C112197}"/>
              </a:ext>
            </a:extLst>
          </p:cNvPr>
          <p:cNvSpPr txBox="1"/>
          <p:nvPr/>
        </p:nvSpPr>
        <p:spPr>
          <a:xfrm>
            <a:off x="487679" y="2088147"/>
            <a:ext cx="5835163" cy="738664"/>
          </a:xfrm>
          <a:prstGeom prst="rect">
            <a:avLst/>
          </a:prstGeom>
          <a:noFill/>
          <a:ln w="12700">
            <a:solidFill>
              <a:srgbClr val="303030"/>
            </a:solidFill>
          </a:ln>
        </p:spPr>
        <p:txBody>
          <a:bodyPr wrap="square" rtlCol="0">
            <a:spAutoFit/>
          </a:bodyPr>
          <a:lstStyle/>
          <a:p>
            <a:pPr marR="0" lvl="0" algn="ctr" rtl="1">
              <a:spcBef>
                <a:spcPts val="0"/>
              </a:spcBef>
              <a:spcAft>
                <a:spcPts val="0"/>
              </a:spcAft>
            </a:pPr>
            <a:r>
              <a:rPr lang="ar-MA"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كُنْتَ خَارِجًا لِلصَّلَاةِ فِي الْمَسْجِدِ يَوْمَ الْجُمْعَةِ، فَشَاهَدْتَ صَدِيقَكَ أَحْمَدَ يَنْظُرُ لِأَحَدِ بَاعَةِ اللَّبَنِ، وَعِنْدَمَا سَأَلْتَهُ أَجَابَ بِأَنَّهُ رَآهُ يَخْلِطُ اللَّبَنَ بِالْمَاءِ، وَبَيْنَمَا كُنْتَ مُتَوَجِّهًا لِنُصْحِهِ أَذَّنَ الْمُؤَذِّنُ لِصَلَاةِ الْجُمْعَةِ، فَقُلْتَ لِصَدِيقِكَ هَيَّا لِكَيْ نُصَلِّي فَأَجَابَكَ أَنَّهُ صَلَّى الظُّهْرَ مُسْبَقًا، فَقُلْتَ لَهُ أَنْ يُعِيدَ صَلَاتَهُ، فَقَرَأَ الْإِمَامُ فِي الرَّكْعَةِ الْأُولَى جُزْءًا مِنْ الْبُرُوجِ وَالرَّكْعَةِ الثَّانِيَةِ سُورَةَ الْكَوْثَرِ.</a:t>
            </a:r>
          </a:p>
        </p:txBody>
      </p:sp>
      <p:sp>
        <p:nvSpPr>
          <p:cNvPr id="84" name="ZoneTexte 83">
            <a:extLst>
              <a:ext uri="{FF2B5EF4-FFF2-40B4-BE49-F238E27FC236}">
                <a16:creationId xmlns:a16="http://schemas.microsoft.com/office/drawing/2014/main" id="{851B08E2-4677-4FFC-8A2C-C4174621FDE5}"/>
              </a:ext>
            </a:extLst>
          </p:cNvPr>
          <p:cNvSpPr txBox="1"/>
          <p:nvPr/>
        </p:nvSpPr>
        <p:spPr>
          <a:xfrm>
            <a:off x="1262743" y="4764025"/>
            <a:ext cx="5319050" cy="307777"/>
          </a:xfrm>
          <a:prstGeom prst="rect">
            <a:avLst/>
          </a:prstGeom>
          <a:noFill/>
        </p:spPr>
        <p:txBody>
          <a:bodyPr wrap="square" rtlCol="0">
            <a:spAutoFit/>
          </a:bodyPr>
          <a:lstStyle/>
          <a:p>
            <a:pPr marL="342900" marR="0" lvl="0" indent="-342900" algn="r" rtl="1">
              <a:spcBef>
                <a:spcPts val="0"/>
              </a:spcBef>
              <a:spcAft>
                <a:spcPts val="0"/>
              </a:spcAft>
              <a:buFont typeface="+mj-lt"/>
              <a:buAutoNum type="arabicPeriod" startAt="4"/>
            </a:pPr>
            <a:r>
              <a:rPr lang="ar-MA"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أَتْمِمِ النَّصِيحَةَ الَّتِي سَتُوَجِّهُهَا لِبَائِعِ اللَّبَنِ بِمَا يُنَاسِبُ: (1,5 ن)        </a:t>
            </a:r>
          </a:p>
        </p:txBody>
      </p:sp>
      <p:sp>
        <p:nvSpPr>
          <p:cNvPr id="72" name="ZoneTexte 71">
            <a:extLst>
              <a:ext uri="{FF2B5EF4-FFF2-40B4-BE49-F238E27FC236}">
                <a16:creationId xmlns:a16="http://schemas.microsoft.com/office/drawing/2014/main" id="{F206C4C1-C24D-4608-9530-04F6D37385E8}"/>
              </a:ext>
            </a:extLst>
          </p:cNvPr>
          <p:cNvSpPr txBox="1"/>
          <p:nvPr/>
        </p:nvSpPr>
        <p:spPr>
          <a:xfrm>
            <a:off x="504216" y="3368318"/>
            <a:ext cx="6045229" cy="523220"/>
          </a:xfrm>
          <a:prstGeom prst="rect">
            <a:avLst/>
          </a:prstGeom>
          <a:noFill/>
          <a:ln w="12700">
            <a:noFill/>
          </a:ln>
        </p:spPr>
        <p:txBody>
          <a:bodyPr wrap="square" rtlCol="0">
            <a:spAutoFit/>
          </a:bodyPr>
          <a:lstStyle/>
          <a:p>
            <a:pPr marR="0" lvl="0" algn="r" rtl="1">
              <a:spcBef>
                <a:spcPts val="0"/>
              </a:spcBef>
              <a:spcAft>
                <a:spcPts val="0"/>
              </a:spcAft>
            </a:pPr>
            <a:r>
              <a:rPr lang="ar-MA" sz="1400"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a:t>
            </a:r>
          </a:p>
        </p:txBody>
      </p:sp>
      <p:grpSp>
        <p:nvGrpSpPr>
          <p:cNvPr id="73" name="Groupe 72">
            <a:extLst>
              <a:ext uri="{FF2B5EF4-FFF2-40B4-BE49-F238E27FC236}">
                <a16:creationId xmlns:a16="http://schemas.microsoft.com/office/drawing/2014/main" id="{2CF3216B-6530-455E-A3A1-A61092A72C88}"/>
              </a:ext>
            </a:extLst>
          </p:cNvPr>
          <p:cNvGrpSpPr/>
          <p:nvPr/>
        </p:nvGrpSpPr>
        <p:grpSpPr>
          <a:xfrm>
            <a:off x="918343" y="4143115"/>
            <a:ext cx="4865618" cy="256427"/>
            <a:chOff x="0" y="0"/>
            <a:chExt cx="6515100" cy="562898"/>
          </a:xfrm>
        </p:grpSpPr>
        <p:sp>
          <p:nvSpPr>
            <p:cNvPr id="79" name="Étiquette 78">
              <a:extLst>
                <a:ext uri="{FF2B5EF4-FFF2-40B4-BE49-F238E27FC236}">
                  <a16:creationId xmlns:a16="http://schemas.microsoft.com/office/drawing/2014/main" id="{E5549AFA-C6DC-4BF7-8EC9-097461698035}"/>
                </a:ext>
              </a:extLst>
            </p:cNvPr>
            <p:cNvSpPr/>
            <p:nvPr/>
          </p:nvSpPr>
          <p:spPr>
            <a:xfrm>
              <a:off x="4657725" y="0"/>
              <a:ext cx="1857375" cy="562898"/>
            </a:xfrm>
            <a:prstGeom prst="plaque">
              <a:avLst>
                <a:gd name="adj" fmla="val 17361"/>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MA" sz="1400" b="1" dirty="0">
                  <a:solidFill>
                    <a:srgbClr val="000000"/>
                  </a:solidFill>
                  <a:effectLst/>
                  <a:ea typeface="Calibri" panose="020F0502020204030204" pitchFamily="34" charset="0"/>
                  <a:cs typeface="Times New Roman" panose="02020603050405020304" pitchFamily="18" charset="0"/>
                </a:rPr>
                <a:t>الْيَوْمُ الْمَوْعُودُ</a:t>
              </a:r>
              <a:endParaRPr lang="en-US" sz="1100" dirty="0">
                <a:effectLst/>
                <a:ea typeface="Calibri" panose="020F0502020204030204" pitchFamily="34" charset="0"/>
                <a:cs typeface="Arial" panose="020B0604020202020204" pitchFamily="34" charset="0"/>
              </a:endParaRPr>
            </a:p>
          </p:txBody>
        </p:sp>
        <p:sp>
          <p:nvSpPr>
            <p:cNvPr id="101" name="Étiquette 100">
              <a:extLst>
                <a:ext uri="{FF2B5EF4-FFF2-40B4-BE49-F238E27FC236}">
                  <a16:creationId xmlns:a16="http://schemas.microsoft.com/office/drawing/2014/main" id="{55034FC3-029C-4198-A001-B0DBF81D0864}"/>
                </a:ext>
              </a:extLst>
            </p:cNvPr>
            <p:cNvSpPr/>
            <p:nvPr/>
          </p:nvSpPr>
          <p:spPr>
            <a:xfrm>
              <a:off x="2324100" y="0"/>
              <a:ext cx="1857375" cy="561975"/>
            </a:xfrm>
            <a:prstGeom prst="plaque">
              <a:avLst>
                <a:gd name="adj" fmla="val 17361"/>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MA" sz="1400" b="1">
                  <a:solidFill>
                    <a:srgbClr val="000000"/>
                  </a:solidFill>
                  <a:effectLst/>
                  <a:ea typeface="Calibri" panose="020F0502020204030204" pitchFamily="34" charset="0"/>
                  <a:cs typeface="Times New Roman" panose="02020603050405020304" pitchFamily="18" charset="0"/>
                </a:rPr>
                <a:t>الْكَوْثَرُ</a:t>
              </a:r>
              <a:endParaRPr lang="en-US" sz="1100">
                <a:effectLst/>
                <a:ea typeface="Calibri" panose="020F0502020204030204" pitchFamily="34" charset="0"/>
                <a:cs typeface="Arial" panose="020B0604020202020204" pitchFamily="34" charset="0"/>
              </a:endParaRPr>
            </a:p>
          </p:txBody>
        </p:sp>
        <p:sp>
          <p:nvSpPr>
            <p:cNvPr id="102" name="Étiquette 101">
              <a:extLst>
                <a:ext uri="{FF2B5EF4-FFF2-40B4-BE49-F238E27FC236}">
                  <a16:creationId xmlns:a16="http://schemas.microsoft.com/office/drawing/2014/main" id="{E0F3935B-B255-4CB7-8024-922EF68E58A4}"/>
                </a:ext>
              </a:extLst>
            </p:cNvPr>
            <p:cNvSpPr/>
            <p:nvPr/>
          </p:nvSpPr>
          <p:spPr>
            <a:xfrm>
              <a:off x="0" y="0"/>
              <a:ext cx="1857375" cy="561975"/>
            </a:xfrm>
            <a:prstGeom prst="plaque">
              <a:avLst>
                <a:gd name="adj" fmla="val 17361"/>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MA" sz="1400" b="1">
                  <a:solidFill>
                    <a:srgbClr val="000000"/>
                  </a:solidFill>
                  <a:effectLst/>
                  <a:ea typeface="Calibri" panose="020F0502020204030204" pitchFamily="34" charset="0"/>
                  <a:cs typeface="Times New Roman" panose="02020603050405020304" pitchFamily="18" charset="0"/>
                </a:rPr>
                <a:t>الَبُرُوجُ</a:t>
              </a:r>
              <a:endParaRPr lang="en-US" sz="1100">
                <a:effectLst/>
                <a:ea typeface="Calibri" panose="020F0502020204030204" pitchFamily="34" charset="0"/>
                <a:cs typeface="Arial" panose="020B0604020202020204" pitchFamily="34" charset="0"/>
              </a:endParaRPr>
            </a:p>
          </p:txBody>
        </p:sp>
      </p:grpSp>
      <p:grpSp>
        <p:nvGrpSpPr>
          <p:cNvPr id="74" name="Groupe 73">
            <a:extLst>
              <a:ext uri="{FF2B5EF4-FFF2-40B4-BE49-F238E27FC236}">
                <a16:creationId xmlns:a16="http://schemas.microsoft.com/office/drawing/2014/main" id="{E854D3C1-420F-48D0-A445-C7E7932A1B9C}"/>
              </a:ext>
            </a:extLst>
          </p:cNvPr>
          <p:cNvGrpSpPr/>
          <p:nvPr/>
        </p:nvGrpSpPr>
        <p:grpSpPr>
          <a:xfrm>
            <a:off x="918343" y="4469505"/>
            <a:ext cx="4865618" cy="256427"/>
            <a:chOff x="0" y="0"/>
            <a:chExt cx="6515100" cy="451275"/>
          </a:xfrm>
        </p:grpSpPr>
        <p:sp>
          <p:nvSpPr>
            <p:cNvPr id="76" name="Étiquette 75">
              <a:extLst>
                <a:ext uri="{FF2B5EF4-FFF2-40B4-BE49-F238E27FC236}">
                  <a16:creationId xmlns:a16="http://schemas.microsoft.com/office/drawing/2014/main" id="{60425AC1-0380-4967-AFF4-820058065142}"/>
                </a:ext>
              </a:extLst>
            </p:cNvPr>
            <p:cNvSpPr/>
            <p:nvPr/>
          </p:nvSpPr>
          <p:spPr>
            <a:xfrm>
              <a:off x="4657725" y="0"/>
              <a:ext cx="1857375" cy="451275"/>
            </a:xfrm>
            <a:prstGeom prst="plaque">
              <a:avLst>
                <a:gd name="adj" fmla="val 17361"/>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MA" sz="1400" b="1">
                  <a:solidFill>
                    <a:srgbClr val="000000"/>
                  </a:solidFill>
                  <a:effectLst/>
                  <a:ea typeface="Calibri" panose="020F0502020204030204" pitchFamily="34" charset="0"/>
                  <a:cs typeface="Times New Roman" panose="02020603050405020304" pitchFamily="18" charset="0"/>
                </a:rPr>
                <a:t>نَهْرٌ فِي الْجَنَّةِ</a:t>
              </a:r>
              <a:endParaRPr lang="en-US" sz="1100">
                <a:effectLst/>
                <a:ea typeface="Calibri" panose="020F0502020204030204" pitchFamily="34" charset="0"/>
                <a:cs typeface="Arial" panose="020B0604020202020204" pitchFamily="34" charset="0"/>
              </a:endParaRPr>
            </a:p>
          </p:txBody>
        </p:sp>
        <p:sp>
          <p:nvSpPr>
            <p:cNvPr id="77" name="Étiquette 76">
              <a:extLst>
                <a:ext uri="{FF2B5EF4-FFF2-40B4-BE49-F238E27FC236}">
                  <a16:creationId xmlns:a16="http://schemas.microsoft.com/office/drawing/2014/main" id="{D05A0891-2D12-4F1E-BFAA-0FB76A4F7A55}"/>
                </a:ext>
              </a:extLst>
            </p:cNvPr>
            <p:cNvSpPr/>
            <p:nvPr/>
          </p:nvSpPr>
          <p:spPr>
            <a:xfrm>
              <a:off x="2324100" y="0"/>
              <a:ext cx="1857375" cy="451275"/>
            </a:xfrm>
            <a:prstGeom prst="plaque">
              <a:avLst>
                <a:gd name="adj" fmla="val 17361"/>
              </a:avLst>
            </a:prstGeom>
            <a:no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MA" sz="1400" b="1">
                  <a:solidFill>
                    <a:srgbClr val="000000"/>
                  </a:solidFill>
                  <a:effectLst/>
                  <a:ea typeface="Calibri" panose="020F0502020204030204" pitchFamily="34" charset="0"/>
                  <a:cs typeface="Times New Roman" panose="02020603050405020304" pitchFamily="18" charset="0"/>
                </a:rPr>
                <a:t>نُجُومُ السَّمَاءِ</a:t>
              </a:r>
              <a:endParaRPr lang="en-US" sz="1100">
                <a:effectLst/>
                <a:ea typeface="Calibri" panose="020F0502020204030204" pitchFamily="34" charset="0"/>
                <a:cs typeface="Arial" panose="020B0604020202020204" pitchFamily="34" charset="0"/>
              </a:endParaRPr>
            </a:p>
          </p:txBody>
        </p:sp>
        <p:sp>
          <p:nvSpPr>
            <p:cNvPr id="78" name="Étiquette 77">
              <a:extLst>
                <a:ext uri="{FF2B5EF4-FFF2-40B4-BE49-F238E27FC236}">
                  <a16:creationId xmlns:a16="http://schemas.microsoft.com/office/drawing/2014/main" id="{3450C236-4684-4E3F-921F-EB4BE410F145}"/>
                </a:ext>
              </a:extLst>
            </p:cNvPr>
            <p:cNvSpPr/>
            <p:nvPr/>
          </p:nvSpPr>
          <p:spPr>
            <a:xfrm>
              <a:off x="0" y="0"/>
              <a:ext cx="1857375" cy="451275"/>
            </a:xfrm>
            <a:prstGeom prst="plaque">
              <a:avLst>
                <a:gd name="adj" fmla="val 17361"/>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MA" sz="1400" b="1">
                  <a:solidFill>
                    <a:srgbClr val="000000"/>
                  </a:solidFill>
                  <a:effectLst/>
                  <a:ea typeface="Calibri" panose="020F0502020204030204" pitchFamily="34" charset="0"/>
                  <a:cs typeface="Times New Roman" panose="02020603050405020304" pitchFamily="18" charset="0"/>
                </a:rPr>
                <a:t>يَوْمُ الْقِيَامَةِ</a:t>
              </a:r>
              <a:endParaRPr lang="en-US" sz="1100">
                <a:effectLst/>
                <a:ea typeface="Calibri" panose="020F0502020204030204" pitchFamily="34" charset="0"/>
                <a:cs typeface="Arial" panose="020B0604020202020204" pitchFamily="34" charset="0"/>
              </a:endParaRPr>
            </a:p>
          </p:txBody>
        </p:sp>
      </p:grpSp>
      <p:sp>
        <p:nvSpPr>
          <p:cNvPr id="103" name="ZoneTexte 102">
            <a:extLst>
              <a:ext uri="{FF2B5EF4-FFF2-40B4-BE49-F238E27FC236}">
                <a16:creationId xmlns:a16="http://schemas.microsoft.com/office/drawing/2014/main" id="{C7BEEFFA-6DE3-438B-9D4E-65D4D891C192}"/>
              </a:ext>
            </a:extLst>
          </p:cNvPr>
          <p:cNvSpPr txBox="1"/>
          <p:nvPr/>
        </p:nvSpPr>
        <p:spPr>
          <a:xfrm>
            <a:off x="435275" y="5063474"/>
            <a:ext cx="6045229" cy="523220"/>
          </a:xfrm>
          <a:prstGeom prst="rect">
            <a:avLst/>
          </a:prstGeom>
          <a:noFill/>
          <a:ln w="12700">
            <a:noFill/>
          </a:ln>
        </p:spPr>
        <p:txBody>
          <a:bodyPr wrap="square" rtlCol="0">
            <a:spAutoFit/>
          </a:bodyPr>
          <a:lstStyle/>
          <a:p>
            <a:pPr marR="0" lvl="0" algn="r" rtl="1">
              <a:spcBef>
                <a:spcPts val="0"/>
              </a:spcBef>
              <a:spcAft>
                <a:spcPts val="0"/>
              </a:spcAft>
            </a:pPr>
            <a:r>
              <a:rPr lang="ar-MA" sz="1400"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يَجِبُ عَلَيْنَا أَنْ لاَ ......................................فِي عَمَلِنَا، لِأَنَّ اللَّهَ عَزَّوَجَلَّ ......................................أَفْعَالَنَا وَتَصَرُّفَاتِنَا، فَهُوَ ......................................وَشَهِيدٌ.</a:t>
            </a:r>
          </a:p>
        </p:txBody>
      </p:sp>
      <p:graphicFrame>
        <p:nvGraphicFramePr>
          <p:cNvPr id="10" name="Tableau 9">
            <a:extLst>
              <a:ext uri="{FF2B5EF4-FFF2-40B4-BE49-F238E27FC236}">
                <a16:creationId xmlns:a16="http://schemas.microsoft.com/office/drawing/2014/main" id="{37540C23-06D9-4799-8C68-B50C8FE1E321}"/>
              </a:ext>
            </a:extLst>
          </p:cNvPr>
          <p:cNvGraphicFramePr>
            <a:graphicFrameLocks noGrp="1"/>
          </p:cNvGraphicFramePr>
          <p:nvPr>
            <p:extLst>
              <p:ext uri="{D42A27DB-BD31-4B8C-83A1-F6EECF244321}">
                <p14:modId xmlns:p14="http://schemas.microsoft.com/office/powerpoint/2010/main" val="2998158179"/>
              </p:ext>
            </p:extLst>
          </p:nvPr>
        </p:nvGraphicFramePr>
        <p:xfrm>
          <a:off x="1843790" y="6346928"/>
          <a:ext cx="3122940" cy="825881"/>
        </p:xfrm>
        <a:graphic>
          <a:graphicData uri="http://schemas.openxmlformats.org/drawingml/2006/table">
            <a:tbl>
              <a:tblPr rtl="1" firstRow="1" firstCol="1" bandRow="1">
                <a:tableStyleId>{5940675A-B579-460E-94D1-54222C63F5DA}</a:tableStyleId>
              </a:tblPr>
              <a:tblGrid>
                <a:gridCol w="233722">
                  <a:extLst>
                    <a:ext uri="{9D8B030D-6E8A-4147-A177-3AD203B41FA5}">
                      <a16:colId xmlns:a16="http://schemas.microsoft.com/office/drawing/2014/main" val="2615887355"/>
                    </a:ext>
                  </a:extLst>
                </a:gridCol>
                <a:gridCol w="2889218">
                  <a:extLst>
                    <a:ext uri="{9D8B030D-6E8A-4147-A177-3AD203B41FA5}">
                      <a16:colId xmlns:a16="http://schemas.microsoft.com/office/drawing/2014/main" val="1132877853"/>
                    </a:ext>
                  </a:extLst>
                </a:gridCol>
              </a:tblGrid>
              <a:tr h="220345">
                <a:tc>
                  <a:txBody>
                    <a:bodyPr/>
                    <a:lstStyle/>
                    <a:p>
                      <a:pPr marL="0" marR="0" algn="just" rtl="1">
                        <a:lnSpc>
                          <a:spcPct val="107000"/>
                        </a:lnSpc>
                        <a:spcBef>
                          <a:spcPts val="0"/>
                        </a:spcBef>
                        <a:spcAft>
                          <a:spcPts val="0"/>
                        </a:spcAft>
                      </a:pPr>
                      <a:r>
                        <a:rPr lang="ar-SA"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2">
                  <a:txBody>
                    <a:bodyPr/>
                    <a:lstStyle/>
                    <a:p>
                      <a:pPr marL="0" marR="0" algn="just" rtl="1">
                        <a:lnSpc>
                          <a:spcPct val="107000"/>
                        </a:lnSpc>
                        <a:spcBef>
                          <a:spcPts val="0"/>
                        </a:spcBef>
                        <a:spcAft>
                          <a:spcPts val="0"/>
                        </a:spcAft>
                      </a:pPr>
                      <a:r>
                        <a:rPr lang="ar-SA" sz="1400" dirty="0">
                          <a:effectLst/>
                        </a:rPr>
                        <a:t>يَخْلِطُ اللَّبَنَ بِالْمَاءِ فِي مَنْزِلِهِ حَتَّى لَا يَرَاهُ أَحَدٌ.</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42774292"/>
                  </a:ext>
                </a:extLst>
              </a:tr>
              <a:tr h="73660">
                <a:tc>
                  <a:txBody>
                    <a:bodyPr/>
                    <a:lstStyle/>
                    <a:p>
                      <a:pPr marL="0" marR="0" algn="r" rtl="0">
                        <a:lnSpc>
                          <a:spcPct val="107000"/>
                        </a:lnSpc>
                        <a:spcBef>
                          <a:spcPts val="0"/>
                        </a:spcBef>
                        <a:spcAft>
                          <a:spcPts val="0"/>
                        </a:spcAft>
                      </a:pPr>
                      <a:r>
                        <a:rPr lang="ar-SA" sz="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endParaRPr lang="en-US"/>
                    </a:p>
                  </a:txBody>
                  <a:tcPr/>
                </a:tc>
                <a:extLst>
                  <a:ext uri="{0D108BD9-81ED-4DB2-BD59-A6C34878D82A}">
                    <a16:rowId xmlns:a16="http://schemas.microsoft.com/office/drawing/2014/main" val="2419600652"/>
                  </a:ext>
                </a:extLst>
              </a:tr>
              <a:tr h="234950">
                <a:tc>
                  <a:txBody>
                    <a:bodyPr/>
                    <a:lstStyle/>
                    <a:p>
                      <a:pPr marL="0" marR="0" algn="just" rtl="1">
                        <a:lnSpc>
                          <a:spcPct val="107000"/>
                        </a:lnSpc>
                        <a:spcBef>
                          <a:spcPts val="0"/>
                        </a:spcBef>
                        <a:spcAft>
                          <a:spcPts val="0"/>
                        </a:spcAft>
                      </a:pPr>
                      <a:r>
                        <a:rPr lang="ar-SA"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2">
                  <a:txBody>
                    <a:bodyPr/>
                    <a:lstStyle/>
                    <a:p>
                      <a:pPr marL="0" marR="0" algn="just" rtl="1">
                        <a:lnSpc>
                          <a:spcPct val="107000"/>
                        </a:lnSpc>
                        <a:spcBef>
                          <a:spcPts val="0"/>
                        </a:spcBef>
                        <a:spcAft>
                          <a:spcPts val="0"/>
                        </a:spcAft>
                      </a:pPr>
                      <a:r>
                        <a:rPr lang="ar-SA" sz="1400" dirty="0">
                          <a:effectLst/>
                        </a:rPr>
                        <a:t>يَدْعُو اللَّهَ قَائِلًا: ﴿إِنَّكَ عَفْوٌ تُحِبُّ الْعَفْوَ فَاعْفُ عَنِّي﴾</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97544152"/>
                  </a:ext>
                </a:extLst>
              </a:tr>
              <a:tr h="59055">
                <a:tc>
                  <a:txBody>
                    <a:bodyPr/>
                    <a:lstStyle/>
                    <a:p>
                      <a:pPr marL="0" marR="0" algn="r" rtl="0">
                        <a:lnSpc>
                          <a:spcPct val="107000"/>
                        </a:lnSpc>
                        <a:spcBef>
                          <a:spcPts val="0"/>
                        </a:spcBef>
                        <a:spcAft>
                          <a:spcPts val="0"/>
                        </a:spcAft>
                      </a:pPr>
                      <a:r>
                        <a:rPr lang="ar-SA" sz="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endParaRPr lang="en-US"/>
                    </a:p>
                  </a:txBody>
                  <a:tcPr/>
                </a:tc>
                <a:extLst>
                  <a:ext uri="{0D108BD9-81ED-4DB2-BD59-A6C34878D82A}">
                    <a16:rowId xmlns:a16="http://schemas.microsoft.com/office/drawing/2014/main" val="965725456"/>
                  </a:ext>
                </a:extLst>
              </a:tr>
              <a:tr h="234950">
                <a:tc>
                  <a:txBody>
                    <a:bodyPr/>
                    <a:lstStyle/>
                    <a:p>
                      <a:pPr marL="0" marR="0" algn="just" rtl="1">
                        <a:lnSpc>
                          <a:spcPct val="107000"/>
                        </a:lnSpc>
                        <a:spcBef>
                          <a:spcPts val="0"/>
                        </a:spcBef>
                        <a:spcAft>
                          <a:spcPts val="0"/>
                        </a:spcAft>
                      </a:pPr>
                      <a:r>
                        <a:rPr lang="ar-SA" sz="14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07000"/>
                        </a:lnSpc>
                        <a:spcBef>
                          <a:spcPts val="0"/>
                        </a:spcBef>
                        <a:spcAft>
                          <a:spcPts val="0"/>
                        </a:spcAft>
                      </a:pPr>
                      <a:r>
                        <a:rPr lang="ar-SA" sz="1400" dirty="0">
                          <a:effectLst/>
                        </a:rPr>
                        <a:t>يَقُومُ بِتِكْرَارِ مِثْلَ هَذَا التَّصَرُّفِ السَّيِّئِ مَرَّةً أُخْرَى.</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863556880"/>
                  </a:ext>
                </a:extLst>
              </a:tr>
            </a:tbl>
          </a:graphicData>
        </a:graphic>
      </p:graphicFrame>
      <p:sp>
        <p:nvSpPr>
          <p:cNvPr id="108" name="ZoneTexte 107">
            <a:extLst>
              <a:ext uri="{FF2B5EF4-FFF2-40B4-BE49-F238E27FC236}">
                <a16:creationId xmlns:a16="http://schemas.microsoft.com/office/drawing/2014/main" id="{00E754EB-B38E-4E42-8E49-B5491E0D4187}"/>
              </a:ext>
            </a:extLst>
          </p:cNvPr>
          <p:cNvSpPr txBox="1"/>
          <p:nvPr/>
        </p:nvSpPr>
        <p:spPr>
          <a:xfrm>
            <a:off x="968375" y="7545061"/>
            <a:ext cx="5020834" cy="307777"/>
          </a:xfrm>
          <a:prstGeom prst="rect">
            <a:avLst/>
          </a:prstGeom>
          <a:noFill/>
          <a:ln w="12700">
            <a:noFill/>
          </a:ln>
        </p:spPr>
        <p:txBody>
          <a:bodyPr wrap="square" rtlCol="0">
            <a:spAutoFit/>
          </a:bodyPr>
          <a:lstStyle/>
          <a:p>
            <a:pPr marR="0" lvl="0" algn="r" rtl="1">
              <a:spcBef>
                <a:spcPts val="0"/>
              </a:spcBef>
              <a:spcAft>
                <a:spcPts val="0"/>
              </a:spcAft>
            </a:pPr>
            <a:r>
              <a:rPr lang="ar-MA" sz="1400"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وَأَمِينًا - قَبْلَ الْبِعْثَةِ - أَجْمَعَ كُفَّارُ قُرَيْشَ - كَانَ صَادِقًا - يُؤَلِّفُ بَيْنَ قَوْمِهِ - عَلَى أَنَّ النَّبِيَّ (ص) - كَمَا أَنَّهُ كَانَ.</a:t>
            </a:r>
          </a:p>
        </p:txBody>
      </p:sp>
      <p:sp>
        <p:nvSpPr>
          <p:cNvPr id="109" name="ZoneTexte 108">
            <a:extLst>
              <a:ext uri="{FF2B5EF4-FFF2-40B4-BE49-F238E27FC236}">
                <a16:creationId xmlns:a16="http://schemas.microsoft.com/office/drawing/2014/main" id="{E81E189D-4482-4B93-8401-5FE7E845179A}"/>
              </a:ext>
            </a:extLst>
          </p:cNvPr>
          <p:cNvSpPr txBox="1"/>
          <p:nvPr/>
        </p:nvSpPr>
        <p:spPr>
          <a:xfrm>
            <a:off x="394494" y="7871446"/>
            <a:ext cx="6045229" cy="523220"/>
          </a:xfrm>
          <a:prstGeom prst="rect">
            <a:avLst/>
          </a:prstGeom>
          <a:noFill/>
          <a:ln w="12700">
            <a:noFill/>
          </a:ln>
        </p:spPr>
        <p:txBody>
          <a:bodyPr wrap="square" rtlCol="0">
            <a:spAutoFit/>
          </a:bodyPr>
          <a:lstStyle/>
          <a:p>
            <a:pPr marR="0" lvl="0" algn="r" rtl="1">
              <a:spcBef>
                <a:spcPts val="0"/>
              </a:spcBef>
              <a:spcAft>
                <a:spcPts val="0"/>
              </a:spcAft>
            </a:pPr>
            <a:r>
              <a:rPr lang="ar-MA" sz="1400"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a:t>
            </a:r>
          </a:p>
        </p:txBody>
      </p:sp>
      <p:grpSp>
        <p:nvGrpSpPr>
          <p:cNvPr id="110" name="Groupe 109">
            <a:extLst>
              <a:ext uri="{FF2B5EF4-FFF2-40B4-BE49-F238E27FC236}">
                <a16:creationId xmlns:a16="http://schemas.microsoft.com/office/drawing/2014/main" id="{C9E5B39D-D4B2-47D0-B95D-F28526760131}"/>
              </a:ext>
            </a:extLst>
          </p:cNvPr>
          <p:cNvGrpSpPr/>
          <p:nvPr/>
        </p:nvGrpSpPr>
        <p:grpSpPr>
          <a:xfrm>
            <a:off x="600244" y="8816655"/>
            <a:ext cx="5736588" cy="340360"/>
            <a:chOff x="280300" y="-619"/>
            <a:chExt cx="6439980" cy="550224"/>
          </a:xfrm>
        </p:grpSpPr>
        <p:grpSp>
          <p:nvGrpSpPr>
            <p:cNvPr id="112" name="Groupe 111">
              <a:extLst>
                <a:ext uri="{FF2B5EF4-FFF2-40B4-BE49-F238E27FC236}">
                  <a16:creationId xmlns:a16="http://schemas.microsoft.com/office/drawing/2014/main" id="{9AFB580E-54E4-4F69-AC58-81AFC9318A43}"/>
                </a:ext>
              </a:extLst>
            </p:cNvPr>
            <p:cNvGrpSpPr/>
            <p:nvPr/>
          </p:nvGrpSpPr>
          <p:grpSpPr>
            <a:xfrm>
              <a:off x="5085773" y="7318"/>
              <a:ext cx="1634507" cy="542287"/>
              <a:chOff x="480338" y="6941"/>
              <a:chExt cx="1634893" cy="514350"/>
            </a:xfrm>
            <a:solidFill>
              <a:sysClr val="window" lastClr="FFFFFF"/>
            </a:solidFill>
          </p:grpSpPr>
          <p:sp>
            <p:nvSpPr>
              <p:cNvPr id="131" name="Rectangle à coins arrondis 25">
                <a:extLst>
                  <a:ext uri="{FF2B5EF4-FFF2-40B4-BE49-F238E27FC236}">
                    <a16:creationId xmlns:a16="http://schemas.microsoft.com/office/drawing/2014/main" id="{7D553E20-44D6-431B-9C56-0525B94B8A12}"/>
                  </a:ext>
                </a:extLst>
              </p:cNvPr>
              <p:cNvSpPr/>
              <p:nvPr/>
            </p:nvSpPr>
            <p:spPr>
              <a:xfrm>
                <a:off x="692378" y="6941"/>
                <a:ext cx="1422853" cy="514350"/>
              </a:xfrm>
              <a:prstGeom prst="roundRect">
                <a:avLst/>
              </a:prstGeom>
              <a:noFill/>
              <a:ln w="28575" cap="flat" cmpd="sng" algn="ctr">
                <a:solidFill>
                  <a:srgbClr val="30303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30480" marR="0" algn="r" rtl="1">
                  <a:lnSpc>
                    <a:spcPct val="107000"/>
                  </a:lnSpc>
                  <a:spcBef>
                    <a:spcPts val="0"/>
                  </a:spcBef>
                  <a:spcAft>
                    <a:spcPts val="0"/>
                  </a:spcAft>
                </a:pPr>
                <a:r>
                  <a:rPr lang="ar-MA"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غَسْلُ الرِّجْلَيْنِ</a:t>
                </a:r>
                <a:endParaRPr lang="en-US" sz="1100">
                  <a:effectLst/>
                  <a:latin typeface="Calibri" panose="020F0502020204030204" pitchFamily="34" charset="0"/>
                  <a:ea typeface="Calibri" panose="020F0502020204030204" pitchFamily="34" charset="0"/>
                  <a:cs typeface="Arial" panose="020B0604020202020204" pitchFamily="34" charset="0"/>
                </a:endParaRPr>
              </a:p>
            </p:txBody>
          </p:sp>
          <p:sp>
            <p:nvSpPr>
              <p:cNvPr id="132" name="Ellipse 131">
                <a:extLst>
                  <a:ext uri="{FF2B5EF4-FFF2-40B4-BE49-F238E27FC236}">
                    <a16:creationId xmlns:a16="http://schemas.microsoft.com/office/drawing/2014/main" id="{863A9B46-459F-41EC-B045-F57C8642B284}"/>
                  </a:ext>
                </a:extLst>
              </p:cNvPr>
              <p:cNvSpPr/>
              <p:nvPr/>
            </p:nvSpPr>
            <p:spPr>
              <a:xfrm>
                <a:off x="480338" y="6959"/>
                <a:ext cx="471503" cy="503555"/>
              </a:xfrm>
              <a:prstGeom prst="ellipse">
                <a:avLst/>
              </a:prstGeom>
              <a:grpFill/>
              <a:ln w="28575" cap="flat" cmpd="sng" algn="ctr">
                <a:solidFill>
                  <a:srgbClr val="30303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25" name="Groupe 124">
              <a:extLst>
                <a:ext uri="{FF2B5EF4-FFF2-40B4-BE49-F238E27FC236}">
                  <a16:creationId xmlns:a16="http://schemas.microsoft.com/office/drawing/2014/main" id="{4E622AA4-4C18-4E76-B22E-F0B5308322CF}"/>
                </a:ext>
              </a:extLst>
            </p:cNvPr>
            <p:cNvGrpSpPr/>
            <p:nvPr/>
          </p:nvGrpSpPr>
          <p:grpSpPr>
            <a:xfrm>
              <a:off x="2792862" y="-619"/>
              <a:ext cx="1940719" cy="542906"/>
              <a:chOff x="61373" y="-7528"/>
              <a:chExt cx="1991680" cy="514937"/>
            </a:xfrm>
            <a:solidFill>
              <a:sysClr val="window" lastClr="FFFFFF"/>
            </a:solidFill>
          </p:grpSpPr>
          <p:sp>
            <p:nvSpPr>
              <p:cNvPr id="129" name="Rectangle à coins arrondis 28">
                <a:extLst>
                  <a:ext uri="{FF2B5EF4-FFF2-40B4-BE49-F238E27FC236}">
                    <a16:creationId xmlns:a16="http://schemas.microsoft.com/office/drawing/2014/main" id="{55B541CB-68B1-43B8-B42F-49F8BC3D5D49}"/>
                  </a:ext>
                </a:extLst>
              </p:cNvPr>
              <p:cNvSpPr/>
              <p:nvPr/>
            </p:nvSpPr>
            <p:spPr>
              <a:xfrm>
                <a:off x="241511" y="-6941"/>
                <a:ext cx="1811542" cy="514350"/>
              </a:xfrm>
              <a:prstGeom prst="roundRect">
                <a:avLst/>
              </a:prstGeom>
              <a:noFill/>
              <a:ln w="28575" cap="flat" cmpd="sng" algn="ctr">
                <a:solidFill>
                  <a:srgbClr val="303030"/>
                </a:solid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MA"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دُخُولُ وَقْتُ الصَّلَاةِ</a:t>
                </a:r>
                <a:endParaRPr lang="en-US" sz="1100">
                  <a:effectLst/>
                  <a:latin typeface="Calibri" panose="020F0502020204030204" pitchFamily="34" charset="0"/>
                  <a:ea typeface="Calibri" panose="020F0502020204030204" pitchFamily="34" charset="0"/>
                  <a:cs typeface="Arial" panose="020B0604020202020204" pitchFamily="34" charset="0"/>
                </a:endParaRPr>
              </a:p>
            </p:txBody>
          </p:sp>
          <p:sp>
            <p:nvSpPr>
              <p:cNvPr id="130" name="Ellipse 129">
                <a:extLst>
                  <a:ext uri="{FF2B5EF4-FFF2-40B4-BE49-F238E27FC236}">
                    <a16:creationId xmlns:a16="http://schemas.microsoft.com/office/drawing/2014/main" id="{AB7F0B07-324D-4D09-A530-2E4F51BC147B}"/>
                  </a:ext>
                </a:extLst>
              </p:cNvPr>
              <p:cNvSpPr/>
              <p:nvPr/>
            </p:nvSpPr>
            <p:spPr>
              <a:xfrm>
                <a:off x="61373" y="-7528"/>
                <a:ext cx="424121" cy="503557"/>
              </a:xfrm>
              <a:prstGeom prst="ellipse">
                <a:avLst/>
              </a:prstGeom>
              <a:grpFill/>
              <a:ln w="28575" cap="flat" cmpd="sng" algn="ctr">
                <a:solidFill>
                  <a:srgbClr val="30303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26" name="Groupe 125">
              <a:extLst>
                <a:ext uri="{FF2B5EF4-FFF2-40B4-BE49-F238E27FC236}">
                  <a16:creationId xmlns:a16="http://schemas.microsoft.com/office/drawing/2014/main" id="{EB4CDDD8-3B3B-4349-B2B6-05A6E78C9948}"/>
                </a:ext>
              </a:extLst>
            </p:cNvPr>
            <p:cNvGrpSpPr/>
            <p:nvPr/>
          </p:nvGrpSpPr>
          <p:grpSpPr>
            <a:xfrm>
              <a:off x="280300" y="0"/>
              <a:ext cx="2128518" cy="541655"/>
              <a:chOff x="14994" y="-6941"/>
              <a:chExt cx="2047724" cy="514350"/>
            </a:xfrm>
            <a:solidFill>
              <a:sysClr val="window" lastClr="FFFFFF"/>
            </a:solidFill>
          </p:grpSpPr>
          <p:sp>
            <p:nvSpPr>
              <p:cNvPr id="127" name="Rectangle à coins arrondis 34">
                <a:extLst>
                  <a:ext uri="{FF2B5EF4-FFF2-40B4-BE49-F238E27FC236}">
                    <a16:creationId xmlns:a16="http://schemas.microsoft.com/office/drawing/2014/main" id="{FF983EDE-5F12-47B3-8147-DCDA3F171C6F}"/>
                  </a:ext>
                </a:extLst>
              </p:cNvPr>
              <p:cNvSpPr/>
              <p:nvPr/>
            </p:nvSpPr>
            <p:spPr>
              <a:xfrm>
                <a:off x="176016" y="-6941"/>
                <a:ext cx="1886702" cy="514350"/>
              </a:xfrm>
              <a:prstGeom prst="roundRect">
                <a:avLst/>
              </a:prstGeom>
              <a:noFill/>
              <a:ln w="28575" cap="flat" cmpd="sng" algn="ctr">
                <a:solidFill>
                  <a:srgbClr val="303030"/>
                </a:solid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MA"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الصَّلَاةُ فِي مَكَانٍ طَاهِرٍ</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28" name="Ellipse 127">
                <a:extLst>
                  <a:ext uri="{FF2B5EF4-FFF2-40B4-BE49-F238E27FC236}">
                    <a16:creationId xmlns:a16="http://schemas.microsoft.com/office/drawing/2014/main" id="{3B7974BC-62E1-4A5C-A0CA-580BD4C92501}"/>
                  </a:ext>
                </a:extLst>
              </p:cNvPr>
              <p:cNvSpPr/>
              <p:nvPr/>
            </p:nvSpPr>
            <p:spPr>
              <a:xfrm>
                <a:off x="14994" y="-6941"/>
                <a:ext cx="397582" cy="503554"/>
              </a:xfrm>
              <a:prstGeom prst="ellipse">
                <a:avLst/>
              </a:prstGeom>
              <a:grpFill/>
              <a:ln w="28575" cap="flat" cmpd="sng" algn="ctr">
                <a:solidFill>
                  <a:srgbClr val="30303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Tree>
    <p:extLst>
      <p:ext uri="{BB962C8B-B14F-4D97-AF65-F5344CB8AC3E}">
        <p14:creationId xmlns:p14="http://schemas.microsoft.com/office/powerpoint/2010/main" val="1590684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ZoneTexte 24">
            <a:extLst>
              <a:ext uri="{FF2B5EF4-FFF2-40B4-BE49-F238E27FC236}">
                <a16:creationId xmlns:a16="http://schemas.microsoft.com/office/drawing/2014/main" id="{9679DEAC-91CA-4B09-9234-E48A035756AB}"/>
              </a:ext>
            </a:extLst>
          </p:cNvPr>
          <p:cNvSpPr txBox="1"/>
          <p:nvPr/>
        </p:nvSpPr>
        <p:spPr>
          <a:xfrm>
            <a:off x="-65778" y="442201"/>
            <a:ext cx="1126024" cy="276999"/>
          </a:xfrm>
          <a:prstGeom prst="rect">
            <a:avLst/>
          </a:prstGeom>
          <a:noFill/>
          <a:ln w="19050">
            <a:noFill/>
          </a:ln>
        </p:spPr>
        <p:txBody>
          <a:bodyPr wrap="square" rtlCol="0">
            <a:spAutoFit/>
          </a:bodyPr>
          <a:lstStyle>
            <a:defPPr>
              <a:defRPr lang="en-US"/>
            </a:defPPr>
            <a:lvl1pPr algn="ctr" rtl="1">
              <a:defRPr sz="800" b="1">
                <a:solidFill>
                  <a:schemeClr val="bg1"/>
                </a:solidFill>
                <a:latin typeface="ToyorAljanah" panose="01000000000000000000" pitchFamily="50" charset="-78"/>
                <a:ea typeface="Tahoma" panose="020B0604030504040204" pitchFamily="34" charset="0"/>
                <a:cs typeface="ToyorAljanah" panose="01000000000000000000" pitchFamily="50" charset="-78"/>
              </a:defRPr>
            </a:lvl1pPr>
          </a:lstStyle>
          <a:p>
            <a:r>
              <a:rPr lang="fr-FR" sz="1200" dirty="0"/>
              <a:t>2021-2022</a:t>
            </a:r>
          </a:p>
        </p:txBody>
      </p:sp>
      <p:sp>
        <p:nvSpPr>
          <p:cNvPr id="9" name="Rectangle 5">
            <a:extLst>
              <a:ext uri="{FF2B5EF4-FFF2-40B4-BE49-F238E27FC236}">
                <a16:creationId xmlns:a16="http://schemas.microsoft.com/office/drawing/2014/main" id="{60AEF4EC-C470-412D-A620-D3E322DFAE50}"/>
              </a:ext>
            </a:extLst>
          </p:cNvPr>
          <p:cNvSpPr>
            <a:spLocks noChangeArrowheads="1"/>
          </p:cNvSpPr>
          <p:nvPr/>
        </p:nvSpPr>
        <p:spPr bwMode="auto">
          <a:xfrm>
            <a:off x="0" y="-709861"/>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1" name="ZoneTexte 40">
            <a:extLst>
              <a:ext uri="{FF2B5EF4-FFF2-40B4-BE49-F238E27FC236}">
                <a16:creationId xmlns:a16="http://schemas.microsoft.com/office/drawing/2014/main" id="{9FD601EB-76FE-4293-8298-8D4B7A3656C5}"/>
              </a:ext>
            </a:extLst>
          </p:cNvPr>
          <p:cNvSpPr txBox="1"/>
          <p:nvPr/>
        </p:nvSpPr>
        <p:spPr>
          <a:xfrm>
            <a:off x="350298" y="5807252"/>
            <a:ext cx="477063" cy="215444"/>
          </a:xfrm>
          <a:prstGeom prst="rect">
            <a:avLst/>
          </a:prstGeom>
          <a:noFill/>
          <a:ln w="19050">
            <a:noFill/>
          </a:ln>
        </p:spPr>
        <p:txBody>
          <a:bodyPr wrap="square" rtlCol="0">
            <a:spAutoFit/>
          </a:bodyPr>
          <a:lstStyle>
            <a:defPPr>
              <a:defRPr lang="en-US"/>
            </a:defPPr>
            <a:lvl1pPr algn="ctr" rtl="1">
              <a:defRPr sz="1600" b="1">
                <a:solidFill>
                  <a:schemeClr val="bg1"/>
                </a:solidFill>
                <a:latin typeface="ToyorAljanah" panose="01000000000000000000" pitchFamily="50" charset="-78"/>
                <a:ea typeface="Tahoma" panose="020B0604030504040204" pitchFamily="34" charset="0"/>
                <a:cs typeface="ToyorAljanah" panose="01000000000000000000" pitchFamily="50" charset="-78"/>
              </a:defRPr>
            </a:lvl1pPr>
          </a:lstStyle>
          <a:p>
            <a:r>
              <a:rPr lang="ar-MA" sz="800" dirty="0"/>
              <a:t>10ن</a:t>
            </a:r>
            <a:endParaRPr lang="fr-FR" sz="800" dirty="0"/>
          </a:p>
        </p:txBody>
      </p:sp>
      <p:sp>
        <p:nvSpPr>
          <p:cNvPr id="52" name="Rectangle : coins arrondis 51">
            <a:extLst>
              <a:ext uri="{FF2B5EF4-FFF2-40B4-BE49-F238E27FC236}">
                <a16:creationId xmlns:a16="http://schemas.microsoft.com/office/drawing/2014/main" id="{0EEE92F9-0559-4342-8504-3EA3D5724EAE}"/>
              </a:ext>
            </a:extLst>
          </p:cNvPr>
          <p:cNvSpPr/>
          <p:nvPr/>
        </p:nvSpPr>
        <p:spPr>
          <a:xfrm>
            <a:off x="2791526" y="9528555"/>
            <a:ext cx="1270148" cy="380004"/>
          </a:xfrm>
          <a:prstGeom prst="roundRect">
            <a:avLst/>
          </a:prstGeom>
          <a:solidFill>
            <a:srgbClr val="05647A"/>
          </a:solidFill>
          <a:ln>
            <a:solidFill>
              <a:srgbClr val="05647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 4">
            <a:extLst>
              <a:ext uri="{FF2B5EF4-FFF2-40B4-BE49-F238E27FC236}">
                <a16:creationId xmlns:a16="http://schemas.microsoft.com/office/drawing/2014/main" id="{90DB53C3-5BFA-4E43-A865-930306494B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2" y="1335087"/>
            <a:ext cx="6858000" cy="3857625"/>
          </a:xfrm>
          <a:prstGeom prst="rect">
            <a:avLst/>
          </a:prstGeom>
        </p:spPr>
      </p:pic>
      <p:sp>
        <p:nvSpPr>
          <p:cNvPr id="11" name="ZoneTexte 10">
            <a:extLst>
              <a:ext uri="{FF2B5EF4-FFF2-40B4-BE49-F238E27FC236}">
                <a16:creationId xmlns:a16="http://schemas.microsoft.com/office/drawing/2014/main" id="{0ECE3616-A49B-4859-9184-D03FD63836B0}"/>
              </a:ext>
            </a:extLst>
          </p:cNvPr>
          <p:cNvSpPr txBox="1"/>
          <p:nvPr/>
        </p:nvSpPr>
        <p:spPr>
          <a:xfrm>
            <a:off x="2649497" y="9548529"/>
            <a:ext cx="1548411" cy="307777"/>
          </a:xfrm>
          <a:prstGeom prst="rect">
            <a:avLst/>
          </a:prstGeom>
          <a:noFill/>
          <a:ln w="19050">
            <a:noFill/>
          </a:ln>
        </p:spPr>
        <p:txBody>
          <a:bodyPr wrap="square" rtlCol="0">
            <a:spAutoFit/>
          </a:bodyPr>
          <a:lstStyle/>
          <a:p>
            <a:pPr algn="ctr" rtl="1"/>
            <a:r>
              <a:rPr lang="en-US" sz="1400" b="1" dirty="0">
                <a:solidFill>
                  <a:schemeClr val="bg1"/>
                </a:solidFill>
                <a:latin typeface="Nueva Std Cond" panose="020B0506070504020203" pitchFamily="34" charset="0"/>
                <a:ea typeface="Tahoma" panose="020B0604030504040204" pitchFamily="34" charset="0"/>
                <a:cs typeface="ToyorAljanah" panose="01000000000000000000" pitchFamily="50" charset="-78"/>
                <a:hlinkClick r:id="rId3">
                  <a:extLst>
                    <a:ext uri="{A12FA001-AC4F-418D-AE19-62706E023703}">
                      <ahyp:hlinkClr xmlns:ahyp="http://schemas.microsoft.com/office/drawing/2018/hyperlinkcolor" val="tx"/>
                    </a:ext>
                  </a:extLst>
                </a:hlinkClick>
              </a:rPr>
              <a:t>www.essham.com</a:t>
            </a:r>
            <a:endParaRPr lang="en-US" sz="1400" b="1" dirty="0">
              <a:solidFill>
                <a:schemeClr val="bg1"/>
              </a:solidFill>
              <a:latin typeface="Nueva Std Cond" panose="020B0506070504020203" pitchFamily="34" charset="0"/>
              <a:ea typeface="Tahoma" panose="020B0604030504040204" pitchFamily="34" charset="0"/>
              <a:cs typeface="ToyorAljanah" panose="01000000000000000000" pitchFamily="50" charset="-78"/>
            </a:endParaRPr>
          </a:p>
        </p:txBody>
      </p:sp>
      <p:sp>
        <p:nvSpPr>
          <p:cNvPr id="13" name="ZoneTexte 12">
            <a:extLst>
              <a:ext uri="{FF2B5EF4-FFF2-40B4-BE49-F238E27FC236}">
                <a16:creationId xmlns:a16="http://schemas.microsoft.com/office/drawing/2014/main" id="{B4E6723E-0A92-47B1-81E5-F7072CF2C51C}"/>
              </a:ext>
            </a:extLst>
          </p:cNvPr>
          <p:cNvSpPr txBox="1"/>
          <p:nvPr/>
        </p:nvSpPr>
        <p:spPr>
          <a:xfrm>
            <a:off x="2110555" y="4790796"/>
            <a:ext cx="2626294" cy="523220"/>
          </a:xfrm>
          <a:prstGeom prst="rect">
            <a:avLst/>
          </a:prstGeom>
          <a:noFill/>
          <a:ln w="19050">
            <a:noFill/>
          </a:ln>
        </p:spPr>
        <p:txBody>
          <a:bodyPr wrap="square" rtlCol="0">
            <a:spAutoFit/>
          </a:bodyPr>
          <a:lstStyle/>
          <a:p>
            <a:pPr algn="ctr" rtl="1"/>
            <a:r>
              <a:rPr lang="en-US" sz="2800" b="1" dirty="0">
                <a:solidFill>
                  <a:schemeClr val="bg1"/>
                </a:solidFill>
                <a:latin typeface="Nueva Std Cond" panose="020B0506070504020203" pitchFamily="34" charset="0"/>
                <a:ea typeface="Tahoma" panose="020B0604030504040204" pitchFamily="34" charset="0"/>
                <a:cs typeface="ToyorAljanah" panose="01000000000000000000" pitchFamily="50" charset="-78"/>
                <a:hlinkClick r:id="rId3"/>
              </a:rPr>
              <a:t>www.essham.com</a:t>
            </a:r>
            <a:endParaRPr lang="en-US" sz="2800" b="1" dirty="0">
              <a:solidFill>
                <a:schemeClr val="bg1"/>
              </a:solidFill>
              <a:latin typeface="Nueva Std Cond" panose="020B0506070504020203" pitchFamily="34" charset="0"/>
              <a:ea typeface="Tahoma" panose="020B0604030504040204" pitchFamily="34" charset="0"/>
              <a:cs typeface="ToyorAljanah" panose="01000000000000000000" pitchFamily="50" charset="-78"/>
            </a:endParaRPr>
          </a:p>
        </p:txBody>
      </p:sp>
      <p:sp>
        <p:nvSpPr>
          <p:cNvPr id="15" name="ZoneTexte 14">
            <a:hlinkClick r:id="rId4" action="ppaction://hlinkfile"/>
            <a:extLst>
              <a:ext uri="{FF2B5EF4-FFF2-40B4-BE49-F238E27FC236}">
                <a16:creationId xmlns:a16="http://schemas.microsoft.com/office/drawing/2014/main" id="{EF2FE228-F95E-4AC9-84DC-42C37590C1C4}"/>
              </a:ext>
            </a:extLst>
          </p:cNvPr>
          <p:cNvSpPr txBox="1"/>
          <p:nvPr/>
        </p:nvSpPr>
        <p:spPr>
          <a:xfrm>
            <a:off x="1289213" y="5414204"/>
            <a:ext cx="4420353" cy="954107"/>
          </a:xfrm>
          <a:prstGeom prst="rect">
            <a:avLst/>
          </a:prstGeom>
          <a:noFill/>
          <a:ln w="19050">
            <a:noFill/>
          </a:ln>
        </p:spPr>
        <p:txBody>
          <a:bodyPr wrap="square" rtlCol="0">
            <a:spAutoFit/>
          </a:bodyPr>
          <a:lstStyle/>
          <a:p>
            <a:pPr algn="ctr" rtl="1"/>
            <a:r>
              <a:rPr lang="ar-MA" sz="2800" b="1" dirty="0">
                <a:solidFill>
                  <a:srgbClr val="333133"/>
                </a:solidFill>
                <a:latin typeface="Ara Alharbi Alhanoof" panose="02000500000000000000" pitchFamily="50" charset="-78"/>
                <a:ea typeface="Tahoma" panose="020B0604030504040204" pitchFamily="34" charset="0"/>
                <a:cs typeface="Ara Alharbi Alhanoof" panose="02000500000000000000" pitchFamily="50" charset="-78"/>
              </a:rPr>
              <a:t>صفحة</a:t>
            </a:r>
            <a:endParaRPr lang="fr-FR" sz="2800" b="1" dirty="0">
              <a:solidFill>
                <a:srgbClr val="333133"/>
              </a:solidFill>
              <a:latin typeface="Ara Alharbi Alhanoof" panose="02000500000000000000" pitchFamily="50" charset="-78"/>
              <a:ea typeface="Tahoma" panose="020B0604030504040204" pitchFamily="34" charset="0"/>
              <a:cs typeface="Ara Alharbi Alhanoof" panose="02000500000000000000" pitchFamily="50" charset="-78"/>
            </a:endParaRPr>
          </a:p>
          <a:p>
            <a:pPr algn="ctr" rtl="1"/>
            <a:r>
              <a:rPr lang="ar-MA" sz="2800" b="1" dirty="0">
                <a:solidFill>
                  <a:srgbClr val="333133"/>
                </a:solidFill>
                <a:latin typeface="Ara Alharbi Alhanoof" panose="02000500000000000000" pitchFamily="50" charset="-78"/>
                <a:ea typeface="Tahoma" panose="020B0604030504040204" pitchFamily="34" charset="0"/>
                <a:cs typeface="Ara Alharbi Alhanoof" panose="02000500000000000000" pitchFamily="50" charset="-78"/>
                <a:hlinkClick r:id="rId4" action="ppaction://hlinkfile"/>
              </a:rPr>
              <a:t> إسهام تربوي</a:t>
            </a:r>
            <a:endParaRPr lang="fr-FR" sz="2800" b="1" dirty="0">
              <a:solidFill>
                <a:srgbClr val="333133"/>
              </a:solidFill>
              <a:latin typeface="Ara Alharbi Alhanoof" panose="02000500000000000000" pitchFamily="50" charset="-78"/>
              <a:ea typeface="Tahoma" panose="020B0604030504040204" pitchFamily="34" charset="0"/>
              <a:cs typeface="Ara Alharbi Alhanoof" panose="02000500000000000000" pitchFamily="50" charset="-78"/>
            </a:endParaRPr>
          </a:p>
        </p:txBody>
      </p:sp>
    </p:spTree>
    <p:extLst>
      <p:ext uri="{BB962C8B-B14F-4D97-AF65-F5344CB8AC3E}">
        <p14:creationId xmlns:p14="http://schemas.microsoft.com/office/powerpoint/2010/main" val="1039416182"/>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339</TotalTime>
  <Words>311</Words>
  <Application>Microsoft Office PowerPoint</Application>
  <PresentationFormat>A4 Paper (210x297 mm)</PresentationFormat>
  <Paragraphs>47</Paragraphs>
  <Slides>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vt:i4>
      </vt:variant>
    </vt:vector>
  </HeadingPairs>
  <TitlesOfParts>
    <vt:vector size="12" baseType="lpstr">
      <vt:lpstr>Lucida Calligraphy</vt:lpstr>
      <vt:lpstr>Adobe Arabic</vt:lpstr>
      <vt:lpstr>Arial</vt:lpstr>
      <vt:lpstr>Nueva Std Cond</vt:lpstr>
      <vt:lpstr>ToyorAljanah</vt:lpstr>
      <vt:lpstr>Ara Alharbi Alhanoof</vt:lpstr>
      <vt:lpstr>Calibri Light</vt:lpstr>
      <vt:lpstr>Calibri</vt:lpstr>
      <vt:lpstr>ae_AlMothnna</vt:lpstr>
      <vt:lpstr>Thème Office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الفرض الثالث مادة اللتربية الاسلامية المستوى الثالث 2021 2022 -النموذج 1-اسهام تربوي</dc:title>
  <dc:creator>إسهام تربوي</dc:creator>
  <cp:lastModifiedBy>إسهام تربوي</cp:lastModifiedBy>
  <cp:revision>58</cp:revision>
  <dcterms:created xsi:type="dcterms:W3CDTF">2021-12-15T20:58:33Z</dcterms:created>
  <dcterms:modified xsi:type="dcterms:W3CDTF">2023-01-22T13:02:17Z</dcterms:modified>
</cp:coreProperties>
</file>