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7"/>
  </p:notesMasterIdLst>
  <p:handoutMasterIdLst>
    <p:handoutMasterId r:id="rId108"/>
  </p:handoutMasterIdLst>
  <p:sldIdLst>
    <p:sldId id="959" r:id="rId2"/>
    <p:sldId id="960" r:id="rId3"/>
    <p:sldId id="961" r:id="rId4"/>
    <p:sldId id="731" r:id="rId5"/>
    <p:sldId id="920" r:id="rId6"/>
    <p:sldId id="955" r:id="rId7"/>
    <p:sldId id="768" r:id="rId8"/>
    <p:sldId id="962" r:id="rId9"/>
    <p:sldId id="769" r:id="rId10"/>
    <p:sldId id="963" r:id="rId11"/>
    <p:sldId id="770" r:id="rId12"/>
    <p:sldId id="771" r:id="rId13"/>
    <p:sldId id="773" r:id="rId14"/>
    <p:sldId id="783" r:id="rId15"/>
    <p:sldId id="828" r:id="rId16"/>
    <p:sldId id="886" r:id="rId17"/>
    <p:sldId id="824" r:id="rId18"/>
    <p:sldId id="827" r:id="rId19"/>
    <p:sldId id="782" r:id="rId20"/>
    <p:sldId id="784" r:id="rId21"/>
    <p:sldId id="829" r:id="rId22"/>
    <p:sldId id="785" r:id="rId23"/>
    <p:sldId id="923" r:id="rId24"/>
    <p:sldId id="924" r:id="rId25"/>
    <p:sldId id="925" r:id="rId26"/>
    <p:sldId id="926" r:id="rId27"/>
    <p:sldId id="927" r:id="rId28"/>
    <p:sldId id="928" r:id="rId29"/>
    <p:sldId id="964" r:id="rId30"/>
    <p:sldId id="831" r:id="rId31"/>
    <p:sldId id="965" r:id="rId32"/>
    <p:sldId id="966" r:id="rId33"/>
    <p:sldId id="792" r:id="rId34"/>
    <p:sldId id="967" r:id="rId35"/>
    <p:sldId id="968" r:id="rId36"/>
    <p:sldId id="969" r:id="rId37"/>
    <p:sldId id="970" r:id="rId38"/>
    <p:sldId id="793" r:id="rId39"/>
    <p:sldId id="794" r:id="rId40"/>
    <p:sldId id="797" r:id="rId41"/>
    <p:sldId id="903" r:id="rId42"/>
    <p:sldId id="799" r:id="rId43"/>
    <p:sldId id="800" r:id="rId44"/>
    <p:sldId id="971" r:id="rId45"/>
    <p:sldId id="973" r:id="rId46"/>
    <p:sldId id="972" r:id="rId47"/>
    <p:sldId id="974" r:id="rId48"/>
    <p:sldId id="975" r:id="rId49"/>
    <p:sldId id="976" r:id="rId50"/>
    <p:sldId id="979" r:id="rId51"/>
    <p:sldId id="977" r:id="rId52"/>
    <p:sldId id="980" r:id="rId53"/>
    <p:sldId id="981" r:id="rId54"/>
    <p:sldId id="804" r:id="rId55"/>
    <p:sldId id="887" r:id="rId56"/>
    <p:sldId id="982" r:id="rId57"/>
    <p:sldId id="805" r:id="rId58"/>
    <p:sldId id="958" r:id="rId59"/>
    <p:sldId id="888" r:id="rId60"/>
    <p:sldId id="935" r:id="rId61"/>
    <p:sldId id="936" r:id="rId62"/>
    <p:sldId id="837" r:id="rId63"/>
    <p:sldId id="838" r:id="rId64"/>
    <p:sldId id="839" r:id="rId65"/>
    <p:sldId id="840" r:id="rId66"/>
    <p:sldId id="841" r:id="rId67"/>
    <p:sldId id="842" r:id="rId68"/>
    <p:sldId id="843" r:id="rId69"/>
    <p:sldId id="845" r:id="rId70"/>
    <p:sldId id="846" r:id="rId71"/>
    <p:sldId id="847" r:id="rId72"/>
    <p:sldId id="983" r:id="rId73"/>
    <p:sldId id="984" r:id="rId74"/>
    <p:sldId id="985" r:id="rId75"/>
    <p:sldId id="986" r:id="rId76"/>
    <p:sldId id="987" r:id="rId77"/>
    <p:sldId id="819" r:id="rId78"/>
    <p:sldId id="904" r:id="rId79"/>
    <p:sldId id="905" r:id="rId80"/>
    <p:sldId id="859" r:id="rId81"/>
    <p:sldId id="860" r:id="rId82"/>
    <p:sldId id="940" r:id="rId83"/>
    <p:sldId id="988" r:id="rId84"/>
    <p:sldId id="820" r:id="rId85"/>
    <p:sldId id="821" r:id="rId86"/>
    <p:sldId id="822" r:id="rId87"/>
    <p:sldId id="942" r:id="rId88"/>
    <p:sldId id="890" r:id="rId89"/>
    <p:sldId id="943" r:id="rId90"/>
    <p:sldId id="875" r:id="rId91"/>
    <p:sldId id="876" r:id="rId92"/>
    <p:sldId id="877" r:id="rId93"/>
    <p:sldId id="878" r:id="rId94"/>
    <p:sldId id="879" r:id="rId95"/>
    <p:sldId id="880" r:id="rId96"/>
    <p:sldId id="881" r:id="rId97"/>
    <p:sldId id="882" r:id="rId98"/>
    <p:sldId id="947" r:id="rId99"/>
    <p:sldId id="948" r:id="rId100"/>
    <p:sldId id="949" r:id="rId101"/>
    <p:sldId id="950" r:id="rId102"/>
    <p:sldId id="951" r:id="rId103"/>
    <p:sldId id="952" r:id="rId104"/>
    <p:sldId id="953" r:id="rId105"/>
    <p:sldId id="989" r:id="rId106"/>
  </p:sldIdLst>
  <p:sldSz cx="9144000" cy="6858000" type="screen4x3"/>
  <p:notesSz cx="6858000" cy="91900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b="1" kern="1200">
        <a:solidFill>
          <a:schemeClr val="folHlink"/>
        </a:solidFill>
        <a:latin typeface="Comic Sans MS" panose="030F0702030302020204" pitchFamily="66" charset="0"/>
        <a:ea typeface="+mn-ea"/>
        <a:cs typeface="+mn-cs"/>
      </a:defRPr>
    </a:lvl1pPr>
    <a:lvl2pPr marL="457200" algn="l" rtl="0" eaLnBrk="0" fontAlgn="base" hangingPunct="0">
      <a:spcBef>
        <a:spcPct val="0"/>
      </a:spcBef>
      <a:spcAft>
        <a:spcPct val="0"/>
      </a:spcAft>
      <a:defRPr b="1" kern="1200">
        <a:solidFill>
          <a:schemeClr val="folHlink"/>
        </a:solidFill>
        <a:latin typeface="Comic Sans MS" panose="030F0702030302020204" pitchFamily="66" charset="0"/>
        <a:ea typeface="+mn-ea"/>
        <a:cs typeface="+mn-cs"/>
      </a:defRPr>
    </a:lvl2pPr>
    <a:lvl3pPr marL="914400" algn="l" rtl="0" eaLnBrk="0" fontAlgn="base" hangingPunct="0">
      <a:spcBef>
        <a:spcPct val="0"/>
      </a:spcBef>
      <a:spcAft>
        <a:spcPct val="0"/>
      </a:spcAft>
      <a:defRPr b="1" kern="1200">
        <a:solidFill>
          <a:schemeClr val="folHlink"/>
        </a:solidFill>
        <a:latin typeface="Comic Sans MS" panose="030F0702030302020204" pitchFamily="66" charset="0"/>
        <a:ea typeface="+mn-ea"/>
        <a:cs typeface="+mn-cs"/>
      </a:defRPr>
    </a:lvl3pPr>
    <a:lvl4pPr marL="1371600" algn="l" rtl="0" eaLnBrk="0" fontAlgn="base" hangingPunct="0">
      <a:spcBef>
        <a:spcPct val="0"/>
      </a:spcBef>
      <a:spcAft>
        <a:spcPct val="0"/>
      </a:spcAft>
      <a:defRPr b="1" kern="1200">
        <a:solidFill>
          <a:schemeClr val="folHlink"/>
        </a:solidFill>
        <a:latin typeface="Comic Sans MS" panose="030F0702030302020204" pitchFamily="66" charset="0"/>
        <a:ea typeface="+mn-ea"/>
        <a:cs typeface="+mn-cs"/>
      </a:defRPr>
    </a:lvl4pPr>
    <a:lvl5pPr marL="1828800" algn="l" rtl="0" eaLnBrk="0" fontAlgn="base" hangingPunct="0">
      <a:spcBef>
        <a:spcPct val="0"/>
      </a:spcBef>
      <a:spcAft>
        <a:spcPct val="0"/>
      </a:spcAft>
      <a:defRPr b="1" kern="1200">
        <a:solidFill>
          <a:schemeClr val="folHlink"/>
        </a:solidFill>
        <a:latin typeface="Comic Sans MS" panose="030F0702030302020204" pitchFamily="66" charset="0"/>
        <a:ea typeface="+mn-ea"/>
        <a:cs typeface="+mn-cs"/>
      </a:defRPr>
    </a:lvl5pPr>
    <a:lvl6pPr marL="2286000" algn="l" defTabSz="914400" rtl="0" eaLnBrk="1" latinLnBrk="0" hangingPunct="1">
      <a:defRPr b="1" kern="1200">
        <a:solidFill>
          <a:schemeClr val="folHlink"/>
        </a:solidFill>
        <a:latin typeface="Comic Sans MS" panose="030F0702030302020204" pitchFamily="66" charset="0"/>
        <a:ea typeface="+mn-ea"/>
        <a:cs typeface="+mn-cs"/>
      </a:defRPr>
    </a:lvl6pPr>
    <a:lvl7pPr marL="2743200" algn="l" defTabSz="914400" rtl="0" eaLnBrk="1" latinLnBrk="0" hangingPunct="1">
      <a:defRPr b="1" kern="1200">
        <a:solidFill>
          <a:schemeClr val="folHlink"/>
        </a:solidFill>
        <a:latin typeface="Comic Sans MS" panose="030F0702030302020204" pitchFamily="66" charset="0"/>
        <a:ea typeface="+mn-ea"/>
        <a:cs typeface="+mn-cs"/>
      </a:defRPr>
    </a:lvl7pPr>
    <a:lvl8pPr marL="3200400" algn="l" defTabSz="914400" rtl="0" eaLnBrk="1" latinLnBrk="0" hangingPunct="1">
      <a:defRPr b="1" kern="1200">
        <a:solidFill>
          <a:schemeClr val="folHlink"/>
        </a:solidFill>
        <a:latin typeface="Comic Sans MS" panose="030F0702030302020204" pitchFamily="66" charset="0"/>
        <a:ea typeface="+mn-ea"/>
        <a:cs typeface="+mn-cs"/>
      </a:defRPr>
    </a:lvl8pPr>
    <a:lvl9pPr marL="3657600" algn="l" defTabSz="914400" rtl="0" eaLnBrk="1" latinLnBrk="0" hangingPunct="1">
      <a:defRPr b="1" kern="1200">
        <a:solidFill>
          <a:schemeClr val="folHlink"/>
        </a:solidFill>
        <a:latin typeface="Comic Sans MS" panose="030F0702030302020204"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006600"/>
    <a:srgbClr val="EAEAEA"/>
    <a:srgbClr val="DDDDDD"/>
    <a:srgbClr val="6600CC"/>
    <a:srgbClr val="FFFFCC"/>
    <a:srgbClr val="000099"/>
    <a:srgbClr val="45008A"/>
    <a:srgbClr val="009A0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3" autoAdjust="0"/>
    <p:restoredTop sz="95600" autoAdjust="0"/>
  </p:normalViewPr>
  <p:slideViewPr>
    <p:cSldViewPr>
      <p:cViewPr>
        <p:scale>
          <a:sx n="80" d="100"/>
          <a:sy n="80" d="100"/>
        </p:scale>
        <p:origin x="1227" y="327"/>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 r:id="rId91" collapse="1"/>
      <p:sld r:id="rId92" collapse="1"/>
      <p:sld r:id="rId93" collapse="1"/>
      <p:sld r:id="rId94" collapse="1"/>
      <p:sld r:id="rId95" collapse="1"/>
      <p:sld r:id="rId96" collapse="1"/>
      <p:sld r:id="rId97" collapse="1"/>
      <p:sld r:id="rId98" collapse="1"/>
      <p:sld r:id="rId99" collapse="1"/>
      <p:sld r:id="rId100" collapse="1"/>
      <p:sld r:id="rId101" collapse="1"/>
      <p:sld r:id="rId102" collapse="1"/>
    </p:sldLst>
  </p:outlineViewPr>
  <p:notesTextViewPr>
    <p:cViewPr>
      <p:scale>
        <a:sx n="100" d="100"/>
        <a:sy n="100" d="100"/>
      </p:scale>
      <p:origin x="0" y="0"/>
    </p:cViewPr>
  </p:notesTextViewPr>
  <p:sorterViewPr>
    <p:cViewPr>
      <p:scale>
        <a:sx n="130" d="100"/>
        <a:sy n="130" d="100"/>
      </p:scale>
      <p:origin x="0" y="-22284"/>
    </p:cViewPr>
  </p:sorterViewPr>
  <p:notesViewPr>
    <p:cSldViewPr>
      <p:cViewPr>
        <p:scale>
          <a:sx n="75" d="100"/>
          <a:sy n="75" d="100"/>
        </p:scale>
        <p:origin x="-2442" y="-270"/>
      </p:cViewPr>
      <p:guideLst>
        <p:guide orient="horz" pos="2894"/>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handoutMaster" Target="handoutMasters/handout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_rels/viewProps.xml.rels><?xml version="1.0" encoding="UTF-8" standalone="yes"?>
<Relationships xmlns="http://schemas.openxmlformats.org/package/2006/relationships"><Relationship Id="rId26" Type="http://schemas.openxmlformats.org/officeDocument/2006/relationships/slide" Target="slides/slide28.xml"/><Relationship Id="rId21" Type="http://schemas.openxmlformats.org/officeDocument/2006/relationships/slide" Target="slides/slide23.xml"/><Relationship Id="rId42" Type="http://schemas.openxmlformats.org/officeDocument/2006/relationships/slide" Target="slides/slide44.xml"/><Relationship Id="rId47" Type="http://schemas.openxmlformats.org/officeDocument/2006/relationships/slide" Target="slides/slide49.xml"/><Relationship Id="rId63" Type="http://schemas.openxmlformats.org/officeDocument/2006/relationships/slide" Target="slides/slide65.xml"/><Relationship Id="rId68" Type="http://schemas.openxmlformats.org/officeDocument/2006/relationships/slide" Target="slides/slide70.xml"/><Relationship Id="rId84" Type="http://schemas.openxmlformats.org/officeDocument/2006/relationships/slide" Target="slides/slide86.xml"/><Relationship Id="rId89" Type="http://schemas.openxmlformats.org/officeDocument/2006/relationships/slide" Target="slides/slide91.xml"/><Relationship Id="rId16" Type="http://schemas.openxmlformats.org/officeDocument/2006/relationships/slide" Target="slides/slide18.xml"/><Relationship Id="rId11" Type="http://schemas.openxmlformats.org/officeDocument/2006/relationships/slide" Target="slides/slide13.xml"/><Relationship Id="rId32" Type="http://schemas.openxmlformats.org/officeDocument/2006/relationships/slide" Target="slides/slide34.xml"/><Relationship Id="rId37" Type="http://schemas.openxmlformats.org/officeDocument/2006/relationships/slide" Target="slides/slide39.xml"/><Relationship Id="rId53" Type="http://schemas.openxmlformats.org/officeDocument/2006/relationships/slide" Target="slides/slide55.xml"/><Relationship Id="rId58" Type="http://schemas.openxmlformats.org/officeDocument/2006/relationships/slide" Target="slides/slide60.xml"/><Relationship Id="rId74" Type="http://schemas.openxmlformats.org/officeDocument/2006/relationships/slide" Target="slides/slide76.xml"/><Relationship Id="rId79" Type="http://schemas.openxmlformats.org/officeDocument/2006/relationships/slide" Target="slides/slide81.xml"/><Relationship Id="rId102" Type="http://schemas.openxmlformats.org/officeDocument/2006/relationships/slide" Target="slides/slide104.xml"/><Relationship Id="rId5" Type="http://schemas.openxmlformats.org/officeDocument/2006/relationships/slide" Target="slides/slide7.xml"/><Relationship Id="rId90" Type="http://schemas.openxmlformats.org/officeDocument/2006/relationships/slide" Target="slides/slide92.xml"/><Relationship Id="rId95" Type="http://schemas.openxmlformats.org/officeDocument/2006/relationships/slide" Target="slides/slide97.xml"/><Relationship Id="rId22" Type="http://schemas.openxmlformats.org/officeDocument/2006/relationships/slide" Target="slides/slide24.xml"/><Relationship Id="rId27" Type="http://schemas.openxmlformats.org/officeDocument/2006/relationships/slide" Target="slides/slide29.xml"/><Relationship Id="rId43" Type="http://schemas.openxmlformats.org/officeDocument/2006/relationships/slide" Target="slides/slide45.xml"/><Relationship Id="rId48" Type="http://schemas.openxmlformats.org/officeDocument/2006/relationships/slide" Target="slides/slide50.xml"/><Relationship Id="rId64" Type="http://schemas.openxmlformats.org/officeDocument/2006/relationships/slide" Target="slides/slide66.xml"/><Relationship Id="rId69" Type="http://schemas.openxmlformats.org/officeDocument/2006/relationships/slide" Target="slides/slide71.xml"/><Relationship Id="rId80" Type="http://schemas.openxmlformats.org/officeDocument/2006/relationships/slide" Target="slides/slide82.xml"/><Relationship Id="rId85" Type="http://schemas.openxmlformats.org/officeDocument/2006/relationships/slide" Target="slides/slide87.xml"/><Relationship Id="rId12" Type="http://schemas.openxmlformats.org/officeDocument/2006/relationships/slide" Target="slides/slide14.xml"/><Relationship Id="rId17" Type="http://schemas.openxmlformats.org/officeDocument/2006/relationships/slide" Target="slides/slide19.xml"/><Relationship Id="rId25" Type="http://schemas.openxmlformats.org/officeDocument/2006/relationships/slide" Target="slides/slide27.xml"/><Relationship Id="rId33" Type="http://schemas.openxmlformats.org/officeDocument/2006/relationships/slide" Target="slides/slide35.xml"/><Relationship Id="rId38" Type="http://schemas.openxmlformats.org/officeDocument/2006/relationships/slide" Target="slides/slide40.xml"/><Relationship Id="rId46" Type="http://schemas.openxmlformats.org/officeDocument/2006/relationships/slide" Target="slides/slide48.xml"/><Relationship Id="rId59" Type="http://schemas.openxmlformats.org/officeDocument/2006/relationships/slide" Target="slides/slide61.xml"/><Relationship Id="rId67" Type="http://schemas.openxmlformats.org/officeDocument/2006/relationships/slide" Target="slides/slide69.xml"/><Relationship Id="rId20" Type="http://schemas.openxmlformats.org/officeDocument/2006/relationships/slide" Target="slides/slide22.xml"/><Relationship Id="rId41" Type="http://schemas.openxmlformats.org/officeDocument/2006/relationships/slide" Target="slides/slide43.xml"/><Relationship Id="rId54" Type="http://schemas.openxmlformats.org/officeDocument/2006/relationships/slide" Target="slides/slide56.xml"/><Relationship Id="rId62" Type="http://schemas.openxmlformats.org/officeDocument/2006/relationships/slide" Target="slides/slide64.xml"/><Relationship Id="rId70" Type="http://schemas.openxmlformats.org/officeDocument/2006/relationships/slide" Target="slides/slide72.xml"/><Relationship Id="rId75" Type="http://schemas.openxmlformats.org/officeDocument/2006/relationships/slide" Target="slides/slide77.xml"/><Relationship Id="rId83" Type="http://schemas.openxmlformats.org/officeDocument/2006/relationships/slide" Target="slides/slide85.xml"/><Relationship Id="rId88" Type="http://schemas.openxmlformats.org/officeDocument/2006/relationships/slide" Target="slides/slide90.xml"/><Relationship Id="rId91" Type="http://schemas.openxmlformats.org/officeDocument/2006/relationships/slide" Target="slides/slide93.xml"/><Relationship Id="rId96" Type="http://schemas.openxmlformats.org/officeDocument/2006/relationships/slide" Target="slides/slide98.xml"/><Relationship Id="rId1" Type="http://schemas.openxmlformats.org/officeDocument/2006/relationships/slide" Target="slides/slide3.xml"/><Relationship Id="rId6" Type="http://schemas.openxmlformats.org/officeDocument/2006/relationships/slide" Target="slides/slide8.xml"/><Relationship Id="rId15" Type="http://schemas.openxmlformats.org/officeDocument/2006/relationships/slide" Target="slides/slide17.xml"/><Relationship Id="rId23" Type="http://schemas.openxmlformats.org/officeDocument/2006/relationships/slide" Target="slides/slide25.xml"/><Relationship Id="rId28" Type="http://schemas.openxmlformats.org/officeDocument/2006/relationships/slide" Target="slides/slide30.xml"/><Relationship Id="rId36" Type="http://schemas.openxmlformats.org/officeDocument/2006/relationships/slide" Target="slides/slide38.xml"/><Relationship Id="rId49" Type="http://schemas.openxmlformats.org/officeDocument/2006/relationships/slide" Target="slides/slide51.xml"/><Relationship Id="rId57" Type="http://schemas.openxmlformats.org/officeDocument/2006/relationships/slide" Target="slides/slide59.xml"/><Relationship Id="rId10" Type="http://schemas.openxmlformats.org/officeDocument/2006/relationships/slide" Target="slides/slide12.xml"/><Relationship Id="rId31" Type="http://schemas.openxmlformats.org/officeDocument/2006/relationships/slide" Target="slides/slide33.xml"/><Relationship Id="rId44" Type="http://schemas.openxmlformats.org/officeDocument/2006/relationships/slide" Target="slides/slide46.xml"/><Relationship Id="rId52" Type="http://schemas.openxmlformats.org/officeDocument/2006/relationships/slide" Target="slides/slide54.xml"/><Relationship Id="rId60" Type="http://schemas.openxmlformats.org/officeDocument/2006/relationships/slide" Target="slides/slide62.xml"/><Relationship Id="rId65" Type="http://schemas.openxmlformats.org/officeDocument/2006/relationships/slide" Target="slides/slide67.xml"/><Relationship Id="rId73" Type="http://schemas.openxmlformats.org/officeDocument/2006/relationships/slide" Target="slides/slide75.xml"/><Relationship Id="rId78" Type="http://schemas.openxmlformats.org/officeDocument/2006/relationships/slide" Target="slides/slide80.xml"/><Relationship Id="rId81" Type="http://schemas.openxmlformats.org/officeDocument/2006/relationships/slide" Target="slides/slide83.xml"/><Relationship Id="rId86" Type="http://schemas.openxmlformats.org/officeDocument/2006/relationships/slide" Target="slides/slide88.xml"/><Relationship Id="rId94" Type="http://schemas.openxmlformats.org/officeDocument/2006/relationships/slide" Target="slides/slide96.xml"/><Relationship Id="rId99" Type="http://schemas.openxmlformats.org/officeDocument/2006/relationships/slide" Target="slides/slide101.xml"/><Relationship Id="rId101" Type="http://schemas.openxmlformats.org/officeDocument/2006/relationships/slide" Target="slides/slide103.xml"/><Relationship Id="rId4" Type="http://schemas.openxmlformats.org/officeDocument/2006/relationships/slide" Target="slides/slide6.xml"/><Relationship Id="rId9" Type="http://schemas.openxmlformats.org/officeDocument/2006/relationships/slide" Target="slides/slide11.xml"/><Relationship Id="rId13" Type="http://schemas.openxmlformats.org/officeDocument/2006/relationships/slide" Target="slides/slide15.xml"/><Relationship Id="rId18" Type="http://schemas.openxmlformats.org/officeDocument/2006/relationships/slide" Target="slides/slide20.xml"/><Relationship Id="rId39" Type="http://schemas.openxmlformats.org/officeDocument/2006/relationships/slide" Target="slides/slide41.xml"/><Relationship Id="rId34" Type="http://schemas.openxmlformats.org/officeDocument/2006/relationships/slide" Target="slides/slide36.xml"/><Relationship Id="rId50" Type="http://schemas.openxmlformats.org/officeDocument/2006/relationships/slide" Target="slides/slide52.xml"/><Relationship Id="rId55" Type="http://schemas.openxmlformats.org/officeDocument/2006/relationships/slide" Target="slides/slide57.xml"/><Relationship Id="rId76" Type="http://schemas.openxmlformats.org/officeDocument/2006/relationships/slide" Target="slides/slide78.xml"/><Relationship Id="rId97" Type="http://schemas.openxmlformats.org/officeDocument/2006/relationships/slide" Target="slides/slide99.xml"/><Relationship Id="rId7" Type="http://schemas.openxmlformats.org/officeDocument/2006/relationships/slide" Target="slides/slide9.xml"/><Relationship Id="rId71" Type="http://schemas.openxmlformats.org/officeDocument/2006/relationships/slide" Target="slides/slide73.xml"/><Relationship Id="rId92" Type="http://schemas.openxmlformats.org/officeDocument/2006/relationships/slide" Target="slides/slide94.xml"/><Relationship Id="rId2" Type="http://schemas.openxmlformats.org/officeDocument/2006/relationships/slide" Target="slides/slide4.xml"/><Relationship Id="rId29" Type="http://schemas.openxmlformats.org/officeDocument/2006/relationships/slide" Target="slides/slide31.xml"/><Relationship Id="rId24" Type="http://schemas.openxmlformats.org/officeDocument/2006/relationships/slide" Target="slides/slide26.xml"/><Relationship Id="rId40" Type="http://schemas.openxmlformats.org/officeDocument/2006/relationships/slide" Target="slides/slide42.xml"/><Relationship Id="rId45" Type="http://schemas.openxmlformats.org/officeDocument/2006/relationships/slide" Target="slides/slide47.xml"/><Relationship Id="rId66" Type="http://schemas.openxmlformats.org/officeDocument/2006/relationships/slide" Target="slides/slide68.xml"/><Relationship Id="rId87" Type="http://schemas.openxmlformats.org/officeDocument/2006/relationships/slide" Target="slides/slide89.xml"/><Relationship Id="rId61" Type="http://schemas.openxmlformats.org/officeDocument/2006/relationships/slide" Target="slides/slide63.xml"/><Relationship Id="rId82" Type="http://schemas.openxmlformats.org/officeDocument/2006/relationships/slide" Target="slides/slide84.xml"/><Relationship Id="rId19" Type="http://schemas.openxmlformats.org/officeDocument/2006/relationships/slide" Target="slides/slide21.xml"/><Relationship Id="rId14" Type="http://schemas.openxmlformats.org/officeDocument/2006/relationships/slide" Target="slides/slide16.xml"/><Relationship Id="rId30" Type="http://schemas.openxmlformats.org/officeDocument/2006/relationships/slide" Target="slides/slide32.xml"/><Relationship Id="rId35" Type="http://schemas.openxmlformats.org/officeDocument/2006/relationships/slide" Target="slides/slide37.xml"/><Relationship Id="rId56" Type="http://schemas.openxmlformats.org/officeDocument/2006/relationships/slide" Target="slides/slide58.xml"/><Relationship Id="rId77" Type="http://schemas.openxmlformats.org/officeDocument/2006/relationships/slide" Target="slides/slide79.xml"/><Relationship Id="rId100" Type="http://schemas.openxmlformats.org/officeDocument/2006/relationships/slide" Target="slides/slide102.xml"/><Relationship Id="rId8" Type="http://schemas.openxmlformats.org/officeDocument/2006/relationships/slide" Target="slides/slide10.xml"/><Relationship Id="rId51" Type="http://schemas.openxmlformats.org/officeDocument/2006/relationships/slide" Target="slides/slide53.xml"/><Relationship Id="rId72" Type="http://schemas.openxmlformats.org/officeDocument/2006/relationships/slide" Target="slides/slide74.xml"/><Relationship Id="rId93" Type="http://schemas.openxmlformats.org/officeDocument/2006/relationships/slide" Target="slides/slide95.xml"/><Relationship Id="rId98" Type="http://schemas.openxmlformats.org/officeDocument/2006/relationships/slide" Target="slides/slide100.xml"/><Relationship Id="rId3"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22314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381000" y="4365625"/>
            <a:ext cx="6172200" cy="413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noProof="0" dirty="0" smtClean="0"/>
              <a:t>Click to edit Master notes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051" name="Rectangle 3"/>
          <p:cNvSpPr>
            <a:spLocks noGrp="1" noRot="1" noChangeAspect="1" noChangeArrowheads="1" noTextEdit="1"/>
          </p:cNvSpPr>
          <p:nvPr>
            <p:ph type="sldImg" idx="2"/>
          </p:nvPr>
        </p:nvSpPr>
        <p:spPr bwMode="auto">
          <a:xfrm>
            <a:off x="1139825" y="695325"/>
            <a:ext cx="4578350" cy="34337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2357483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Liberation Sans" panose="020B0604020202020204"/>
        <a:ea typeface="+mn-ea"/>
        <a:cs typeface="+mn-cs"/>
      </a:defRPr>
    </a:lvl1pPr>
    <a:lvl2pPr marL="457200" algn="l" rtl="0" eaLnBrk="0" fontAlgn="base" hangingPunct="0">
      <a:spcBef>
        <a:spcPct val="30000"/>
      </a:spcBef>
      <a:spcAft>
        <a:spcPct val="0"/>
      </a:spcAft>
      <a:defRPr sz="1400" kern="1200">
        <a:solidFill>
          <a:schemeClr val="tx1"/>
        </a:solidFill>
        <a:latin typeface="Liberation Sans" panose="020B0604020202020204"/>
        <a:ea typeface="+mn-ea"/>
        <a:cs typeface="+mn-cs"/>
      </a:defRPr>
    </a:lvl2pPr>
    <a:lvl3pPr marL="914400" algn="l" rtl="0" eaLnBrk="0" fontAlgn="base" hangingPunct="0">
      <a:spcBef>
        <a:spcPct val="30000"/>
      </a:spcBef>
      <a:spcAft>
        <a:spcPct val="0"/>
      </a:spcAft>
      <a:defRPr sz="1400" kern="1200">
        <a:solidFill>
          <a:schemeClr val="tx1"/>
        </a:solidFill>
        <a:latin typeface="Liberation Sans" panose="020B0604020202020204"/>
        <a:ea typeface="+mn-ea"/>
        <a:cs typeface="+mn-cs"/>
      </a:defRPr>
    </a:lvl3pPr>
    <a:lvl4pPr marL="1371600" algn="l" rtl="0" eaLnBrk="0" fontAlgn="base" hangingPunct="0">
      <a:spcBef>
        <a:spcPct val="30000"/>
      </a:spcBef>
      <a:spcAft>
        <a:spcPct val="0"/>
      </a:spcAft>
      <a:defRPr sz="1400" kern="1200">
        <a:solidFill>
          <a:schemeClr val="tx1"/>
        </a:solidFill>
        <a:latin typeface="Liberation Sans" panose="020B0604020202020204"/>
        <a:ea typeface="+mn-ea"/>
        <a:cs typeface="+mn-cs"/>
      </a:defRPr>
    </a:lvl4pPr>
    <a:lvl5pPr marL="1828800" algn="l" rtl="0" eaLnBrk="0" fontAlgn="base" hangingPunct="0">
      <a:spcBef>
        <a:spcPct val="30000"/>
      </a:spcBef>
      <a:spcAft>
        <a:spcPct val="0"/>
      </a:spcAft>
      <a:defRPr sz="1400" kern="1200">
        <a:solidFill>
          <a:schemeClr val="tx1"/>
        </a:solidFill>
        <a:latin typeface="Liberation Sans" panose="020B0604020202020204"/>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43000" y="695325"/>
            <a:ext cx="4578350" cy="3433763"/>
          </a:xfrm>
          <a:ln/>
        </p:spPr>
      </p:sp>
      <p:sp>
        <p:nvSpPr>
          <p:cNvPr id="69635" name="Rectangle 4"/>
          <p:cNvSpPr>
            <a:spLocks noGrp="1" noChangeArrowheads="1"/>
          </p:cNvSpPr>
          <p:nvPr>
            <p:ph type="body" idx="1"/>
          </p:nvPr>
        </p:nvSpPr>
        <p:spPr>
          <a:noFill/>
          <a:extLst>
            <a:ext uri="{91240B29-F687-4F45-9708-019B960494DF}">
              <a14:hiddenLine xmlns:a14="http://schemas.microsoft.com/office/drawing/2010/main" w="9525">
                <a:solidFill>
                  <a:schemeClr val="tx1"/>
                </a:solidFill>
                <a:miter lim="800000"/>
                <a:headEnd/>
                <a:tailEnd/>
              </a14:hiddenLine>
            </a:ext>
          </a:extLst>
        </p:spPr>
        <p:txBody>
          <a:bodyPr lIns="90465" tIns="44439" rIns="90465" bIns="44439"/>
          <a:lstStyle/>
          <a:p>
            <a:endParaRPr lang="en-US" altLang="en-US" dirty="0" smtClean="0"/>
          </a:p>
        </p:txBody>
      </p:sp>
    </p:spTree>
    <p:extLst>
      <p:ext uri="{BB962C8B-B14F-4D97-AF65-F5344CB8AC3E}">
        <p14:creationId xmlns:p14="http://schemas.microsoft.com/office/powerpoint/2010/main" val="1468132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4751301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8704720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a:xfrm>
            <a:off x="381000" y="4365625"/>
            <a:ext cx="6172200" cy="4133850"/>
          </a:xfrm>
          <a:noFill/>
        </p:spPr>
        <p:txBody>
          <a:bodyPr/>
          <a:lstStyle/>
          <a:p>
            <a:endParaRPr lang="en-US" altLang="en-US" dirty="0" smtClean="0"/>
          </a:p>
        </p:txBody>
      </p:sp>
    </p:spTree>
    <p:extLst>
      <p:ext uri="{BB962C8B-B14F-4D97-AF65-F5344CB8AC3E}">
        <p14:creationId xmlns:p14="http://schemas.microsoft.com/office/powerpoint/2010/main" val="278478442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a:xfrm>
            <a:off x="381000" y="4365625"/>
            <a:ext cx="6172200" cy="4133850"/>
          </a:xfrm>
          <a:noFill/>
        </p:spPr>
        <p:txBody>
          <a:bodyPr/>
          <a:lstStyle/>
          <a:p>
            <a:endParaRPr lang="en-US" altLang="en-US" dirty="0" smtClean="0"/>
          </a:p>
        </p:txBody>
      </p:sp>
    </p:spTree>
    <p:extLst>
      <p:ext uri="{BB962C8B-B14F-4D97-AF65-F5344CB8AC3E}">
        <p14:creationId xmlns:p14="http://schemas.microsoft.com/office/powerpoint/2010/main" val="7551781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a:xfrm>
            <a:off x="381000" y="4365625"/>
            <a:ext cx="6172200" cy="4133850"/>
          </a:xfrm>
          <a:noFill/>
        </p:spPr>
        <p:txBody>
          <a:bodyPr/>
          <a:lstStyle/>
          <a:p>
            <a:endParaRPr lang="en-US" altLang="en-US" dirty="0" smtClean="0"/>
          </a:p>
        </p:txBody>
      </p:sp>
    </p:spTree>
    <p:extLst>
      <p:ext uri="{BB962C8B-B14F-4D97-AF65-F5344CB8AC3E}">
        <p14:creationId xmlns:p14="http://schemas.microsoft.com/office/powerpoint/2010/main" val="218249583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Rot="1" noChangeAspect="1" noChangeArrowheads="1" noTextEdit="1"/>
          </p:cNvSpPr>
          <p:nvPr>
            <p:ph type="sldImg"/>
          </p:nvPr>
        </p:nvSpPr>
        <p:spPr>
          <a:xfrm>
            <a:off x="1133475" y="690563"/>
            <a:ext cx="4591050" cy="3443287"/>
          </a:xfrm>
          <a:ln cap="flat"/>
        </p:spPr>
      </p:sp>
      <p:sp>
        <p:nvSpPr>
          <p:cNvPr id="353283" name="Rectangle 3"/>
          <p:cNvSpPr>
            <a:spLocks noGrp="1" noChangeArrowheads="1"/>
          </p:cNvSpPr>
          <p:nvPr>
            <p:ph type="body" idx="1"/>
          </p:nvPr>
        </p:nvSpPr>
        <p:spPr>
          <a:xfrm>
            <a:off x="913986" y="4365739"/>
            <a:ext cx="5030029" cy="413488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61" tIns="46032" rIns="92061" bIns="46032"/>
          <a:lstStyle/>
          <a:p>
            <a:endParaRPr lang="en-US" altLang="en-US" dirty="0" smtClean="0"/>
          </a:p>
        </p:txBody>
      </p:sp>
    </p:spTree>
    <p:extLst>
      <p:ext uri="{BB962C8B-B14F-4D97-AF65-F5344CB8AC3E}">
        <p14:creationId xmlns:p14="http://schemas.microsoft.com/office/powerpoint/2010/main" val="118082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530673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958456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502127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418426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727601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1087181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753592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064348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935704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50938" y="692150"/>
            <a:ext cx="4556125" cy="3416300"/>
          </a:xfrm>
          <a:ln/>
        </p:spPr>
      </p:sp>
      <p:sp>
        <p:nvSpPr>
          <p:cNvPr id="68611" name="Rectangle 4"/>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27527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108592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221193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978286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611420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80209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532980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557641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90828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711831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367854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1683537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0671991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7031139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868607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8623190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9831635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1441162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50938" y="692150"/>
            <a:ext cx="4556125" cy="3416300"/>
          </a:xfrm>
          <a:ln/>
        </p:spPr>
      </p:sp>
      <p:sp>
        <p:nvSpPr>
          <p:cNvPr id="68611" name="Rectangle 4"/>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9906738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401646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1877396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557187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5465387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58567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287168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68785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6112781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0720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781209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9530726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5095416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2430705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862692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8614747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7767125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7809714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4374113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2827381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2723326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50938" y="692150"/>
            <a:ext cx="4556125" cy="3416300"/>
          </a:xfrm>
          <a:ln/>
        </p:spPr>
      </p:sp>
      <p:sp>
        <p:nvSpPr>
          <p:cNvPr id="68611" name="Rectangle 4"/>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1606170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995375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9179490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9731896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455579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843730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402247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pic>
        <p:nvPicPr>
          <p:cNvPr id="11878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00613"/>
            <a:ext cx="5943600" cy="14208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2962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9178278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16810532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5557300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40635323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0555071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41758976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8593946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1491003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5301903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9365456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5433852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4698130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6319102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6372709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9057677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62117597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12373739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5539344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98505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7158041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13162715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7502129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p:spPr>
        <p:txBody>
          <a:bodyPr/>
          <a:lstStyle/>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4485269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5434125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2251178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64998868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4218254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18373997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0539465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409904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50938" y="692150"/>
            <a:ext cx="4556125" cy="3416300"/>
          </a:xfrm>
          <a:ln/>
        </p:spPr>
      </p:sp>
      <p:sp>
        <p:nvSpPr>
          <p:cNvPr id="68611" name="Rectangle 4"/>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9641656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5167687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39579203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1071434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63500475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127423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7113947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415498521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78794102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60193279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2570942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Liberation Sans" panose="020B0604020202020204"/>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3517209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Liberation Sans" panose="020B0604020202020204"/>
              </a:defRPr>
            </a:lvl1pPr>
            <a:lvl2pPr>
              <a:defRPr>
                <a:latin typeface="Liberation Sans" panose="020B0604020202020204"/>
              </a:defRPr>
            </a:lvl2pPr>
            <a:lvl3pPr>
              <a:defRPr>
                <a:latin typeface="Liberation Sans" panose="020B0604020202020204"/>
              </a:defRPr>
            </a:lvl3pPr>
            <a:lvl4pPr>
              <a:defRPr>
                <a:latin typeface="Liberation Sans" panose="020B0604020202020204"/>
              </a:defRPr>
            </a:lvl4pPr>
            <a:lvl5pPr>
              <a:defRPr>
                <a:latin typeface="Liberation Sans" panose="020B0604020202020204"/>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25266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Liberation Sans" panose="020B0604020202020204"/>
              </a:defRPr>
            </a:lvl1pPr>
            <a:lvl2pPr>
              <a:defRPr>
                <a:latin typeface="Liberation Sans" panose="020B0604020202020204"/>
              </a:defRPr>
            </a:lvl2pPr>
            <a:lvl3pPr>
              <a:defRPr>
                <a:latin typeface="Liberation Sans" panose="020B0604020202020204"/>
              </a:defRPr>
            </a:lvl3pPr>
            <a:lvl4pPr>
              <a:defRPr>
                <a:latin typeface="Liberation Sans" panose="020B0604020202020204"/>
              </a:defRPr>
            </a:lvl4pPr>
            <a:lvl5pPr>
              <a:defRPr>
                <a:latin typeface="Liberation Sans" panose="020B0604020202020204"/>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31406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12885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47537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22518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78484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382000" cy="4800600"/>
          </a:xfrm>
          <a:prstGeom prst="rect">
            <a:avLst/>
          </a:prstGeom>
        </p:spPr>
        <p:txBody>
          <a:bodyPr/>
          <a:lstStyle>
            <a:lvl1pPr>
              <a:defRPr>
                <a:latin typeface="Liberation Sans" panose="020B0604020202020204"/>
              </a:defRPr>
            </a:lvl1pPr>
            <a:lvl2pPr>
              <a:defRPr>
                <a:latin typeface="Liberation Sans" panose="020B0604020202020204"/>
              </a:defRPr>
            </a:lvl2pPr>
            <a:lvl3pPr>
              <a:defRPr>
                <a:latin typeface="Liberation Sans" panose="020B0604020202020204"/>
              </a:defRPr>
            </a:lvl3pPr>
            <a:lvl4pPr>
              <a:defRPr>
                <a:latin typeface="Liberation Sans" panose="020B0604020202020204"/>
              </a:defRPr>
            </a:lvl4pPr>
            <a:lvl5pPr>
              <a:defRPr>
                <a:latin typeface="Liberation Sans" panose="020B0604020202020204"/>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75785645"/>
      </p:ext>
    </p:extLst>
  </p:cSld>
  <p:clrMapOvr>
    <a:masterClrMapping/>
  </p:clrMapOvr>
  <p:transition>
    <p:wipe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42865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Liberation Sans" panose="020B0604020202020204"/>
              </a:defRPr>
            </a:lvl1pPr>
            <a:lvl2pPr>
              <a:defRPr>
                <a:latin typeface="Liberation Sans" panose="020B0604020202020204"/>
              </a:defRPr>
            </a:lvl2pPr>
            <a:lvl3pPr>
              <a:defRPr>
                <a:latin typeface="Liberation Sans" panose="020B0604020202020204"/>
              </a:defRPr>
            </a:lvl3pPr>
            <a:lvl4pPr>
              <a:defRPr>
                <a:latin typeface="Liberation Sans" panose="020B0604020202020204"/>
              </a:defRPr>
            </a:lvl4pPr>
            <a:lvl5pPr>
              <a:defRPr>
                <a:latin typeface="Liberation Sans" panose="020B0604020202020204"/>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582562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Liberation Sans" panose="020B0604020202020204"/>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22972114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Liberation Sans" panose="020B0604020202020204"/>
              </a:defRPr>
            </a:lvl1pPr>
            <a:lvl2pPr>
              <a:defRPr sz="2400">
                <a:latin typeface="Liberation Sans" panose="020B0604020202020204"/>
              </a:defRPr>
            </a:lvl2pPr>
            <a:lvl3pPr>
              <a:defRPr sz="2000">
                <a:latin typeface="Liberation Sans" panose="020B0604020202020204"/>
              </a:defRPr>
            </a:lvl3pPr>
            <a:lvl4pPr>
              <a:defRPr sz="1800">
                <a:latin typeface="Liberation Sans" panose="020B0604020202020204"/>
              </a:defRPr>
            </a:lvl4pPr>
            <a:lvl5pPr>
              <a:defRPr sz="1800">
                <a:latin typeface="Liberation Sans" panose="020B0604020202020204"/>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Liberation Sans" panose="020B0604020202020204"/>
              </a:defRPr>
            </a:lvl1pPr>
            <a:lvl2pPr>
              <a:defRPr sz="2400">
                <a:latin typeface="Liberation Sans" panose="020B0604020202020204"/>
              </a:defRPr>
            </a:lvl2pPr>
            <a:lvl3pPr>
              <a:defRPr sz="2000">
                <a:latin typeface="Liberation Sans" panose="020B0604020202020204"/>
              </a:defRPr>
            </a:lvl3pPr>
            <a:lvl4pPr>
              <a:defRPr sz="1800">
                <a:latin typeface="Liberation Sans" panose="020B0604020202020204"/>
              </a:defRPr>
            </a:lvl4pPr>
            <a:lvl5pPr>
              <a:defRPr sz="1800">
                <a:latin typeface="Liberation Sans" panose="020B0604020202020204"/>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837418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Liberation Sans" panose="020B060402020202020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Liberation Sans" panose="020B0604020202020204"/>
              </a:defRPr>
            </a:lvl1pPr>
            <a:lvl2pPr>
              <a:defRPr sz="2000">
                <a:latin typeface="Liberation Sans" panose="020B0604020202020204"/>
              </a:defRPr>
            </a:lvl2pPr>
            <a:lvl3pPr>
              <a:defRPr sz="1800">
                <a:latin typeface="Liberation Sans" panose="020B0604020202020204"/>
              </a:defRPr>
            </a:lvl3pPr>
            <a:lvl4pPr>
              <a:defRPr sz="1600">
                <a:latin typeface="Liberation Sans" panose="020B0604020202020204"/>
              </a:defRPr>
            </a:lvl4pPr>
            <a:lvl5pPr>
              <a:defRPr sz="1600">
                <a:latin typeface="Liberation Sans" panose="020B0604020202020204"/>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Liberation Sans" panose="020B0604020202020204"/>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Liberation Sans" panose="020B0604020202020204"/>
              </a:defRPr>
            </a:lvl1pPr>
            <a:lvl2pPr>
              <a:defRPr sz="2000">
                <a:latin typeface="Liberation Sans" panose="020B0604020202020204"/>
              </a:defRPr>
            </a:lvl2pPr>
            <a:lvl3pPr>
              <a:defRPr sz="1800">
                <a:latin typeface="Liberation Sans" panose="020B0604020202020204"/>
              </a:defRPr>
            </a:lvl3pPr>
            <a:lvl4pPr>
              <a:defRPr sz="1600">
                <a:latin typeface="Liberation Sans" panose="020B0604020202020204"/>
              </a:defRPr>
            </a:lvl4pPr>
            <a:lvl5pPr>
              <a:defRPr sz="1600">
                <a:latin typeface="Liberation Sans" panose="020B0604020202020204"/>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378508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22159167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24232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Liberation Sans" panose="020B0604020202020204"/>
              </a:defRPr>
            </a:lvl1pPr>
            <a:lvl2pPr>
              <a:defRPr sz="2800">
                <a:latin typeface="Liberation Sans" panose="020B0604020202020204"/>
              </a:defRPr>
            </a:lvl2pPr>
            <a:lvl3pPr>
              <a:defRPr sz="2400">
                <a:latin typeface="Liberation Sans" panose="020B0604020202020204"/>
              </a:defRPr>
            </a:lvl3pPr>
            <a:lvl4pPr>
              <a:defRPr sz="2000">
                <a:latin typeface="Liberation Sans" panose="020B0604020202020204"/>
              </a:defRPr>
            </a:lvl4pPr>
            <a:lvl5pPr>
              <a:defRPr sz="2000">
                <a:latin typeface="Liberation Sans" panose="020B0604020202020204"/>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Liberation Sans" panose="020B0604020202020204"/>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75103468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Liberation Sans" panose="020B0604020202020204"/>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Liberation Sans" panose="020B0604020202020204"/>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33758797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Box 16"/>
          <p:cNvSpPr txBox="1">
            <a:spLocks noChangeArrowheads="1"/>
          </p:cNvSpPr>
          <p:nvPr/>
        </p:nvSpPr>
        <p:spPr bwMode="auto">
          <a:xfrm>
            <a:off x="76200" y="6400800"/>
            <a:ext cx="685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folHlink"/>
                </a:solidFill>
                <a:latin typeface="Comic Sans MS" panose="030F0702030302020204" pitchFamily="66" charset="0"/>
              </a:defRPr>
            </a:lvl1pPr>
            <a:lvl2pPr marL="742950" indent="-285750">
              <a:defRPr b="1">
                <a:solidFill>
                  <a:schemeClr val="folHlink"/>
                </a:solidFill>
                <a:latin typeface="Comic Sans MS" panose="030F0702030302020204" pitchFamily="66" charset="0"/>
              </a:defRPr>
            </a:lvl2pPr>
            <a:lvl3pPr marL="1143000" indent="-228600">
              <a:defRPr b="1">
                <a:solidFill>
                  <a:schemeClr val="folHlink"/>
                </a:solidFill>
                <a:latin typeface="Comic Sans MS" panose="030F0702030302020204" pitchFamily="66" charset="0"/>
              </a:defRPr>
            </a:lvl3pPr>
            <a:lvl4pPr marL="1600200" indent="-228600">
              <a:defRPr b="1">
                <a:solidFill>
                  <a:schemeClr val="folHlink"/>
                </a:solidFill>
                <a:latin typeface="Comic Sans MS" panose="030F0702030302020204" pitchFamily="66" charset="0"/>
              </a:defRPr>
            </a:lvl4pPr>
            <a:lvl5pPr marL="2057400" indent="-228600">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ctr">
              <a:spcBef>
                <a:spcPct val="50000"/>
              </a:spcBef>
              <a:defRPr/>
            </a:pPr>
            <a:r>
              <a:rPr lang="en-US" altLang="en-US" sz="1200" dirty="0" smtClean="0">
                <a:solidFill>
                  <a:schemeClr val="tx1"/>
                </a:solidFill>
                <a:latin typeface="Liberation Sans" panose="020B0604020202020204"/>
              </a:rPr>
              <a:t>21-</a:t>
            </a:r>
            <a:fld id="{D41A96B3-5191-44A0-A872-C608CBBE0E1E}" type="slidenum">
              <a:rPr lang="en-US" altLang="en-US" sz="1200" smtClean="0">
                <a:solidFill>
                  <a:schemeClr val="tx1"/>
                </a:solidFill>
                <a:latin typeface="Liberation Sans" panose="020B0604020202020204"/>
              </a:rPr>
              <a:pPr algn="ctr">
                <a:spcBef>
                  <a:spcPct val="50000"/>
                </a:spcBef>
                <a:defRPr/>
              </a:pPr>
              <a:t>‹#›</a:t>
            </a:fld>
            <a:endParaRPr lang="en-US" altLang="en-US" sz="1200" dirty="0" smtClean="0">
              <a:solidFill>
                <a:schemeClr val="tx1"/>
              </a:solidFill>
              <a:latin typeface="Liberation Sans"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Lst>
  <p:transition>
    <p:wipe dir="r"/>
  </p:transition>
  <p:txStyles>
    <p:titleStyle>
      <a:lvl1pPr marL="109538" indent="-1095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mj-lt"/>
          <a:ea typeface="+mj-ea"/>
          <a:cs typeface="+mj-cs"/>
        </a:defRPr>
      </a:lvl1pPr>
      <a:lvl2pPr marL="109538" indent="-1095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2pPr>
      <a:lvl3pPr marL="109538" indent="-1095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3pPr>
      <a:lvl4pPr marL="109538" indent="-1095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4pPr>
      <a:lvl5pPr marL="109538" indent="-1095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5pPr>
      <a:lvl6pPr marL="5667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6pPr>
      <a:lvl7pPr marL="10239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7pPr>
      <a:lvl8pPr marL="14811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8pPr>
      <a:lvl9pPr marL="1938338" algn="ctr" rtl="0" eaLnBrk="0" fontAlgn="base" hangingPunct="0">
        <a:spcBef>
          <a:spcPct val="0"/>
        </a:spcBef>
        <a:spcAft>
          <a:spcPct val="0"/>
        </a:spcAft>
        <a:defRPr sz="3000" b="1" i="1">
          <a:solidFill>
            <a:srgbClr val="FFFF00"/>
          </a:solidFill>
          <a:effectLst>
            <a:outerShdw blurRad="38100" dist="38100" dir="2700000" algn="tl">
              <a:srgbClr val="C0C0C0"/>
            </a:outerShdw>
          </a:effectLst>
          <a:latin typeface="Comic Sans MS" pitchFamily="66"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l"/>
        <a:defRPr sz="2800" b="1">
          <a:solidFill>
            <a:schemeClr val="bg2"/>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5000"/>
        <a:buFont typeface="Wingdings" panose="05000000000000000000" pitchFamily="2" charset="2"/>
        <a:buChar char="l"/>
        <a:defRPr sz="2400" b="1">
          <a:solidFill>
            <a:schemeClr val="bg2"/>
          </a:solidFill>
          <a:effectLst>
            <a:outerShdw blurRad="38100" dist="38100" dir="2700000" algn="tl">
              <a:srgbClr val="C0C0C0"/>
            </a:outerShdw>
          </a:effectLst>
          <a:latin typeface="+mn-lt"/>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000" b="1">
          <a:solidFill>
            <a:schemeClr val="bg2"/>
          </a:solidFill>
          <a:effectLst>
            <a:outerShdw blurRad="38100" dist="38100" dir="2700000" algn="tl">
              <a:srgbClr val="C0C0C0"/>
            </a:outerShdw>
          </a:effectLst>
          <a:latin typeface="+mn-lt"/>
        </a:defRPr>
      </a:lvl3pPr>
      <a:lvl4pPr marL="1600200" indent="-228600" algn="l" rtl="0" eaLnBrk="0" fontAlgn="base" hangingPunct="0">
        <a:spcBef>
          <a:spcPct val="20000"/>
        </a:spcBef>
        <a:spcAft>
          <a:spcPct val="0"/>
        </a:spcAft>
        <a:buClr>
          <a:schemeClr val="accent2"/>
        </a:buClr>
        <a:buSzPct val="75000"/>
        <a:buFont typeface="Wingdings" panose="05000000000000000000" pitchFamily="2" charset="2"/>
        <a:buChar char="l"/>
        <a:defRPr sz="2000" b="1">
          <a:solidFill>
            <a:schemeClr val="bg2"/>
          </a:solidFill>
          <a:effectLst>
            <a:outerShdw blurRad="38100" dist="38100" dir="2700000" algn="tl">
              <a:srgbClr val="C0C0C0"/>
            </a:outerShdw>
          </a:effectLst>
          <a:latin typeface="+mn-lt"/>
        </a:defRPr>
      </a:lvl4pPr>
      <a:lvl5pPr marL="2057400" indent="-228600" algn="l" rtl="0" eaLnBrk="0" fontAlgn="base" hangingPunct="0">
        <a:spcBef>
          <a:spcPct val="20000"/>
        </a:spcBef>
        <a:spcAft>
          <a:spcPct val="0"/>
        </a:spcAft>
        <a:buClr>
          <a:schemeClr val="accent2"/>
        </a:buClr>
        <a:buSzPct val="75000"/>
        <a:buFont typeface="Wingdings" panose="05000000000000000000" pitchFamily="2" charset="2"/>
        <a:buChar char="l"/>
        <a:defRPr sz="2000" b="1">
          <a:solidFill>
            <a:schemeClr val="bg2"/>
          </a:solidFill>
          <a:effectLst>
            <a:outerShdw blurRad="38100" dist="38100" dir="2700000" algn="tl">
              <a:srgbClr val="C0C0C0"/>
            </a:outerShdw>
          </a:effectLst>
          <a:latin typeface="+mn-lt"/>
        </a:defRPr>
      </a:lvl5pPr>
      <a:lvl6pPr marL="25146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6pPr>
      <a:lvl7pPr marL="29718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7pPr>
      <a:lvl8pPr marL="34290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8pPr>
      <a:lvl9pPr marL="3886200" indent="-228600" algn="l" rtl="0" eaLnBrk="0" fontAlgn="base" hangingPunct="0">
        <a:spcBef>
          <a:spcPct val="20000"/>
        </a:spcBef>
        <a:spcAft>
          <a:spcPct val="0"/>
        </a:spcAft>
        <a:buClr>
          <a:schemeClr val="accent2"/>
        </a:buClr>
        <a:buSzPct val="75000"/>
        <a:buFont typeface="Wingdings" pitchFamily="2" charset="2"/>
        <a:buChar char="l"/>
        <a:defRPr sz="2000" b="1">
          <a:solidFill>
            <a:schemeClr val="bg2"/>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632627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560696" y="2871354"/>
            <a:ext cx="4114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lIns="90488" tIns="44450" rIns="90488" bIns="44450"/>
          <a:lstStyle/>
          <a:p>
            <a:pPr marL="341313" indent="-341313">
              <a:lnSpc>
                <a:spcPct val="115000"/>
              </a:lnSpc>
              <a:spcBef>
                <a:spcPct val="45000"/>
              </a:spcBef>
              <a:buClr>
                <a:srgbClr val="CC0000"/>
              </a:buClr>
              <a:buSzTx/>
              <a:buAutoNum type="arabicPlain"/>
            </a:pPr>
            <a:r>
              <a:rPr lang="en-US" sz="1900" kern="1200" dirty="0">
                <a:solidFill>
                  <a:schemeClr val="folHlink"/>
                </a:solidFill>
                <a:effectLst/>
                <a:latin typeface="Liberation Sans" panose="020B0604020202020204" pitchFamily="34" charset="0"/>
              </a:rPr>
              <a:t>Explain the nature, economic substance, and advantages of lease transactions.</a:t>
            </a:r>
          </a:p>
          <a:p>
            <a:pPr marL="341313" indent="-341313">
              <a:lnSpc>
                <a:spcPct val="115000"/>
              </a:lnSpc>
              <a:spcBef>
                <a:spcPct val="45000"/>
              </a:spcBef>
              <a:buClr>
                <a:srgbClr val="CC0000"/>
              </a:buClr>
              <a:buSzTx/>
              <a:buAutoNum type="arabicPlain"/>
            </a:pPr>
            <a:r>
              <a:rPr lang="en-US" sz="1900" dirty="0">
                <a:solidFill>
                  <a:srgbClr val="CC0000"/>
                </a:solidFill>
                <a:effectLst/>
                <a:latin typeface="Liberation Sans" panose="020B0604020202020204" pitchFamily="34" charset="0"/>
              </a:rPr>
              <a:t>Describe the accounting for leases by lessees.</a:t>
            </a:r>
          </a:p>
        </p:txBody>
      </p:sp>
      <p:sp>
        <p:nvSpPr>
          <p:cNvPr id="3075" name="Rectangle 15"/>
          <p:cNvSpPr>
            <a:spLocks noGrp="1" noChangeArrowheads="1"/>
          </p:cNvSpPr>
          <p:nvPr>
            <p:ph type="title" idx="4294967295"/>
          </p:nvPr>
        </p:nvSpPr>
        <p:spPr bwMode="auto">
          <a:xfrm>
            <a:off x="560696" y="1828800"/>
            <a:ext cx="3886200" cy="484909"/>
          </a:xfrm>
          <a:prstGeom prst="rect">
            <a:avLst/>
          </a:prstGeom>
          <a:noFill/>
          <a:ln>
            <a:noFill/>
          </a:ln>
          <a:effectLst/>
        </p:spPr>
        <p:txBody>
          <a:bodyPr vert="horz" wrap="square" lIns="90488" tIns="44450" rIns="90488" bIns="44450" numCol="1" anchor="t" anchorCtr="0" compatLnSpc="1">
            <a:prstTxWarp prst="textNoShape">
              <a:avLst/>
            </a:prstTxWarp>
          </a:bodyPr>
          <a:lstStyle/>
          <a:p>
            <a:pPr marL="0" indent="0" algn="l">
              <a:lnSpc>
                <a:spcPct val="110000"/>
              </a:lnSpc>
            </a:pPr>
            <a:r>
              <a:rPr lang="en-US" altLang="en-US" sz="2400" i="0" dirty="0" smtClean="0">
                <a:solidFill>
                  <a:srgbClr val="CC0000"/>
                </a:solidFill>
                <a:effectLst/>
                <a:latin typeface="Liberation Sans" panose="020B0604020202020204" pitchFamily="34" charset="0"/>
              </a:rPr>
              <a:t>LEARNING OBJECTIVES</a:t>
            </a:r>
          </a:p>
        </p:txBody>
      </p:sp>
      <p:sp>
        <p:nvSpPr>
          <p:cNvPr id="3076" name="Rectangle 18"/>
          <p:cNvSpPr>
            <a:spLocks noChangeArrowheads="1"/>
          </p:cNvSpPr>
          <p:nvPr/>
        </p:nvSpPr>
        <p:spPr bwMode="auto">
          <a:xfrm>
            <a:off x="4800600" y="2871354"/>
            <a:ext cx="4114800" cy="289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341313" indent="-341313">
              <a:lnSpc>
                <a:spcPct val="115000"/>
              </a:lnSpc>
              <a:spcBef>
                <a:spcPct val="45000"/>
              </a:spcBef>
              <a:buClr>
                <a:srgbClr val="CC0000"/>
              </a:buClr>
              <a:buFont typeface="Wingdings" panose="05000000000000000000" pitchFamily="2" charset="2"/>
              <a:buAutoNum type="arabicPlain" startAt="3"/>
            </a:pPr>
            <a:r>
              <a:rPr lang="en-US" sz="1900" b="0" dirty="0" smtClean="0">
                <a:latin typeface="Liberation Sans" panose="020B0604020202020204" pitchFamily="34" charset="0"/>
              </a:rPr>
              <a:t>Describe the accounting for leases by lessors.</a:t>
            </a:r>
          </a:p>
          <a:p>
            <a:pPr marL="341313" indent="-341313">
              <a:lnSpc>
                <a:spcPct val="115000"/>
              </a:lnSpc>
              <a:spcBef>
                <a:spcPct val="45000"/>
              </a:spcBef>
              <a:buClr>
                <a:srgbClr val="CC0000"/>
              </a:buClr>
              <a:buFont typeface="Wingdings" panose="05000000000000000000" pitchFamily="2" charset="2"/>
              <a:buAutoNum type="arabicPlain" startAt="3"/>
            </a:pPr>
            <a:r>
              <a:rPr lang="en-US" sz="1900" b="0" dirty="0" smtClean="0">
                <a:latin typeface="Liberation Sans" panose="020B0604020202020204" pitchFamily="34" charset="0"/>
              </a:rPr>
              <a:t>Describe the accounting and reporting for special features of lease arrangements.</a:t>
            </a:r>
          </a:p>
        </p:txBody>
      </p:sp>
      <p:sp>
        <p:nvSpPr>
          <p:cNvPr id="3077" name="Rectangle 19"/>
          <p:cNvSpPr>
            <a:spLocks noChangeArrowheads="1"/>
          </p:cNvSpPr>
          <p:nvPr/>
        </p:nvSpPr>
        <p:spPr bwMode="auto">
          <a:xfrm>
            <a:off x="560696" y="2414154"/>
            <a:ext cx="7211704" cy="397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lIns="90488" tIns="44450" rIns="90488" bIns="44450">
            <a:spAutoFit/>
          </a:bodyPr>
          <a:lstStyle>
            <a:lvl1pPr marL="285750" indent="-285750">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lnSpc>
                <a:spcPct val="115000"/>
              </a:lnSpc>
              <a:spcBef>
                <a:spcPct val="45000"/>
              </a:spcBef>
              <a:buClr>
                <a:srgbClr val="A50021"/>
              </a:buClr>
              <a:buFont typeface="Wingdings" pitchFamily="2" charset="2"/>
              <a:buNone/>
            </a:pPr>
            <a:r>
              <a:rPr lang="en-US" altLang="en-US" sz="1900" dirty="0">
                <a:solidFill>
                  <a:schemeClr val="bg2"/>
                </a:solidFill>
                <a:latin typeface="Liberation Sans" panose="020B0604020202020204" pitchFamily="34" charset="0"/>
              </a:rPr>
              <a:t>After studying this chapter, you should be able to:</a:t>
            </a:r>
          </a:p>
        </p:txBody>
      </p:sp>
      <p:sp>
        <p:nvSpPr>
          <p:cNvPr id="3079" name="Rectangle 24"/>
          <p:cNvSpPr>
            <a:spLocks noChangeArrowheads="1"/>
          </p:cNvSpPr>
          <p:nvPr/>
        </p:nvSpPr>
        <p:spPr bwMode="auto">
          <a:xfrm>
            <a:off x="2174542" y="155057"/>
            <a:ext cx="6436058" cy="1561902"/>
          </a:xfrm>
          <a:prstGeom prst="rect">
            <a:avLst/>
          </a:prstGeom>
          <a:noFill/>
          <a:ln>
            <a:noFill/>
          </a:ln>
          <a:effectLst/>
          <a:extLst>
            <a:ext uri="{909E8E84-426E-40DD-AFC4-6F175D3DCCD1}">
              <a14:hiddenFill xmlns:a14="http://schemas.microsoft.com/office/drawing/2010/main">
                <a:solidFill>
                  <a:srgbClr val="009999"/>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r>
              <a:rPr lang="en-US" altLang="en-US" sz="4800" dirty="0" smtClean="0">
                <a:solidFill>
                  <a:schemeClr val="tx2">
                    <a:lumMod val="50000"/>
                  </a:schemeClr>
                </a:solidFill>
                <a:latin typeface="Liberation Sans" panose="020B0604020202020204" pitchFamily="34" charset="0"/>
              </a:rPr>
              <a:t>Accounting for Leases</a:t>
            </a:r>
            <a:endParaRPr lang="en-US" altLang="en-US" sz="4800" dirty="0">
              <a:solidFill>
                <a:schemeClr val="tx2">
                  <a:lumMod val="50000"/>
                </a:schemeClr>
              </a:solidFill>
              <a:latin typeface="Liberation Sans" panose="020B0604020202020204" pitchFamily="34" charset="0"/>
            </a:endParaRPr>
          </a:p>
        </p:txBody>
      </p:sp>
      <p:sp>
        <p:nvSpPr>
          <p:cNvPr id="3081" name="Text Box 26"/>
          <p:cNvSpPr txBox="1">
            <a:spLocks noChangeArrowheads="1"/>
          </p:cNvSpPr>
          <p:nvPr/>
        </p:nvSpPr>
        <p:spPr bwMode="auto">
          <a:xfrm>
            <a:off x="457200" y="76200"/>
            <a:ext cx="1752600" cy="1738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spcBef>
                <a:spcPct val="50000"/>
              </a:spcBef>
            </a:pPr>
            <a:r>
              <a:rPr lang="en-US" altLang="en-US" sz="10700" b="0" dirty="0" smtClean="0">
                <a:solidFill>
                  <a:srgbClr val="006600"/>
                </a:solidFill>
                <a:latin typeface="Liberation Sans" panose="020B0604020202020204" pitchFamily="34" charset="0"/>
              </a:rPr>
              <a:t>21</a:t>
            </a:r>
            <a:endParaRPr lang="en-US" altLang="en-US" sz="10700" b="0" dirty="0">
              <a:solidFill>
                <a:srgbClr val="006600"/>
              </a:solidFill>
              <a:latin typeface="Liberation Sans" panose="020B0604020202020204" pitchFamily="34" charset="0"/>
            </a:endParaRPr>
          </a:p>
        </p:txBody>
      </p:sp>
      <p:cxnSp>
        <p:nvCxnSpPr>
          <p:cNvPr id="3" name="Straight Connector 2"/>
          <p:cNvCxnSpPr/>
          <p:nvPr/>
        </p:nvCxnSpPr>
        <p:spPr bwMode="auto">
          <a:xfrm>
            <a:off x="340056" y="-4592"/>
            <a:ext cx="0" cy="6086944"/>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152400" y="6096000"/>
            <a:ext cx="1524000" cy="0"/>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2</a:t>
            </a:r>
            <a:endParaRPr lang="en-US" altLang="en-US" sz="1600" b="1" i="1" dirty="0">
              <a:solidFill>
                <a:schemeClr val="bg2"/>
              </a:solidFill>
              <a:latin typeface="Liberation Sans" panose="020B0604020202020204"/>
            </a:endParaRPr>
          </a:p>
        </p:txBody>
      </p:sp>
    </p:spTree>
    <p:extLst>
      <p:ext uri="{BB962C8B-B14F-4D97-AF65-F5344CB8AC3E}">
        <p14:creationId xmlns:p14="http://schemas.microsoft.com/office/powerpoint/2010/main" val="1986241767"/>
      </p:ext>
    </p:extLst>
  </p:cSld>
  <p:clrMapOvr>
    <a:masterClrMapping/>
  </p:clrMapOvr>
  <p:transition>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2" name="Text Box 2"/>
          <p:cNvSpPr txBox="1">
            <a:spLocks noChangeArrowheads="1"/>
          </p:cNvSpPr>
          <p:nvPr/>
        </p:nvSpPr>
        <p:spPr bwMode="auto">
          <a:xfrm>
            <a:off x="533400" y="1524000"/>
            <a:ext cx="472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000" dirty="0">
                <a:solidFill>
                  <a:schemeClr val="tx2">
                    <a:lumMod val="50000"/>
                  </a:schemeClr>
                </a:solidFill>
                <a:latin typeface="Liberation Sans" panose="020B0604020202020204"/>
              </a:rPr>
              <a:t>RELEVANT FACTS </a:t>
            </a:r>
            <a:r>
              <a:rPr lang="en-US" altLang="en-US" sz="2000" dirty="0">
                <a:solidFill>
                  <a:schemeClr val="tx1"/>
                </a:solidFill>
                <a:latin typeface="Liberation Sans" panose="020B0604020202020204"/>
              </a:rPr>
              <a:t>- </a:t>
            </a:r>
            <a:r>
              <a:rPr lang="en-US" altLang="en-US" sz="2000" dirty="0">
                <a:solidFill>
                  <a:srgbClr val="006600"/>
                </a:solidFill>
                <a:latin typeface="Liberation Sans" panose="020B0604020202020204"/>
              </a:rPr>
              <a:t>Differences</a:t>
            </a:r>
          </a:p>
        </p:txBody>
      </p:sp>
      <p:sp>
        <p:nvSpPr>
          <p:cNvPr id="94213" name="Rectangle 3"/>
          <p:cNvSpPr>
            <a:spLocks noChangeArrowheads="1"/>
          </p:cNvSpPr>
          <p:nvPr/>
        </p:nvSpPr>
        <p:spPr bwMode="auto">
          <a:xfrm>
            <a:off x="457200" y="2009775"/>
            <a:ext cx="8229600" cy="4648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Under GAAP, extensive disclosure of future non-cancelable lease payments is required for each of the next five years and the years thereafter. Although some international companies (e.g., </a:t>
            </a:r>
            <a:r>
              <a:rPr lang="en-US" dirty="0">
                <a:solidFill>
                  <a:srgbClr val="CC0000"/>
                </a:solidFill>
                <a:latin typeface="Liberation Sans" panose="020B0604020202020204"/>
              </a:rPr>
              <a:t>Nokia</a:t>
            </a:r>
            <a:r>
              <a:rPr lang="en-US" b="0" dirty="0">
                <a:latin typeface="Liberation Sans" panose="020B0604020202020204"/>
              </a:rPr>
              <a:t>) provide a year-by-year breakout of payments due in years 1 through 5. IFRS does not require it. </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The FASB standard for leases was originally issued in 1976. The standard (SFAS No. 13) has been the subject of more than 30 interpretations since its issuance. The IFRS leasing standard is IAS 17, first issued in 1982. This standard is the subject of only three interpretations. One reason for this small number of interpretations is that IFRS does not specifically address a number of leasing transactions that are covered by GAAP. Examples include lease agreements for natural resources, sale-leasebacks, real estate leases, and leveraged leases.</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0" name="Text Box 2"/>
          <p:cNvSpPr txBox="1">
            <a:spLocks noChangeArrowheads="1"/>
          </p:cNvSpPr>
          <p:nvPr/>
        </p:nvSpPr>
        <p:spPr bwMode="auto">
          <a:xfrm>
            <a:off x="533400" y="1524000"/>
            <a:ext cx="472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000" dirty="0">
                <a:solidFill>
                  <a:schemeClr val="tx2">
                    <a:lumMod val="50000"/>
                  </a:schemeClr>
                </a:solidFill>
                <a:latin typeface="Liberation Sans" panose="020B0604020202020204"/>
              </a:rPr>
              <a:t>ON THE HORIZON</a:t>
            </a:r>
          </a:p>
        </p:txBody>
      </p:sp>
      <p:sp>
        <p:nvSpPr>
          <p:cNvPr id="94213" name="Rectangle 3"/>
          <p:cNvSpPr>
            <a:spLocks noChangeArrowheads="1"/>
          </p:cNvSpPr>
          <p:nvPr/>
        </p:nvSpPr>
        <p:spPr bwMode="auto">
          <a:xfrm>
            <a:off x="533400" y="2009775"/>
            <a:ext cx="8153400" cy="42098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1" algn="just">
              <a:lnSpc>
                <a:spcPct val="115000"/>
              </a:lnSpc>
              <a:spcBef>
                <a:spcPct val="50000"/>
              </a:spcBef>
              <a:buClr>
                <a:srgbClr val="800000"/>
              </a:buClr>
              <a:buSzPct val="80000"/>
              <a:defRPr/>
            </a:pPr>
            <a:r>
              <a:rPr lang="en-US" b="0" dirty="0">
                <a:latin typeface="Liberation Sans" panose="020B0604020202020204"/>
              </a:rPr>
              <a:t>Lease accounting is one of the areas identified in the IASB/FASB Memorandum of Understanding. The Boards have developed rules based on “right-of-use” (ROU) which require that all leases with terms longer than one year be recorded on the balance sheet. The IASB has decided on a single approach for lessee accounting. Under that approach, a lessee would account for all leases similar to the current approach for capital leases, recognizing amortization of the ROU asset separately from interest on the lease liability. The FASB reached a different conclusion on the expense recognition for operating-type leases. Under the FASB model, the income effects will reflect a straight-line expense pattern, reported as a single total lease expense. The Boards are generally converged with respect to lessor accounting. A final standard is expected in 2016. You can follow the lease project at either the FASB (http://www.fasb.org) or IASB (http://www.iasb.org) websites.</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826" name="Rectangle 2"/>
          <p:cNvSpPr>
            <a:spLocks noChangeArrowheads="1"/>
          </p:cNvSpPr>
          <p:nvPr/>
        </p:nvSpPr>
        <p:spPr bwMode="auto">
          <a:xfrm>
            <a:off x="533400" y="2057400"/>
            <a:ext cx="8077200" cy="32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35000"/>
              </a:spcBef>
            </a:pPr>
            <a:r>
              <a:rPr lang="en-US" altLang="en-US" sz="2000" b="0" dirty="0">
                <a:solidFill>
                  <a:schemeClr val="tx1"/>
                </a:solidFill>
                <a:latin typeface="Liberation Sans" panose="020B0604020202020204"/>
              </a:rPr>
              <a:t>Which of the following is </a:t>
            </a:r>
            <a:r>
              <a:rPr lang="en-US" altLang="en-US" sz="2000" dirty="0">
                <a:solidFill>
                  <a:schemeClr val="tx1"/>
                </a:solidFill>
                <a:latin typeface="Liberation Sans" panose="020B0604020202020204"/>
              </a:rPr>
              <a:t>not</a:t>
            </a:r>
            <a:r>
              <a:rPr lang="en-US" altLang="en-US" sz="2000" b="0" dirty="0">
                <a:solidFill>
                  <a:schemeClr val="tx1"/>
                </a:solidFill>
                <a:latin typeface="Liberation Sans" panose="020B0604020202020204"/>
              </a:rPr>
              <a:t> a criterion for a lease to be recorded as a finance lease?</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There is transfer of ownership.</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The lease is cancelable.</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The lease term is for the major part of the economic life of the asset.</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There is a bargain-purchase option.</a:t>
            </a:r>
          </a:p>
        </p:txBody>
      </p:sp>
      <p:sp>
        <p:nvSpPr>
          <p:cNvPr id="96259" name="Rectangle 3"/>
          <p:cNvSpPr>
            <a:spLocks noChangeArrowheads="1"/>
          </p:cNvSpPr>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96260" name="Rectangle 4"/>
          <p:cNvSpPr>
            <a:spLocks noChangeArrowheads="1"/>
          </p:cNvSpPr>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205829" name="Text Box 7"/>
          <p:cNvSpPr txBox="1">
            <a:spLocks noChangeArrowheads="1"/>
          </p:cNvSpPr>
          <p:nvPr/>
        </p:nvSpPr>
        <p:spPr bwMode="auto">
          <a:xfrm>
            <a:off x="533400" y="1524000"/>
            <a:ext cx="518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400" dirty="0">
                <a:solidFill>
                  <a:srgbClr val="CC0000"/>
                </a:solidFill>
                <a:latin typeface="Liberation Sans" panose="020B0604020202020204"/>
              </a:rPr>
              <a:t>IFRS SELF-TEST QUESTION</a:t>
            </a: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Notched Right Arrow 10"/>
          <p:cNvSpPr/>
          <p:nvPr/>
        </p:nvSpPr>
        <p:spPr bwMode="auto">
          <a:xfrm>
            <a:off x="228600" y="3445578"/>
            <a:ext cx="533400" cy="416718"/>
          </a:xfrm>
          <a:prstGeom prst="notchedRightArrow">
            <a:avLst/>
          </a:prstGeom>
          <a:solidFill>
            <a:srgbClr val="E20000"/>
          </a:solidFill>
          <a:ln w="381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7875" name="Rectangle 2"/>
          <p:cNvSpPr>
            <a:spLocks noChangeArrowheads="1"/>
          </p:cNvSpPr>
          <p:nvPr/>
        </p:nvSpPr>
        <p:spPr bwMode="auto">
          <a:xfrm>
            <a:off x="533400" y="2057400"/>
            <a:ext cx="8077200" cy="449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2000"/>
              </a:lnSpc>
              <a:spcBef>
                <a:spcPts val="600"/>
              </a:spcBef>
            </a:pPr>
            <a:r>
              <a:rPr lang="en-US" altLang="en-US" sz="2000" b="0" dirty="0">
                <a:solidFill>
                  <a:schemeClr val="tx1"/>
                </a:solidFill>
                <a:latin typeface="Liberation Sans" panose="020B0604020202020204"/>
              </a:rPr>
              <a:t>Under IFRS, in computing the present value of the minimum lease payments, the lessee should:</a:t>
            </a:r>
          </a:p>
          <a:p>
            <a:pPr lvl="1" algn="l">
              <a:lnSpc>
                <a:spcPct val="122000"/>
              </a:lnSpc>
              <a:spcBef>
                <a:spcPts val="600"/>
              </a:spcBef>
              <a:buFontTx/>
              <a:buAutoNum type="alphaLcPeriod"/>
            </a:pPr>
            <a:r>
              <a:rPr lang="en-US" altLang="en-US" sz="2000" b="0" dirty="0">
                <a:solidFill>
                  <a:schemeClr val="tx1"/>
                </a:solidFill>
                <a:latin typeface="Liberation Sans" panose="020B0604020202020204"/>
              </a:rPr>
              <a:t>use its incremental borrowing rate in all cases.</a:t>
            </a:r>
          </a:p>
          <a:p>
            <a:pPr lvl="1" algn="l">
              <a:lnSpc>
                <a:spcPct val="122000"/>
              </a:lnSpc>
              <a:spcBef>
                <a:spcPts val="600"/>
              </a:spcBef>
              <a:buFontTx/>
              <a:buAutoNum type="alphaLcPeriod"/>
            </a:pPr>
            <a:r>
              <a:rPr lang="en-US" altLang="en-US" sz="2000" b="0" dirty="0">
                <a:solidFill>
                  <a:schemeClr val="tx1"/>
                </a:solidFill>
                <a:latin typeface="Liberation Sans" panose="020B0604020202020204"/>
              </a:rPr>
              <a:t>use either its incremental borrowing rate or the implicit rate of the lessor, whichever is higher, assuming that the implicit rate is known to the lessee. </a:t>
            </a:r>
          </a:p>
          <a:p>
            <a:pPr lvl="1" algn="l">
              <a:lnSpc>
                <a:spcPct val="122000"/>
              </a:lnSpc>
              <a:spcBef>
                <a:spcPts val="600"/>
              </a:spcBef>
              <a:buFontTx/>
              <a:buAutoNum type="alphaLcPeriod"/>
            </a:pPr>
            <a:r>
              <a:rPr lang="en-US" altLang="en-US" sz="2000" b="0" dirty="0">
                <a:solidFill>
                  <a:schemeClr val="tx1"/>
                </a:solidFill>
                <a:latin typeface="Liberation Sans" panose="020B0604020202020204"/>
              </a:rPr>
              <a:t>use either its incremental borrowing rate or the implicit rate of the lessor, whichever is lower, assuming that the implicit rate is known to the lessee. </a:t>
            </a:r>
          </a:p>
          <a:p>
            <a:pPr lvl="1" algn="l">
              <a:lnSpc>
                <a:spcPct val="122000"/>
              </a:lnSpc>
              <a:spcBef>
                <a:spcPts val="600"/>
              </a:spcBef>
              <a:buFontTx/>
              <a:buAutoNum type="alphaLcPeriod"/>
            </a:pPr>
            <a:r>
              <a:rPr lang="en-US" altLang="en-US" sz="2000" b="0" dirty="0">
                <a:solidFill>
                  <a:schemeClr val="tx1"/>
                </a:solidFill>
                <a:latin typeface="Liberation Sans" panose="020B0604020202020204"/>
              </a:rPr>
              <a:t>use the implicit rate of the lessor, unless it is impracticable to determine the implicit rate.</a:t>
            </a:r>
          </a:p>
        </p:txBody>
      </p:sp>
      <p:sp>
        <p:nvSpPr>
          <p:cNvPr id="97283" name="Rectangle 3"/>
          <p:cNvSpPr>
            <a:spLocks noChangeArrowheads="1"/>
          </p:cNvSpPr>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97284" name="Rectangle 4"/>
          <p:cNvSpPr>
            <a:spLocks noChangeArrowheads="1"/>
          </p:cNvSpPr>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207878" name="Text Box 7"/>
          <p:cNvSpPr txBox="1">
            <a:spLocks noChangeArrowheads="1"/>
          </p:cNvSpPr>
          <p:nvPr/>
        </p:nvSpPr>
        <p:spPr bwMode="auto">
          <a:xfrm>
            <a:off x="533400" y="1524000"/>
            <a:ext cx="518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400" dirty="0">
                <a:solidFill>
                  <a:srgbClr val="CC0000"/>
                </a:solidFill>
                <a:latin typeface="Liberation Sans" panose="020B0604020202020204"/>
              </a:rPr>
              <a:t>IFRS SELF-TEST QUESTION</a:t>
            </a: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Notched Right Arrow 10"/>
          <p:cNvSpPr/>
          <p:nvPr/>
        </p:nvSpPr>
        <p:spPr bwMode="auto">
          <a:xfrm>
            <a:off x="228600" y="5749506"/>
            <a:ext cx="533400" cy="416718"/>
          </a:xfrm>
          <a:prstGeom prst="notchedRightArrow">
            <a:avLst/>
          </a:prstGeom>
          <a:solidFill>
            <a:srgbClr val="E20000"/>
          </a:solidFill>
          <a:ln w="381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Liberation Sans" panose="020B0604020202020204"/>
            </a:endParaRPr>
          </a:p>
        </p:txBody>
      </p:sp>
      <p:sp>
        <p:nvSpPr>
          <p:cNvPr id="12"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533400" y="2057400"/>
            <a:ext cx="8077200" cy="242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35000"/>
              </a:spcBef>
            </a:pPr>
            <a:r>
              <a:rPr lang="en-US" altLang="en-US" sz="2000" b="0" dirty="0">
                <a:solidFill>
                  <a:schemeClr val="tx1"/>
                </a:solidFill>
                <a:latin typeface="Liberation Sans" panose="020B0604020202020204"/>
              </a:rPr>
              <a:t>A lease that involves a manufacturer’s or dealer’s profit is a (an):</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direct financing lease.</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finance lease.</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operating lease.</a:t>
            </a:r>
          </a:p>
          <a:p>
            <a:pPr lvl="1" algn="l">
              <a:lnSpc>
                <a:spcPct val="125000"/>
              </a:lnSpc>
              <a:spcBef>
                <a:spcPct val="35000"/>
              </a:spcBef>
              <a:buFontTx/>
              <a:buAutoNum type="alphaLcPeriod"/>
            </a:pPr>
            <a:r>
              <a:rPr lang="en-US" altLang="en-US" sz="2000" b="0" dirty="0">
                <a:solidFill>
                  <a:schemeClr val="tx1"/>
                </a:solidFill>
                <a:latin typeface="Liberation Sans" panose="020B0604020202020204"/>
              </a:rPr>
              <a:t>sales-type lease.</a:t>
            </a:r>
          </a:p>
        </p:txBody>
      </p:sp>
      <p:sp>
        <p:nvSpPr>
          <p:cNvPr id="98307" name="Rectangle 3"/>
          <p:cNvSpPr>
            <a:spLocks noChangeArrowheads="1"/>
          </p:cNvSpPr>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209924" name="Text Box 7"/>
          <p:cNvSpPr txBox="1">
            <a:spLocks noChangeArrowheads="1"/>
          </p:cNvSpPr>
          <p:nvPr/>
        </p:nvSpPr>
        <p:spPr bwMode="auto">
          <a:xfrm>
            <a:off x="533400" y="1524000"/>
            <a:ext cx="518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400" dirty="0">
                <a:solidFill>
                  <a:srgbClr val="CC0000"/>
                </a:solidFill>
                <a:latin typeface="Liberation Sans" panose="020B0604020202020204"/>
              </a:rPr>
              <a:t>IFRS SELF-TEST QUESTION</a:t>
            </a: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Notched Right Arrow 10"/>
          <p:cNvSpPr/>
          <p:nvPr/>
        </p:nvSpPr>
        <p:spPr bwMode="auto">
          <a:xfrm>
            <a:off x="228600" y="4049202"/>
            <a:ext cx="533400" cy="416718"/>
          </a:xfrm>
          <a:prstGeom prst="notchedRightArrow">
            <a:avLst/>
          </a:prstGeom>
          <a:solidFill>
            <a:srgbClr val="E20000"/>
          </a:solidFill>
          <a:ln w="381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ChangeArrowheads="1"/>
          </p:cNvSpPr>
          <p:nvPr/>
        </p:nvSpPr>
        <p:spPr bwMode="auto">
          <a:xfrm>
            <a:off x="609600" y="1371600"/>
            <a:ext cx="8001000"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lgn="ctr">
              <a:defRPr sz="2400">
                <a:solidFill>
                  <a:schemeClr val="tx1"/>
                </a:solidFill>
                <a:latin typeface="Times New Roman" pitchFamily="18" charset="0"/>
              </a:defRPr>
            </a:lvl1pPr>
            <a:lvl2pPr marL="742950" indent="-285750" algn="ctr">
              <a:defRPr sz="2400">
                <a:solidFill>
                  <a:schemeClr val="tx1"/>
                </a:solidFill>
                <a:latin typeface="Times New Roman" pitchFamily="18" charset="0"/>
              </a:defRPr>
            </a:lvl2pPr>
            <a:lvl3pPr marL="1143000" indent="-228600" algn="ctr">
              <a:defRPr sz="2400">
                <a:solidFill>
                  <a:schemeClr val="tx1"/>
                </a:solidFill>
                <a:latin typeface="Times New Roman" pitchFamily="18" charset="0"/>
              </a:defRPr>
            </a:lvl3pPr>
            <a:lvl4pPr marL="1600200" indent="-228600" algn="ctr">
              <a:defRPr sz="2400">
                <a:solidFill>
                  <a:schemeClr val="tx1"/>
                </a:solidFill>
                <a:latin typeface="Times New Roman" pitchFamily="18" charset="0"/>
              </a:defRPr>
            </a:lvl4pPr>
            <a:lvl5pPr marL="2057400" indent="-228600" algn="ctr">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just">
              <a:lnSpc>
                <a:spcPct val="130000"/>
              </a:lnSpc>
            </a:pPr>
            <a:r>
              <a:rPr lang="en-US" altLang="en-US" sz="2000" b="0" i="0" dirty="0">
                <a:effectLst/>
                <a:latin typeface="Liberation Sans" panose="020B0604020202020204" pitchFamily="34" charset="0"/>
              </a:rPr>
              <a:t>“Copyright © </a:t>
            </a:r>
            <a:r>
              <a:rPr lang="en-US" altLang="en-US" sz="2000" b="0" i="0" dirty="0" smtClean="0">
                <a:effectLst/>
                <a:latin typeface="Liberation Sans" panose="020B0604020202020204" pitchFamily="34" charset="0"/>
              </a:rPr>
              <a:t>2016 John </a:t>
            </a:r>
            <a:r>
              <a:rPr lang="en-US" altLang="en-US" sz="2000" b="0" i="0" dirty="0">
                <a:effectLst/>
                <a:latin typeface="Liberation Sans" panose="020B0604020202020204" pitchFamily="34" charset="0"/>
              </a:rPr>
              <a:t>Wiley &amp; Sons, Inc. All rights reserved. Reproduction or translation of this work beyond that permitted in Section 117 of the 1976 United States Copyright Act without the express written permission of the copyright owner is unlawful. Request for further information should be addressed to the Permissions Department, John Wiley &amp; Sons, Inc. The purchaser may make back-up copies for his/her own use only and not for distribution or resale. The Publisher assumes no responsibility for errors, omissions, or damages, caused by the use of these programs or from the use of the information contained herein.”</a:t>
            </a:r>
          </a:p>
        </p:txBody>
      </p:sp>
      <p:sp>
        <p:nvSpPr>
          <p:cNvPr id="4" name="Rectangle 2"/>
          <p:cNvSpPr>
            <a:spLocks noChangeArrowheads="1"/>
          </p:cNvSpPr>
          <p:nvPr/>
        </p:nvSpPr>
        <p:spPr bwMode="auto">
          <a:xfrm>
            <a:off x="609600" y="304800"/>
            <a:ext cx="8229600" cy="560388"/>
          </a:xfrm>
          <a:prstGeom prst="rect">
            <a:avLst/>
          </a:prstGeom>
          <a:noFill/>
          <a:ln>
            <a:noFill/>
          </a:ln>
          <a:effectLst/>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gn="l"/>
            <a:r>
              <a:rPr lang="en-US" altLang="en-US" sz="3200" b="1" i="0" dirty="0" smtClean="0">
                <a:solidFill>
                  <a:schemeClr val="tx2">
                    <a:lumMod val="50000"/>
                  </a:schemeClr>
                </a:solidFill>
                <a:effectLst/>
                <a:latin typeface="Liberation Sans" panose="020B0604020202020204" pitchFamily="34" charset="0"/>
              </a:rPr>
              <a:t>COPYRIGHT</a:t>
            </a:r>
            <a:endParaRPr lang="en-US" altLang="en-US" sz="3200" b="1" i="0" dirty="0">
              <a:solidFill>
                <a:schemeClr val="tx2">
                  <a:lumMod val="50000"/>
                </a:schemeClr>
              </a:solidFill>
              <a:effectLst/>
              <a:latin typeface="Liberation Sans" panose="020B0604020202020204" pitchFamily="34" charset="0"/>
            </a:endParaRPr>
          </a:p>
        </p:txBody>
      </p:sp>
      <p:sp>
        <p:nvSpPr>
          <p:cNvPr id="5" name="Line 12"/>
          <p:cNvSpPr>
            <a:spLocks noChangeShapeType="1"/>
          </p:cNvSpPr>
          <p:nvPr/>
        </p:nvSpPr>
        <p:spPr bwMode="auto">
          <a:xfrm>
            <a:off x="304800" y="990600"/>
            <a:ext cx="85344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Liberation Sans" panose="020B0604020202020204" pitchFamily="34" charset="0"/>
            </a:endParaRPr>
          </a:p>
        </p:txBody>
      </p:sp>
    </p:spTree>
    <p:extLst>
      <p:ext uri="{BB962C8B-B14F-4D97-AF65-F5344CB8AC3E}">
        <p14:creationId xmlns:p14="http://schemas.microsoft.com/office/powerpoint/2010/main" val="403632756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609600" y="1371600"/>
            <a:ext cx="7696200" cy="282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8788"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35000"/>
              </a:spcBef>
              <a:buClr>
                <a:srgbClr val="800000"/>
              </a:buClr>
              <a:buSzPct val="90000"/>
            </a:pPr>
            <a:r>
              <a:rPr lang="en-US" altLang="en-US" sz="2100" b="0" dirty="0">
                <a:solidFill>
                  <a:schemeClr val="tx1"/>
                </a:solidFill>
                <a:latin typeface="Liberation Sans" panose="020B0604020202020204"/>
              </a:rPr>
              <a:t>If the lessee </a:t>
            </a:r>
            <a:r>
              <a:rPr lang="en-US" altLang="en-US" sz="2100" dirty="0">
                <a:solidFill>
                  <a:schemeClr val="tx1"/>
                </a:solidFill>
                <a:latin typeface="Liberation Sans" panose="020B0604020202020204"/>
              </a:rPr>
              <a:t>capitalizes </a:t>
            </a:r>
            <a:r>
              <a:rPr lang="en-US" altLang="en-US" sz="2100" b="0" dirty="0">
                <a:solidFill>
                  <a:schemeClr val="tx1"/>
                </a:solidFill>
                <a:latin typeface="Liberation Sans" panose="020B0604020202020204"/>
              </a:rPr>
              <a:t>a lease, the lessee records an asset and a liability generally equal to the present value of the rental payments.</a:t>
            </a:r>
          </a:p>
          <a:p>
            <a:pPr lvl="1" algn="l">
              <a:lnSpc>
                <a:spcPct val="130000"/>
              </a:lnSpc>
              <a:spcBef>
                <a:spcPct val="350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Records depreciation on the leased asset.</a:t>
            </a:r>
          </a:p>
          <a:p>
            <a:pPr lvl="1" algn="l">
              <a:lnSpc>
                <a:spcPct val="130000"/>
              </a:lnSpc>
              <a:spcBef>
                <a:spcPct val="350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Treats the lease payments as consisting of interest and principal.</a:t>
            </a:r>
          </a:p>
        </p:txBody>
      </p:sp>
      <p:sp>
        <p:nvSpPr>
          <p:cNvPr id="1329155"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
        <p:nvSpPr>
          <p:cNvPr id="23556" name="Rectangle 7"/>
          <p:cNvSpPr>
            <a:spLocks noChangeArrowheads="1"/>
          </p:cNvSpPr>
          <p:nvPr/>
        </p:nvSpPr>
        <p:spPr bwMode="auto">
          <a:xfrm>
            <a:off x="533400" y="4540250"/>
            <a:ext cx="48006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1600" b="0" dirty="0">
                <a:latin typeface="Liberation Sans" panose="020B0604020202020204"/>
              </a:rPr>
              <a:t>Journal Entries for Capitalized Lease</a:t>
            </a:r>
          </a:p>
        </p:txBody>
      </p:sp>
      <p:sp>
        <p:nvSpPr>
          <p:cNvPr id="23557" name="Text Box 8"/>
          <p:cNvSpPr txBox="1">
            <a:spLocks noChangeArrowheads="1"/>
          </p:cNvSpPr>
          <p:nvPr/>
        </p:nvSpPr>
        <p:spPr bwMode="auto">
          <a:xfrm>
            <a:off x="6629400" y="4648200"/>
            <a:ext cx="20574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21-2</a:t>
            </a:r>
            <a:endParaRPr lang="en-US" altLang="en-US" sz="1200" dirty="0">
              <a:solidFill>
                <a:srgbClr val="006600"/>
              </a:solidFill>
              <a:latin typeface="Liberation Sans" panose="020B0604020202020204"/>
            </a:endParaRP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2355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pic>
        <p:nvPicPr>
          <p:cNvPr id="2356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3" y="4953000"/>
            <a:ext cx="8135937" cy="1123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02" name="Text Box 2"/>
          <p:cNvSpPr txBox="1">
            <a:spLocks noChangeArrowheads="1"/>
          </p:cNvSpPr>
          <p:nvPr/>
        </p:nvSpPr>
        <p:spPr bwMode="auto">
          <a:xfrm>
            <a:off x="609600" y="1366838"/>
            <a:ext cx="8305800" cy="259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l">
              <a:defRPr sz="2400">
                <a:solidFill>
                  <a:schemeClr val="tx1"/>
                </a:solidFill>
                <a:latin typeface="Times New Roman" pitchFamily="18" charset="0"/>
              </a:defRPr>
            </a:lvl1pPr>
            <a:lvl2pPr marL="685800" indent="-457200" algn="l">
              <a:defRPr sz="2400">
                <a:solidFill>
                  <a:schemeClr val="tx1"/>
                </a:solidFill>
                <a:latin typeface="Times New Roman" pitchFamily="18" charset="0"/>
              </a:defRPr>
            </a:lvl2pPr>
            <a:lvl3pPr marL="1717675" indent="-457200" algn="l">
              <a:defRPr sz="2400">
                <a:solidFill>
                  <a:schemeClr val="tx1"/>
                </a:solidFill>
                <a:latin typeface="Times New Roman" pitchFamily="18" charset="0"/>
              </a:defRPr>
            </a:lvl3pPr>
            <a:lvl4pPr marL="2289175" indent="-457200" algn="l">
              <a:defRPr sz="2400">
                <a:solidFill>
                  <a:schemeClr val="tx1"/>
                </a:solidFill>
                <a:latin typeface="Times New Roman" pitchFamily="18" charset="0"/>
              </a:defRPr>
            </a:lvl4pPr>
            <a:lvl5pPr marL="2860675" indent="-457200" algn="l">
              <a:defRPr sz="2400">
                <a:solidFill>
                  <a:schemeClr val="tx1"/>
                </a:solidFill>
                <a:latin typeface="Times New Roman" pitchFamily="18" charset="0"/>
              </a:defRPr>
            </a:lvl5pPr>
            <a:lvl6pPr marL="3317875" indent="-457200" eaLnBrk="0" fontAlgn="base" hangingPunct="0">
              <a:spcBef>
                <a:spcPct val="0"/>
              </a:spcBef>
              <a:spcAft>
                <a:spcPct val="0"/>
              </a:spcAft>
              <a:defRPr sz="2400">
                <a:solidFill>
                  <a:schemeClr val="tx1"/>
                </a:solidFill>
                <a:latin typeface="Times New Roman" pitchFamily="18" charset="0"/>
              </a:defRPr>
            </a:lvl6pPr>
            <a:lvl7pPr marL="3775075" indent="-457200" eaLnBrk="0" fontAlgn="base" hangingPunct="0">
              <a:spcBef>
                <a:spcPct val="0"/>
              </a:spcBef>
              <a:spcAft>
                <a:spcPct val="0"/>
              </a:spcAft>
              <a:defRPr sz="2400">
                <a:solidFill>
                  <a:schemeClr val="tx1"/>
                </a:solidFill>
                <a:latin typeface="Times New Roman" pitchFamily="18" charset="0"/>
              </a:defRPr>
            </a:lvl7pPr>
            <a:lvl8pPr marL="4232275" indent="-457200" eaLnBrk="0" fontAlgn="base" hangingPunct="0">
              <a:spcBef>
                <a:spcPct val="0"/>
              </a:spcBef>
              <a:spcAft>
                <a:spcPct val="0"/>
              </a:spcAft>
              <a:defRPr sz="2400">
                <a:solidFill>
                  <a:schemeClr val="tx1"/>
                </a:solidFill>
                <a:latin typeface="Times New Roman" pitchFamily="18" charset="0"/>
              </a:defRPr>
            </a:lvl8pPr>
            <a:lvl9pPr marL="4689475" indent="-457200" eaLnBrk="0" fontAlgn="base" hangingPunct="0">
              <a:spcBef>
                <a:spcPct val="0"/>
              </a:spcBef>
              <a:spcAft>
                <a:spcPct val="0"/>
              </a:spcAft>
              <a:defRPr sz="2400">
                <a:solidFill>
                  <a:schemeClr val="tx1"/>
                </a:solidFill>
                <a:latin typeface="Times New Roman" pitchFamily="18" charset="0"/>
              </a:defRPr>
            </a:lvl9pPr>
          </a:lstStyle>
          <a:p>
            <a:pPr>
              <a:lnSpc>
                <a:spcPct val="125000"/>
              </a:lnSpc>
              <a:spcBef>
                <a:spcPct val="50000"/>
              </a:spcBef>
              <a:buClr>
                <a:srgbClr val="800000"/>
              </a:buClr>
              <a:buSzPct val="90000"/>
              <a:defRPr/>
            </a:pPr>
            <a:r>
              <a:rPr lang="en-US" sz="2200" b="0" dirty="0" smtClean="0">
                <a:solidFill>
                  <a:srgbClr val="000000"/>
                </a:solidFill>
                <a:latin typeface="Liberation Sans" panose="020B0604020202020204"/>
              </a:rPr>
              <a:t>For a </a:t>
            </a:r>
            <a:r>
              <a:rPr lang="en-US" sz="2200" dirty="0" smtClean="0">
                <a:solidFill>
                  <a:schemeClr val="tx2">
                    <a:lumMod val="50000"/>
                  </a:schemeClr>
                </a:solidFill>
                <a:latin typeface="Liberation Sans" panose="020B0604020202020204"/>
              </a:rPr>
              <a:t>capital</a:t>
            </a:r>
            <a:r>
              <a:rPr lang="en-US" sz="2200" dirty="0" smtClean="0">
                <a:solidFill>
                  <a:schemeClr val="tx2">
                    <a:lumMod val="75000"/>
                  </a:schemeClr>
                </a:solidFill>
                <a:latin typeface="Liberation Sans" panose="020B0604020202020204"/>
              </a:rPr>
              <a:t> </a:t>
            </a:r>
            <a:r>
              <a:rPr lang="en-US" sz="2200" dirty="0" smtClean="0">
                <a:solidFill>
                  <a:schemeClr val="tx2">
                    <a:lumMod val="50000"/>
                  </a:schemeClr>
                </a:solidFill>
                <a:latin typeface="Liberation Sans" panose="020B0604020202020204"/>
              </a:rPr>
              <a:t>lease</a:t>
            </a:r>
            <a:r>
              <a:rPr lang="en-US" sz="2200" b="0" dirty="0" smtClean="0">
                <a:solidFill>
                  <a:srgbClr val="000000"/>
                </a:solidFill>
                <a:latin typeface="Liberation Sans" panose="020B0604020202020204"/>
              </a:rPr>
              <a:t>, the FASB has identified four criteria.</a:t>
            </a:r>
          </a:p>
          <a:p>
            <a:pPr lvl="1">
              <a:lnSpc>
                <a:spcPct val="125000"/>
              </a:lnSpc>
              <a:spcBef>
                <a:spcPct val="50000"/>
              </a:spcBef>
              <a:buFontTx/>
              <a:buAutoNum type="arabicPeriod"/>
              <a:defRPr/>
            </a:pPr>
            <a:r>
              <a:rPr lang="en-US" sz="2100" b="0" dirty="0" smtClean="0">
                <a:solidFill>
                  <a:srgbClr val="000000"/>
                </a:solidFill>
                <a:latin typeface="Liberation Sans" panose="020B0604020202020204"/>
              </a:rPr>
              <a:t>Lease </a:t>
            </a:r>
            <a:r>
              <a:rPr lang="en-US" sz="2100" dirty="0" smtClean="0">
                <a:solidFill>
                  <a:srgbClr val="000000"/>
                </a:solidFill>
                <a:latin typeface="Liberation Sans" panose="020B0604020202020204"/>
              </a:rPr>
              <a:t>transfers ownership</a:t>
            </a:r>
            <a:r>
              <a:rPr lang="en-US" sz="2100" b="0" dirty="0" smtClean="0">
                <a:solidFill>
                  <a:srgbClr val="000000"/>
                </a:solidFill>
                <a:latin typeface="Liberation Sans" panose="020B0604020202020204"/>
              </a:rPr>
              <a:t> of the property to the lessee.</a:t>
            </a:r>
          </a:p>
          <a:p>
            <a:pPr lvl="1">
              <a:lnSpc>
                <a:spcPct val="125000"/>
              </a:lnSpc>
              <a:spcBef>
                <a:spcPct val="50000"/>
              </a:spcBef>
              <a:buFontTx/>
              <a:buAutoNum type="arabicPeriod"/>
              <a:defRPr/>
            </a:pPr>
            <a:r>
              <a:rPr lang="en-US" sz="2100" b="0" dirty="0" smtClean="0">
                <a:solidFill>
                  <a:srgbClr val="000000"/>
                </a:solidFill>
                <a:latin typeface="Liberation Sans" panose="020B0604020202020204"/>
              </a:rPr>
              <a:t>Lease contains a </a:t>
            </a:r>
            <a:r>
              <a:rPr lang="en-US" sz="2100" dirty="0" smtClean="0">
                <a:solidFill>
                  <a:srgbClr val="000000"/>
                </a:solidFill>
                <a:latin typeface="Liberation Sans" panose="020B0604020202020204"/>
              </a:rPr>
              <a:t>bargain-purchase option</a:t>
            </a:r>
            <a:r>
              <a:rPr lang="en-US" sz="2100" b="0" dirty="0" smtClean="0">
                <a:solidFill>
                  <a:srgbClr val="000000"/>
                </a:solidFill>
                <a:latin typeface="Liberation Sans" panose="020B0604020202020204"/>
              </a:rPr>
              <a:t>.</a:t>
            </a:r>
          </a:p>
          <a:p>
            <a:pPr lvl="1">
              <a:lnSpc>
                <a:spcPct val="125000"/>
              </a:lnSpc>
              <a:spcBef>
                <a:spcPct val="50000"/>
              </a:spcBef>
              <a:buFontTx/>
              <a:buAutoNum type="arabicPeriod"/>
              <a:defRPr/>
            </a:pPr>
            <a:r>
              <a:rPr lang="en-US" sz="2100" b="0" dirty="0" smtClean="0">
                <a:solidFill>
                  <a:srgbClr val="000000"/>
                </a:solidFill>
                <a:latin typeface="Liberation Sans" panose="020B0604020202020204"/>
              </a:rPr>
              <a:t>Lease term is equal to </a:t>
            </a:r>
            <a:r>
              <a:rPr lang="en-US" sz="2100" dirty="0" smtClean="0">
                <a:solidFill>
                  <a:srgbClr val="000000"/>
                </a:solidFill>
                <a:latin typeface="Liberation Sans" panose="020B0604020202020204"/>
              </a:rPr>
              <a:t>75 percent or more</a:t>
            </a:r>
            <a:r>
              <a:rPr lang="en-US" sz="2100" b="0" dirty="0" smtClean="0">
                <a:solidFill>
                  <a:srgbClr val="000000"/>
                </a:solidFill>
                <a:latin typeface="Liberation Sans" panose="020B0604020202020204"/>
              </a:rPr>
              <a:t> of the estimated economic life of the leased property.</a:t>
            </a:r>
          </a:p>
        </p:txBody>
      </p:sp>
      <p:sp>
        <p:nvSpPr>
          <p:cNvPr id="25603" name="Text Box 6"/>
          <p:cNvSpPr txBox="1">
            <a:spLocks noChangeArrowheads="1"/>
          </p:cNvSpPr>
          <p:nvPr/>
        </p:nvSpPr>
        <p:spPr bwMode="auto">
          <a:xfrm>
            <a:off x="6705600" y="4114800"/>
            <a:ext cx="1828800" cy="1631950"/>
          </a:xfrm>
          <a:prstGeom prst="rect">
            <a:avLst/>
          </a:prstGeom>
          <a:solidFill>
            <a:srgbClr val="FFFFCC"/>
          </a:solidFill>
          <a:ln w="28575"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50000"/>
              </a:spcBef>
            </a:pPr>
            <a:r>
              <a:rPr lang="en-US" altLang="en-US" sz="2000" dirty="0">
                <a:solidFill>
                  <a:schemeClr val="tx1"/>
                </a:solidFill>
                <a:latin typeface="Liberation Sans" panose="020B0604020202020204"/>
              </a:rPr>
              <a:t>One or more</a:t>
            </a:r>
            <a:r>
              <a:rPr lang="en-US" altLang="en-US" sz="2000" b="0" dirty="0">
                <a:solidFill>
                  <a:schemeClr val="tx1"/>
                </a:solidFill>
                <a:latin typeface="Liberation Sans" panose="020B0604020202020204"/>
              </a:rPr>
              <a:t> must be met for </a:t>
            </a:r>
            <a:r>
              <a:rPr lang="en-US" altLang="en-US" sz="2000" dirty="0">
                <a:solidFill>
                  <a:schemeClr val="tx1"/>
                </a:solidFill>
                <a:latin typeface="Liberation Sans" panose="020B0604020202020204"/>
              </a:rPr>
              <a:t>capital lease</a:t>
            </a:r>
            <a:r>
              <a:rPr lang="en-US" altLang="en-US" sz="2000" b="0" dirty="0">
                <a:solidFill>
                  <a:schemeClr val="tx1"/>
                </a:solidFill>
                <a:latin typeface="Liberation Sans" panose="020B0604020202020204"/>
              </a:rPr>
              <a:t> accounting.</a:t>
            </a:r>
          </a:p>
        </p:txBody>
      </p:sp>
      <p:sp>
        <p:nvSpPr>
          <p:cNvPr id="25604" name="Text Box 7"/>
          <p:cNvSpPr txBox="1">
            <a:spLocks noChangeArrowheads="1"/>
          </p:cNvSpPr>
          <p:nvPr/>
        </p:nvSpPr>
        <p:spPr bwMode="auto">
          <a:xfrm>
            <a:off x="609600" y="4071938"/>
            <a:ext cx="5715000" cy="169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lvl="1" algn="l">
              <a:lnSpc>
                <a:spcPct val="125000"/>
              </a:lnSpc>
              <a:spcBef>
                <a:spcPct val="50000"/>
              </a:spcBef>
              <a:buFontTx/>
              <a:buAutoNum type="arabicPeriod" startAt="4"/>
            </a:pPr>
            <a:r>
              <a:rPr lang="en-US" altLang="en-US" sz="2100" b="0" dirty="0">
                <a:solidFill>
                  <a:srgbClr val="000000"/>
                </a:solidFill>
                <a:latin typeface="Liberation Sans" panose="020B0604020202020204"/>
              </a:rPr>
              <a:t>The present value of the minimum lease payments (excluding executory costs) equals or </a:t>
            </a:r>
            <a:r>
              <a:rPr lang="en-US" altLang="en-US" sz="2100" dirty="0">
                <a:solidFill>
                  <a:srgbClr val="000000"/>
                </a:solidFill>
                <a:latin typeface="Liberation Sans" panose="020B0604020202020204"/>
              </a:rPr>
              <a:t>exceeds 90 percent</a:t>
            </a:r>
            <a:r>
              <a:rPr lang="en-US" altLang="en-US" sz="2100" b="0" dirty="0">
                <a:solidFill>
                  <a:srgbClr val="000000"/>
                </a:solidFill>
                <a:latin typeface="Liberation Sans" panose="020B0604020202020204"/>
              </a:rPr>
              <a:t> of the fair value of the leased property. </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25607"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257300"/>
            <a:ext cx="16764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4289" name="AutoShape 17"/>
          <p:cNvSpPr>
            <a:spLocks noChangeArrowheads="1"/>
          </p:cNvSpPr>
          <p:nvPr/>
        </p:nvSpPr>
        <p:spPr bwMode="auto">
          <a:xfrm rot="-16200000">
            <a:off x="2286000" y="1866900"/>
            <a:ext cx="533400" cy="533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5B88"/>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34290" name="Rectangle 18"/>
          <p:cNvSpPr>
            <a:spLocks noChangeAspect="1" noChangeArrowheads="1"/>
          </p:cNvSpPr>
          <p:nvPr/>
        </p:nvSpPr>
        <p:spPr bwMode="auto">
          <a:xfrm>
            <a:off x="1371600" y="1333500"/>
            <a:ext cx="2514600" cy="533400"/>
          </a:xfrm>
          <a:prstGeom prst="rect">
            <a:avLst/>
          </a:prstGeom>
          <a:solidFill>
            <a:srgbClr val="FFFF00"/>
          </a:solidFill>
          <a:ln w="12700">
            <a:solidFill>
              <a:schemeClr val="tx1"/>
            </a:solidFill>
            <a:miter lim="800000"/>
            <a:headEnd/>
            <a:tailEnd/>
          </a:ln>
          <a:effectLst>
            <a:outerShdw dist="35921" dir="2700000" algn="ctr" rotWithShape="0">
              <a:schemeClr val="bg2"/>
            </a:outerShdw>
          </a:effec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FFFFFF"/>
                </a:outerShdw>
              </a:effectLst>
            </a:endParaRPr>
          </a:p>
        </p:txBody>
      </p:sp>
      <p:sp>
        <p:nvSpPr>
          <p:cNvPr id="27653" name="Text Box 19"/>
          <p:cNvSpPr txBox="1">
            <a:spLocks noChangeArrowheads="1"/>
          </p:cNvSpPr>
          <p:nvPr/>
        </p:nvSpPr>
        <p:spPr bwMode="auto">
          <a:xfrm>
            <a:off x="1447800" y="1409700"/>
            <a:ext cx="2362200" cy="35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50000"/>
              </a:spcBef>
            </a:pPr>
            <a:r>
              <a:rPr lang="en-US" altLang="en-US" sz="1700" dirty="0">
                <a:solidFill>
                  <a:schemeClr val="tx1"/>
                </a:solidFill>
                <a:latin typeface="Liberation Sans" panose="020B0604020202020204"/>
              </a:rPr>
              <a:t>Lease Agreement</a:t>
            </a:r>
          </a:p>
        </p:txBody>
      </p:sp>
      <p:sp>
        <p:nvSpPr>
          <p:cNvPr id="1334295" name="Rectangle 23"/>
          <p:cNvSpPr>
            <a:spLocks noChangeArrowheads="1"/>
          </p:cNvSpPr>
          <p:nvPr/>
        </p:nvSpPr>
        <p:spPr bwMode="auto">
          <a:xfrm>
            <a:off x="4343400" y="1295400"/>
            <a:ext cx="3657600" cy="14478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lIns="90488" tIns="44450" rIns="90488" bIns="44450"/>
          <a:lstStyle/>
          <a:p>
            <a:pPr>
              <a:lnSpc>
                <a:spcPct val="110000"/>
              </a:lnSpc>
              <a:spcBef>
                <a:spcPct val="20000"/>
              </a:spcBef>
              <a:buClr>
                <a:schemeClr val="accent2"/>
              </a:buClr>
              <a:buSzPct val="75000"/>
              <a:buFont typeface="Wingdings" pitchFamily="2" charset="2"/>
              <a:buNone/>
              <a:defRPr/>
            </a:pPr>
            <a:r>
              <a:rPr lang="en-US" sz="2200" b="0" dirty="0">
                <a:solidFill>
                  <a:schemeClr val="tx1"/>
                </a:solidFill>
                <a:latin typeface="Liberation Sans" panose="020B0604020202020204"/>
              </a:rPr>
              <a:t>Leases that DO NOT meet any of the four criteria are accounted for as </a:t>
            </a:r>
            <a:r>
              <a:rPr lang="en-US" sz="2200" dirty="0">
                <a:solidFill>
                  <a:schemeClr val="tx2">
                    <a:lumMod val="75000"/>
                  </a:schemeClr>
                </a:solidFill>
                <a:latin typeface="Liberation Sans" panose="020B0604020202020204"/>
              </a:rPr>
              <a:t>Operating Leases</a:t>
            </a:r>
            <a:r>
              <a:rPr lang="en-US" sz="2200" b="0" dirty="0">
                <a:solidFill>
                  <a:schemeClr val="tx1"/>
                </a:solidFill>
                <a:latin typeface="Liberation Sans" panose="020B0604020202020204"/>
              </a:rPr>
              <a:t>.</a:t>
            </a:r>
          </a:p>
        </p:txBody>
      </p:sp>
      <p:sp>
        <p:nvSpPr>
          <p:cNvPr id="27655" name="Text Box 30"/>
          <p:cNvSpPr txBox="1">
            <a:spLocks noChangeArrowheads="1"/>
          </p:cNvSpPr>
          <p:nvPr/>
        </p:nvSpPr>
        <p:spPr bwMode="auto">
          <a:xfrm>
            <a:off x="762000" y="6003383"/>
            <a:ext cx="4495800"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21-4</a:t>
            </a:r>
          </a:p>
          <a:p>
            <a:pPr algn="l">
              <a:spcBef>
                <a:spcPts val="0"/>
              </a:spcBef>
            </a:pPr>
            <a:r>
              <a:rPr lang="en-US" altLang="en-US" sz="1200" b="0" dirty="0" smtClean="0">
                <a:solidFill>
                  <a:schemeClr val="tx1"/>
                </a:solidFill>
                <a:latin typeface="Liberation Sans" panose="020B0604020202020204"/>
              </a:rPr>
              <a:t>Diagram of Lessee’s Criteria for Lease Classiﬁcation</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2765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pic>
        <p:nvPicPr>
          <p:cNvPr id="27659" name="Picture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124200"/>
            <a:ext cx="8229600" cy="28575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Capitalization Criteria</a:t>
            </a:r>
          </a:p>
        </p:txBody>
      </p:sp>
      <p:sp>
        <p:nvSpPr>
          <p:cNvPr id="29699" name="Text Box 6"/>
          <p:cNvSpPr txBox="1">
            <a:spLocks noChangeArrowheads="1"/>
          </p:cNvSpPr>
          <p:nvPr/>
        </p:nvSpPr>
        <p:spPr bwMode="auto">
          <a:xfrm>
            <a:off x="609600" y="2016125"/>
            <a:ext cx="7543800" cy="1518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8788"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90000"/>
            </a:pPr>
            <a:r>
              <a:rPr lang="en-US" altLang="en-US" sz="2600" dirty="0">
                <a:solidFill>
                  <a:srgbClr val="006600"/>
                </a:solidFill>
                <a:latin typeface="Liberation Sans" panose="020B0604020202020204"/>
              </a:rPr>
              <a:t>Transfer of Ownership Test</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If the lease transfers ownership of the asset to the lessee, it is a capital lease.</a:t>
            </a:r>
          </a:p>
        </p:txBody>
      </p:sp>
      <p:sp>
        <p:nvSpPr>
          <p:cNvPr id="29700" name="Text Box 7"/>
          <p:cNvSpPr txBox="1">
            <a:spLocks noChangeArrowheads="1"/>
          </p:cNvSpPr>
          <p:nvPr/>
        </p:nvSpPr>
        <p:spPr bwMode="auto">
          <a:xfrm>
            <a:off x="609600" y="3657600"/>
            <a:ext cx="7315200" cy="2305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8788"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90000"/>
            </a:pPr>
            <a:r>
              <a:rPr lang="en-US" altLang="en-US" sz="2600" dirty="0">
                <a:solidFill>
                  <a:srgbClr val="006600"/>
                </a:solidFill>
                <a:latin typeface="Liberation Sans" panose="020B0604020202020204"/>
              </a:rPr>
              <a:t>Bargain-Purchase Option Test</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At the inception of the lease, the difference between the option price and the expected fair market value must be large enough to make exercise of the option reasonably assured.</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2970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5"/>
          <p:cNvSpPr txBox="1">
            <a:spLocks noChangeArrowheads="1"/>
          </p:cNvSpPr>
          <p:nvPr/>
        </p:nvSpPr>
        <p:spPr bwMode="auto">
          <a:xfrm>
            <a:off x="609600" y="2011363"/>
            <a:ext cx="7543800" cy="3897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8788"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90000"/>
            </a:pPr>
            <a:r>
              <a:rPr lang="en-US" altLang="en-US" sz="2600" dirty="0" smtClean="0">
                <a:solidFill>
                  <a:srgbClr val="006600"/>
                </a:solidFill>
                <a:latin typeface="Liberation Sans" panose="020B0604020202020204"/>
              </a:rPr>
              <a:t>Economic Life Test (75% Test)</a:t>
            </a:r>
            <a:endParaRPr lang="en-US" altLang="en-US" sz="2600" dirty="0">
              <a:solidFill>
                <a:srgbClr val="006600"/>
              </a:solidFill>
              <a:latin typeface="Liberation Sans" panose="020B0604020202020204"/>
            </a:endParaRPr>
          </a:p>
          <a:p>
            <a:pPr lvl="1" algn="l">
              <a:lnSpc>
                <a:spcPct val="125000"/>
              </a:lnSpc>
              <a:spcBef>
                <a:spcPts val="1200"/>
              </a:spcBef>
              <a:buClr>
                <a:srgbClr val="CC0000"/>
              </a:buClr>
              <a:buSzPct val="80000"/>
              <a:buFont typeface="Wingdings" panose="05000000000000000000" pitchFamily="2" charset="2"/>
              <a:buChar char="u"/>
            </a:pPr>
            <a:r>
              <a:rPr lang="en-US" altLang="en-US" sz="2100" dirty="0">
                <a:solidFill>
                  <a:srgbClr val="000000"/>
                </a:solidFill>
                <a:latin typeface="Liberation Sans" panose="020B0604020202020204"/>
              </a:rPr>
              <a:t>Lease term </a:t>
            </a:r>
            <a:r>
              <a:rPr lang="en-US" altLang="en-US" sz="2100" b="0" dirty="0">
                <a:solidFill>
                  <a:srgbClr val="000000"/>
                </a:solidFill>
                <a:latin typeface="Liberation Sans" panose="020B0604020202020204"/>
              </a:rPr>
              <a:t>is generally considered to be the fixed, noncancelable term of the lease. </a:t>
            </a:r>
          </a:p>
          <a:p>
            <a:pPr lvl="1" algn="l">
              <a:lnSpc>
                <a:spcPct val="125000"/>
              </a:lnSpc>
              <a:spcBef>
                <a:spcPts val="1200"/>
              </a:spcBef>
              <a:buClr>
                <a:srgbClr val="CC0000"/>
              </a:buClr>
              <a:buSzPct val="80000"/>
              <a:buFont typeface="Wingdings" panose="05000000000000000000" pitchFamily="2" charset="2"/>
              <a:buChar char="u"/>
            </a:pPr>
            <a:r>
              <a:rPr lang="en-US" altLang="en-US" sz="2100" dirty="0">
                <a:solidFill>
                  <a:schemeClr val="tx2">
                    <a:lumMod val="50000"/>
                  </a:schemeClr>
                </a:solidFill>
                <a:latin typeface="Liberation Sans" panose="020B0604020202020204"/>
              </a:rPr>
              <a:t>Bargain-renewal option </a:t>
            </a:r>
            <a:r>
              <a:rPr lang="en-US" altLang="en-US" sz="2100" b="0" dirty="0">
                <a:solidFill>
                  <a:srgbClr val="000000"/>
                </a:solidFill>
                <a:latin typeface="Liberation Sans" panose="020B0604020202020204"/>
              </a:rPr>
              <a:t>can extend this period. </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At the inception of the lease, the difference between the renewal rental and the expected fair rental must be great enough to make exercise of the option to renew reasonably assured.</a:t>
            </a:r>
          </a:p>
        </p:txBody>
      </p:sp>
      <p:sp>
        <p:nvSpPr>
          <p:cNvPr id="31747" name="Text Box 9"/>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Capitalization Criteria</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3175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609600" y="1371600"/>
            <a:ext cx="7543800" cy="2292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50000"/>
              </a:spcBef>
              <a:buClr>
                <a:srgbClr val="800000"/>
              </a:buClr>
              <a:buSzPct val="90000"/>
            </a:pPr>
            <a:r>
              <a:rPr lang="en-US" altLang="en-US" sz="2200" dirty="0">
                <a:solidFill>
                  <a:schemeClr val="tx1"/>
                </a:solidFill>
                <a:latin typeface="Liberation Sans" panose="020B0604020202020204"/>
              </a:rPr>
              <a:t>Illustration</a:t>
            </a:r>
            <a:r>
              <a:rPr lang="en-US" altLang="en-US" sz="2200" dirty="0" smtClean="0">
                <a:solidFill>
                  <a:schemeClr val="tx1"/>
                </a:solidFill>
                <a:latin typeface="Liberation Sans" panose="020B0604020202020204"/>
              </a:rPr>
              <a:t>:</a:t>
            </a:r>
            <a:r>
              <a:rPr lang="en-US" altLang="en-US" sz="2200" b="0" dirty="0" smtClean="0">
                <a:solidFill>
                  <a:schemeClr val="tx1"/>
                </a:solidFill>
                <a:latin typeface="Liberation Sans" panose="020B0604020202020204"/>
              </a:rPr>
              <a:t> </a:t>
            </a:r>
            <a:r>
              <a:rPr lang="en-US" altLang="en-US" sz="2200" dirty="0">
                <a:solidFill>
                  <a:schemeClr val="tx1"/>
                </a:solidFill>
                <a:latin typeface="Liberation Sans" panose="020B0604020202020204"/>
              </a:rPr>
              <a:t>Home Depot </a:t>
            </a:r>
            <a:r>
              <a:rPr lang="en-US" altLang="en-US" sz="2200" b="0" dirty="0">
                <a:solidFill>
                  <a:schemeClr val="tx1"/>
                </a:solidFill>
                <a:latin typeface="Liberation Sans" panose="020B0604020202020204"/>
              </a:rPr>
              <a:t>leases </a:t>
            </a:r>
            <a:r>
              <a:rPr lang="en-US" altLang="en-US" sz="2200" dirty="0">
                <a:solidFill>
                  <a:schemeClr val="tx1"/>
                </a:solidFill>
                <a:latin typeface="Liberation Sans" panose="020B0604020202020204"/>
              </a:rPr>
              <a:t>Dell</a:t>
            </a:r>
            <a:r>
              <a:rPr lang="en-US" altLang="en-US" sz="2200" b="0" dirty="0">
                <a:solidFill>
                  <a:schemeClr val="tx1"/>
                </a:solidFill>
                <a:latin typeface="Liberation Sans" panose="020B0604020202020204"/>
              </a:rPr>
              <a:t> PCs for two years at a rental of $100 per month per computer and subsequently can lease them for $10 per month per computer for another two years. The lease clearly offers a bargain-renewal option; the lease term is considered to be four years. </a:t>
            </a:r>
          </a:p>
        </p:txBody>
      </p:sp>
      <p:sp>
        <p:nvSpPr>
          <p:cNvPr id="1570823" name="Rectangle 7"/>
          <p:cNvSpPr>
            <a:spLocks noChangeArrowheads="1"/>
          </p:cNvSpPr>
          <p:nvPr/>
        </p:nvSpPr>
        <p:spPr bwMode="auto">
          <a:xfrm>
            <a:off x="5877515" y="3211512"/>
            <a:ext cx="531091" cy="381000"/>
          </a:xfrm>
          <a:prstGeom prst="rect">
            <a:avLst/>
          </a:prstGeom>
          <a:solidFill>
            <a:schemeClr val="bg1"/>
          </a:solidFill>
          <a:ln w="19050" cap="sq">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solidFill>
                <a:schemeClr val="tx1"/>
              </a:solidFill>
              <a:effectLst>
                <a:outerShdw blurRad="38100" dist="38100" dir="2700000" algn="tl">
                  <a:srgbClr val="C0C0C0"/>
                </a:outerShdw>
              </a:effectLst>
            </a:endParaRPr>
          </a:p>
        </p:txBody>
      </p:sp>
      <p:sp>
        <p:nvSpPr>
          <p:cNvPr id="1570822" name="Line 6"/>
          <p:cNvSpPr>
            <a:spLocks noChangeShapeType="1"/>
          </p:cNvSpPr>
          <p:nvPr/>
        </p:nvSpPr>
        <p:spPr bwMode="auto">
          <a:xfrm>
            <a:off x="5834528" y="3557496"/>
            <a:ext cx="584200" cy="0"/>
          </a:xfrm>
          <a:prstGeom prst="line">
            <a:avLst/>
          </a:prstGeom>
          <a:noFill/>
          <a:ln w="28575" cap="sq">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solidFill>
                <a:schemeClr val="tx1"/>
              </a:solidFill>
              <a:effectLst>
                <a:outerShdw blurRad="38100" dist="38100" dir="2700000" algn="tl">
                  <a:srgbClr val="000000">
                    <a:alpha val="43137"/>
                  </a:srgbClr>
                </a:outerShdw>
              </a:effectLst>
            </a:endParaRP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solidFill>
                <a:schemeClr val="tx1"/>
              </a:solidFill>
              <a:effectLst>
                <a:outerShdw blurRad="38100" dist="38100" dir="2700000" algn="tl">
                  <a:srgbClr val="000000">
                    <a:alpha val="43137"/>
                  </a:srgbClr>
                </a:outerShdw>
              </a:effectLst>
            </a:endParaRPr>
          </a:p>
        </p:txBody>
      </p:sp>
      <p:sp>
        <p:nvSpPr>
          <p:cNvPr id="3379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tx1"/>
                </a:solidFill>
                <a:latin typeface="Liberation Sans" panose="020B0604020202020204"/>
              </a:rPr>
              <a:t>LO 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1"/>
                </a:solidFill>
                <a:latin typeface="Liberation Sans" panose="020B0604020202020204"/>
              </a:rPr>
              <a:t>ACCOUNTING BY THE LESSEE</a:t>
            </a:r>
            <a:endParaRPr lang="en-US" sz="3200" dirty="0">
              <a:solidFill>
                <a:schemeClr val="tx1"/>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1570823"/>
                                        </p:tgtEl>
                                      </p:cBhvr>
                                    </p:animEffect>
                                    <p:set>
                                      <p:cBhvr>
                                        <p:cTn id="7" dur="1" fill="hold">
                                          <p:stCondLst>
                                            <p:cond delay="499"/>
                                          </p:stCondLst>
                                        </p:cTn>
                                        <p:tgtEl>
                                          <p:spTgt spid="15708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08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609600" y="1981200"/>
            <a:ext cx="6629400" cy="572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ct val="35000"/>
              </a:spcBef>
              <a:buClr>
                <a:srgbClr val="800000"/>
              </a:buClr>
              <a:buSzPct val="90000"/>
            </a:pPr>
            <a:r>
              <a:rPr lang="en-US" altLang="en-US" sz="2600" dirty="0">
                <a:solidFill>
                  <a:srgbClr val="006600"/>
                </a:solidFill>
                <a:latin typeface="Liberation Sans" panose="020B0604020202020204"/>
              </a:rPr>
              <a:t>Recovery of Investment Test (90% Test)</a:t>
            </a:r>
          </a:p>
        </p:txBody>
      </p:sp>
      <p:sp>
        <p:nvSpPr>
          <p:cNvPr id="35843" name="Text Box 5"/>
          <p:cNvSpPr txBox="1">
            <a:spLocks noChangeArrowheads="1"/>
          </p:cNvSpPr>
          <p:nvPr/>
        </p:nvSpPr>
        <p:spPr bwMode="auto">
          <a:xfrm>
            <a:off x="609600" y="2590800"/>
            <a:ext cx="6629400" cy="380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2625" indent="-4508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35000"/>
              </a:spcBef>
              <a:buClr>
                <a:srgbClr val="800000"/>
              </a:buClr>
              <a:buSzPct val="75000"/>
              <a:buFont typeface="Wingdings" panose="05000000000000000000" pitchFamily="2" charset="2"/>
              <a:buNone/>
            </a:pPr>
            <a:r>
              <a:rPr lang="en-US" altLang="en-US" sz="2000" i="1" dirty="0">
                <a:solidFill>
                  <a:srgbClr val="000000"/>
                </a:solidFill>
                <a:latin typeface="Liberation Sans" panose="020B0604020202020204"/>
              </a:rPr>
              <a:t>Minimum Lease Payments:</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Minimum rental payment</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Guaranteed residual value</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Penalty for failure to renew or extend the lease</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Bargain-purchase option</a:t>
            </a:r>
          </a:p>
          <a:p>
            <a:pPr algn="l">
              <a:spcBef>
                <a:spcPct val="60000"/>
              </a:spcBef>
              <a:buClr>
                <a:srgbClr val="800000"/>
              </a:buClr>
              <a:buSzPct val="75000"/>
              <a:buFont typeface="Wingdings" panose="05000000000000000000" pitchFamily="2" charset="2"/>
              <a:buNone/>
            </a:pPr>
            <a:r>
              <a:rPr lang="en-US" altLang="en-US" sz="2000" i="1" dirty="0">
                <a:solidFill>
                  <a:srgbClr val="000000"/>
                </a:solidFill>
                <a:latin typeface="Liberation Sans" panose="020B0604020202020204"/>
              </a:rPr>
              <a:t>Executory Costs:</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Insurance</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Maintenance</a:t>
            </a:r>
          </a:p>
          <a:p>
            <a:pPr lvl="1" algn="l">
              <a:spcBef>
                <a:spcPct val="35000"/>
              </a:spcBef>
              <a:buClr>
                <a:srgbClr val="CC0000"/>
              </a:buClr>
              <a:buSzPct val="75000"/>
              <a:buFont typeface="Wingdings" panose="05000000000000000000" pitchFamily="2" charset="2"/>
              <a:buChar char="l"/>
            </a:pPr>
            <a:r>
              <a:rPr lang="en-US" altLang="en-US" sz="1900" b="0" dirty="0">
                <a:solidFill>
                  <a:schemeClr val="tx1"/>
                </a:solidFill>
                <a:latin typeface="Liberation Sans" panose="020B0604020202020204"/>
              </a:rPr>
              <a:t>Taxes</a:t>
            </a:r>
          </a:p>
        </p:txBody>
      </p:sp>
      <p:sp>
        <p:nvSpPr>
          <p:cNvPr id="1431559" name="AutoShape 7"/>
          <p:cNvSpPr>
            <a:spLocks/>
          </p:cNvSpPr>
          <p:nvPr/>
        </p:nvSpPr>
        <p:spPr bwMode="auto">
          <a:xfrm>
            <a:off x="3124200" y="4724400"/>
            <a:ext cx="533400" cy="1447800"/>
          </a:xfrm>
          <a:prstGeom prst="rightBrace">
            <a:avLst>
              <a:gd name="adj1" fmla="val 22619"/>
              <a:gd name="adj2" fmla="val 50000"/>
            </a:avLst>
          </a:prstGeom>
          <a:noFill/>
          <a:ln w="28575" cap="sq">
            <a:solidFill>
              <a:srgbClr val="CC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35845" name="Text Box 8"/>
          <p:cNvSpPr txBox="1">
            <a:spLocks noChangeArrowheads="1"/>
          </p:cNvSpPr>
          <p:nvPr/>
        </p:nvSpPr>
        <p:spPr bwMode="auto">
          <a:xfrm>
            <a:off x="3810000" y="4876800"/>
            <a:ext cx="3886200" cy="11541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nSpc>
                <a:spcPct val="115000"/>
              </a:lnSpc>
              <a:spcBef>
                <a:spcPct val="50000"/>
              </a:spcBef>
            </a:pPr>
            <a:r>
              <a:rPr lang="en-US" altLang="en-US" sz="2000" b="0" dirty="0">
                <a:latin typeface="Liberation Sans" panose="020B0604020202020204"/>
              </a:rPr>
              <a:t>Exclude from present value of Minimum Lease Payment Calculation</a:t>
            </a:r>
          </a:p>
        </p:txBody>
      </p:sp>
      <p:sp>
        <p:nvSpPr>
          <p:cNvPr id="35846" name="Text Box 11"/>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Capitalization Criteria</a:t>
            </a:r>
          </a:p>
        </p:txBody>
      </p:sp>
      <p:sp>
        <p:nvSpPr>
          <p:cNvPr id="10"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3584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2" name="Rectangle 1"/>
          <p:cNvSpPr/>
          <p:nvPr/>
        </p:nvSpPr>
        <p:spPr bwMode="auto">
          <a:xfrm>
            <a:off x="8382000" y="1447800"/>
            <a:ext cx="457200" cy="304800"/>
          </a:xfrm>
          <a:prstGeom prst="rect">
            <a:avLst/>
          </a:prstGeom>
          <a:solidFill>
            <a:schemeClr val="accent3"/>
          </a:solidFill>
          <a:ln w="28575" cap="sq" cmpd="sng" algn="ctr">
            <a:noFill/>
            <a:prstDash val="solid"/>
            <a:round/>
            <a:headEnd type="none" w="med" len="med"/>
            <a:tailEnd type="none" w="med" len="med"/>
          </a:ln>
          <a:effec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12"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pic>
        <p:nvPicPr>
          <p:cNvPr id="3" name="Picture 2"/>
          <p:cNvPicPr>
            <a:picLocks noChangeAspect="1"/>
          </p:cNvPicPr>
          <p:nvPr/>
        </p:nvPicPr>
        <p:blipFill>
          <a:blip r:embed="rId3"/>
          <a:stretch>
            <a:fillRect/>
          </a:stretch>
        </p:blipFill>
        <p:spPr>
          <a:xfrm>
            <a:off x="6858000" y="1364129"/>
            <a:ext cx="1997581" cy="2520109"/>
          </a:xfrm>
          <a:prstGeom prst="rect">
            <a:avLst/>
          </a:prstGeom>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p:cNvSpPr txBox="1">
            <a:spLocks noChangeArrowheads="1"/>
          </p:cNvSpPr>
          <p:nvPr/>
        </p:nvSpPr>
        <p:spPr bwMode="auto">
          <a:xfrm>
            <a:off x="609600" y="1981200"/>
            <a:ext cx="7772400" cy="47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ct val="50000"/>
              </a:spcBef>
              <a:buClr>
                <a:srgbClr val="800000"/>
              </a:buClr>
              <a:buSzPct val="75000"/>
              <a:buFont typeface="Wingdings" panose="05000000000000000000" pitchFamily="2" charset="2"/>
              <a:buNone/>
            </a:pPr>
            <a:r>
              <a:rPr lang="en-US" altLang="en-US" sz="2300" i="1" dirty="0">
                <a:solidFill>
                  <a:srgbClr val="000000"/>
                </a:solidFill>
                <a:latin typeface="Liberation Sans" panose="020B0604020202020204"/>
              </a:rPr>
              <a:t>Discount Rate</a:t>
            </a:r>
          </a:p>
        </p:txBody>
      </p:sp>
      <p:sp>
        <p:nvSpPr>
          <p:cNvPr id="37891" name="Text Box 9"/>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Capitalization Criteria</a:t>
            </a:r>
          </a:p>
        </p:txBody>
      </p:sp>
      <p:sp>
        <p:nvSpPr>
          <p:cNvPr id="1438733" name="Text Box 13"/>
          <p:cNvSpPr txBox="1">
            <a:spLocks noChangeArrowheads="1"/>
          </p:cNvSpPr>
          <p:nvPr/>
        </p:nvSpPr>
        <p:spPr bwMode="auto">
          <a:xfrm>
            <a:off x="609600" y="2514600"/>
            <a:ext cx="7543800" cy="2662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114300" algn="l">
              <a:defRPr sz="2400">
                <a:solidFill>
                  <a:schemeClr val="tx1"/>
                </a:solidFill>
                <a:latin typeface="Times New Roman" pitchFamily="18" charset="0"/>
              </a:defRPr>
            </a:lvl2pPr>
            <a:lvl3pPr marL="685800" indent="-457200" algn="l">
              <a:defRPr sz="2400">
                <a:solidFill>
                  <a:schemeClr val="tx1"/>
                </a:solidFill>
                <a:latin typeface="Times New Roman" pitchFamily="18" charset="0"/>
              </a:defRPr>
            </a:lvl3pPr>
            <a:lvl4pPr marL="2289175" indent="-457200" algn="l">
              <a:defRPr sz="2400">
                <a:solidFill>
                  <a:schemeClr val="tx1"/>
                </a:solidFill>
                <a:latin typeface="Times New Roman" pitchFamily="18" charset="0"/>
              </a:defRPr>
            </a:lvl4pPr>
            <a:lvl5pPr marL="2860675" indent="-457200" algn="l">
              <a:defRPr sz="2400">
                <a:solidFill>
                  <a:schemeClr val="tx1"/>
                </a:solidFill>
                <a:latin typeface="Times New Roman" pitchFamily="18" charset="0"/>
              </a:defRPr>
            </a:lvl5pPr>
            <a:lvl6pPr marL="3317875" indent="-457200" eaLnBrk="0" fontAlgn="base" hangingPunct="0">
              <a:spcBef>
                <a:spcPct val="0"/>
              </a:spcBef>
              <a:spcAft>
                <a:spcPct val="0"/>
              </a:spcAft>
              <a:defRPr sz="2400">
                <a:solidFill>
                  <a:schemeClr val="tx1"/>
                </a:solidFill>
                <a:latin typeface="Times New Roman" pitchFamily="18" charset="0"/>
              </a:defRPr>
            </a:lvl6pPr>
            <a:lvl7pPr marL="3775075" indent="-457200" eaLnBrk="0" fontAlgn="base" hangingPunct="0">
              <a:spcBef>
                <a:spcPct val="0"/>
              </a:spcBef>
              <a:spcAft>
                <a:spcPct val="0"/>
              </a:spcAft>
              <a:defRPr sz="2400">
                <a:solidFill>
                  <a:schemeClr val="tx1"/>
                </a:solidFill>
                <a:latin typeface="Times New Roman" pitchFamily="18" charset="0"/>
              </a:defRPr>
            </a:lvl7pPr>
            <a:lvl8pPr marL="4232275" indent="-457200" eaLnBrk="0" fontAlgn="base" hangingPunct="0">
              <a:spcBef>
                <a:spcPct val="0"/>
              </a:spcBef>
              <a:spcAft>
                <a:spcPct val="0"/>
              </a:spcAft>
              <a:defRPr sz="2400">
                <a:solidFill>
                  <a:schemeClr val="tx1"/>
                </a:solidFill>
                <a:latin typeface="Times New Roman" pitchFamily="18" charset="0"/>
              </a:defRPr>
            </a:lvl8pPr>
            <a:lvl9pPr marL="4689475" indent="-457200" eaLnBrk="0" fontAlgn="base" hangingPunct="0">
              <a:spcBef>
                <a:spcPct val="0"/>
              </a:spcBef>
              <a:spcAft>
                <a:spcPct val="0"/>
              </a:spcAft>
              <a:defRPr sz="2400">
                <a:solidFill>
                  <a:schemeClr val="tx1"/>
                </a:solidFill>
                <a:latin typeface="Times New Roman" pitchFamily="18" charset="0"/>
              </a:defRPr>
            </a:lvl9pPr>
          </a:lstStyle>
          <a:p>
            <a:pPr>
              <a:lnSpc>
                <a:spcPct val="125000"/>
              </a:lnSpc>
              <a:spcBef>
                <a:spcPct val="50000"/>
              </a:spcBef>
              <a:buClr>
                <a:srgbClr val="800000"/>
              </a:buClr>
              <a:buSzPct val="80000"/>
              <a:defRPr/>
            </a:pPr>
            <a:r>
              <a:rPr lang="en-US" sz="2100" b="0" dirty="0" smtClean="0">
                <a:latin typeface="Liberation Sans" panose="020B0604020202020204"/>
              </a:rPr>
              <a:t>Lessee computes the present value of the minimum lease payments using its </a:t>
            </a:r>
            <a:r>
              <a:rPr lang="en-US" sz="2100" dirty="0" smtClean="0">
                <a:solidFill>
                  <a:schemeClr val="tx2">
                    <a:lumMod val="50000"/>
                  </a:schemeClr>
                </a:solidFill>
                <a:latin typeface="Liberation Sans" panose="020B0604020202020204"/>
              </a:rPr>
              <a:t>incremental borrowing rate</a:t>
            </a:r>
            <a:r>
              <a:rPr lang="en-US" sz="2100" b="0" dirty="0" smtClean="0">
                <a:latin typeface="Liberation Sans" panose="020B0604020202020204"/>
              </a:rPr>
              <a:t>, with one exception.</a:t>
            </a:r>
          </a:p>
          <a:p>
            <a:pPr lvl="2">
              <a:lnSpc>
                <a:spcPct val="125000"/>
              </a:lnSpc>
              <a:spcBef>
                <a:spcPct val="50000"/>
              </a:spcBef>
              <a:buClr>
                <a:srgbClr val="CC0000"/>
              </a:buClr>
              <a:buSzPct val="80000"/>
              <a:buFont typeface="Arial" charset="0"/>
              <a:buChar char="►"/>
              <a:defRPr/>
            </a:pPr>
            <a:r>
              <a:rPr lang="en-US" sz="2000" b="0" dirty="0" smtClean="0">
                <a:latin typeface="Liberation Sans" panose="020B0604020202020204"/>
              </a:rPr>
              <a:t>If the lessee knows the </a:t>
            </a:r>
            <a:r>
              <a:rPr lang="en-US" sz="2100" dirty="0" smtClean="0">
                <a:solidFill>
                  <a:schemeClr val="tx2">
                    <a:lumMod val="50000"/>
                  </a:schemeClr>
                </a:solidFill>
                <a:latin typeface="Liberation Sans" panose="020B0604020202020204"/>
              </a:rPr>
              <a:t>implicit interest rate </a:t>
            </a:r>
            <a:r>
              <a:rPr lang="en-US" sz="2000" dirty="0" smtClean="0">
                <a:latin typeface="Liberation Sans" panose="020B0604020202020204"/>
              </a:rPr>
              <a:t>computed by the lessor </a:t>
            </a:r>
            <a:r>
              <a:rPr lang="en-US" sz="2000" b="0" dirty="0" smtClean="0">
                <a:latin typeface="Liberation Sans" panose="020B0604020202020204"/>
              </a:rPr>
              <a:t>and it is less than the lessee’s incremental borrowing rate, then lessee </a:t>
            </a:r>
            <a:r>
              <a:rPr lang="en-US" sz="2000" dirty="0" smtClean="0">
                <a:latin typeface="Liberation Sans" panose="020B0604020202020204"/>
              </a:rPr>
              <a:t>must use the lessor’s rate</a:t>
            </a:r>
            <a:r>
              <a:rPr lang="en-US" sz="2000" b="0" dirty="0" smtClean="0">
                <a:latin typeface="Liberation Sans" panose="020B0604020202020204"/>
              </a:rPr>
              <a:t>.</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37895"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609600" y="1981200"/>
            <a:ext cx="7772400" cy="2458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lgn="ctr">
              <a:defRPr b="1">
                <a:solidFill>
                  <a:schemeClr val="folHlink"/>
                </a:solidFill>
                <a:latin typeface="Comic Sans MS" panose="030F0702030302020204" pitchFamily="66" charset="0"/>
              </a:defRPr>
            </a:lvl1pPr>
            <a:lvl2pPr marL="684213"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pPr>
            <a:r>
              <a:rPr lang="en-US" altLang="en-US" sz="2300" dirty="0">
                <a:solidFill>
                  <a:srgbClr val="006600"/>
                </a:solidFill>
                <a:latin typeface="Liberation Sans" panose="020B0604020202020204"/>
              </a:rPr>
              <a:t>Asset and Liability Recorded</a:t>
            </a:r>
            <a:r>
              <a:rPr lang="en-US" altLang="en-US" sz="2300" b="0" dirty="0">
                <a:solidFill>
                  <a:srgbClr val="006600"/>
                </a:solidFill>
                <a:latin typeface="Liberation Sans" panose="020B0604020202020204"/>
              </a:rPr>
              <a:t> </a:t>
            </a:r>
            <a:r>
              <a:rPr lang="en-US" altLang="en-US" sz="2200" b="0" dirty="0">
                <a:solidFill>
                  <a:srgbClr val="000000"/>
                </a:solidFill>
                <a:latin typeface="Liberation Sans" panose="020B0604020202020204"/>
              </a:rPr>
              <a:t>at the lower of:</a:t>
            </a:r>
          </a:p>
          <a:p>
            <a:pPr lvl="1" algn="l">
              <a:lnSpc>
                <a:spcPct val="125000"/>
              </a:lnSpc>
              <a:spcBef>
                <a:spcPts val="1200"/>
              </a:spcBef>
              <a:buFontTx/>
              <a:buAutoNum type="arabicPeriod"/>
            </a:pPr>
            <a:r>
              <a:rPr lang="en-US" altLang="en-US" sz="2100" b="0" dirty="0">
                <a:solidFill>
                  <a:srgbClr val="000000"/>
                </a:solidFill>
                <a:latin typeface="Liberation Sans" panose="020B0604020202020204"/>
              </a:rPr>
              <a:t>present value of the minimum lease payments (excluding executory costs) or</a:t>
            </a:r>
          </a:p>
          <a:p>
            <a:pPr lvl="1" algn="l">
              <a:lnSpc>
                <a:spcPct val="125000"/>
              </a:lnSpc>
              <a:spcBef>
                <a:spcPts val="1200"/>
              </a:spcBef>
              <a:buFontTx/>
              <a:buAutoNum type="arabicPeriod"/>
            </a:pPr>
            <a:r>
              <a:rPr lang="en-US" altLang="en-US" sz="2100" b="0" dirty="0">
                <a:solidFill>
                  <a:srgbClr val="000000"/>
                </a:solidFill>
                <a:latin typeface="Liberation Sans" panose="020B0604020202020204"/>
              </a:rPr>
              <a:t>fair-market value of the leased </a:t>
            </a:r>
            <a:r>
              <a:rPr lang="en-US" altLang="en-US" sz="2100" b="0" dirty="0" smtClean="0">
                <a:solidFill>
                  <a:srgbClr val="000000"/>
                </a:solidFill>
                <a:latin typeface="Liberation Sans" panose="020B0604020202020204"/>
              </a:rPr>
              <a:t>asset at the inception of the lease.</a:t>
            </a:r>
            <a:endParaRPr lang="en-US" altLang="en-US" sz="2100" b="0" dirty="0">
              <a:solidFill>
                <a:srgbClr val="000000"/>
              </a:solidFill>
              <a:latin typeface="Liberation Sans" panose="020B0604020202020204"/>
            </a:endParaRPr>
          </a:p>
        </p:txBody>
      </p:sp>
      <p:sp>
        <p:nvSpPr>
          <p:cNvPr id="39939" name="Text Box 5"/>
          <p:cNvSpPr txBox="1">
            <a:spLocks noChangeArrowheads="1"/>
          </p:cNvSpPr>
          <p:nvPr/>
        </p:nvSpPr>
        <p:spPr bwMode="auto">
          <a:xfrm>
            <a:off x="609600" y="1371600"/>
            <a:ext cx="83185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Asset and Liability Accounted for Differently</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3994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381000" y="454581"/>
            <a:ext cx="7772400" cy="721201"/>
          </a:xfrm>
          <a:prstGeom prst="rect">
            <a:avLst/>
          </a:prstGeom>
          <a:noFill/>
          <a:ln>
            <a:noFill/>
          </a:ln>
          <a:effectLst/>
          <a:extLst/>
        </p:spPr>
        <p:txBody>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lnSpc>
                <a:spcPct val="115000"/>
              </a:lnSpc>
            </a:pPr>
            <a:r>
              <a:rPr lang="en-US" altLang="en-US" sz="3600" dirty="0">
                <a:solidFill>
                  <a:schemeClr val="tx2">
                    <a:lumMod val="50000"/>
                  </a:schemeClr>
                </a:solidFill>
                <a:latin typeface="Liberation Sans" panose="020B0604020202020204" pitchFamily="34" charset="0"/>
              </a:rPr>
              <a:t>PREVIEW OF </a:t>
            </a:r>
            <a:r>
              <a:rPr lang="en-US" altLang="en-US" sz="3600" dirty="0" smtClean="0">
                <a:solidFill>
                  <a:schemeClr val="tx2">
                    <a:lumMod val="50000"/>
                  </a:schemeClr>
                </a:solidFill>
                <a:latin typeface="Liberation Sans" panose="020B0604020202020204" pitchFamily="34" charset="0"/>
              </a:rPr>
              <a:t>CHAPTER 21</a:t>
            </a:r>
            <a:endParaRPr lang="en-US" altLang="en-US" sz="3600" dirty="0">
              <a:solidFill>
                <a:schemeClr val="tx2">
                  <a:lumMod val="50000"/>
                </a:schemeClr>
              </a:solidFill>
              <a:latin typeface="Liberation Sans" panose="020B0604020202020204" pitchFamily="34" charset="0"/>
            </a:endParaRPr>
          </a:p>
        </p:txBody>
      </p:sp>
      <p:sp>
        <p:nvSpPr>
          <p:cNvPr id="4099" name="Text Box 3"/>
          <p:cNvSpPr txBox="1">
            <a:spLocks noChangeArrowheads="1"/>
          </p:cNvSpPr>
          <p:nvPr/>
        </p:nvSpPr>
        <p:spPr bwMode="auto">
          <a:xfrm>
            <a:off x="2286000" y="5524500"/>
            <a:ext cx="4498975" cy="1041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93" tIns="43247" rIns="86493" bIns="43247">
            <a:spAutoFit/>
          </a:bodyPr>
          <a:lstStyle>
            <a:lvl1pPr defTabSz="865188">
              <a:defRPr b="1">
                <a:solidFill>
                  <a:schemeClr val="folHlink"/>
                </a:solidFill>
                <a:latin typeface="Comic Sans MS" pitchFamily="66" charset="0"/>
              </a:defRPr>
            </a:lvl1pPr>
            <a:lvl2pPr marL="742950" indent="-285750" defTabSz="865188">
              <a:defRPr b="1">
                <a:solidFill>
                  <a:schemeClr val="folHlink"/>
                </a:solidFill>
                <a:latin typeface="Comic Sans MS" pitchFamily="66" charset="0"/>
              </a:defRPr>
            </a:lvl2pPr>
            <a:lvl3pPr marL="1143000" indent="-228600" defTabSz="865188">
              <a:defRPr b="1">
                <a:solidFill>
                  <a:schemeClr val="folHlink"/>
                </a:solidFill>
                <a:latin typeface="Comic Sans MS" pitchFamily="66" charset="0"/>
              </a:defRPr>
            </a:lvl3pPr>
            <a:lvl4pPr marL="1600200" indent="-228600" defTabSz="865188">
              <a:defRPr b="1">
                <a:solidFill>
                  <a:schemeClr val="folHlink"/>
                </a:solidFill>
                <a:latin typeface="Comic Sans MS" pitchFamily="66" charset="0"/>
              </a:defRPr>
            </a:lvl4pPr>
            <a:lvl5pPr marL="2057400" indent="-228600" defTabSz="865188">
              <a:defRPr b="1">
                <a:solidFill>
                  <a:schemeClr val="folHlink"/>
                </a:solidFill>
                <a:latin typeface="Comic Sans MS" pitchFamily="66" charset="0"/>
              </a:defRPr>
            </a:lvl5pPr>
            <a:lvl6pPr marL="2514600" indent="-228600" algn="ctr" defTabSz="865188" eaLnBrk="0" fontAlgn="base" hangingPunct="0">
              <a:spcBef>
                <a:spcPct val="0"/>
              </a:spcBef>
              <a:spcAft>
                <a:spcPct val="0"/>
              </a:spcAft>
              <a:defRPr b="1">
                <a:solidFill>
                  <a:schemeClr val="folHlink"/>
                </a:solidFill>
                <a:latin typeface="Comic Sans MS" pitchFamily="66" charset="0"/>
              </a:defRPr>
            </a:lvl6pPr>
            <a:lvl7pPr marL="2971800" indent="-228600" algn="ctr" defTabSz="865188" eaLnBrk="0" fontAlgn="base" hangingPunct="0">
              <a:spcBef>
                <a:spcPct val="0"/>
              </a:spcBef>
              <a:spcAft>
                <a:spcPct val="0"/>
              </a:spcAft>
              <a:defRPr b="1">
                <a:solidFill>
                  <a:schemeClr val="folHlink"/>
                </a:solidFill>
                <a:latin typeface="Comic Sans MS" pitchFamily="66" charset="0"/>
              </a:defRPr>
            </a:lvl7pPr>
            <a:lvl8pPr marL="3429000" indent="-228600" algn="ctr" defTabSz="865188" eaLnBrk="0" fontAlgn="base" hangingPunct="0">
              <a:spcBef>
                <a:spcPct val="0"/>
              </a:spcBef>
              <a:spcAft>
                <a:spcPct val="0"/>
              </a:spcAft>
              <a:defRPr b="1">
                <a:solidFill>
                  <a:schemeClr val="folHlink"/>
                </a:solidFill>
                <a:latin typeface="Comic Sans MS" pitchFamily="66" charset="0"/>
              </a:defRPr>
            </a:lvl8pPr>
            <a:lvl9pPr marL="3886200" indent="-228600" algn="ctr" defTabSz="865188" eaLnBrk="0" fontAlgn="base" hangingPunct="0">
              <a:spcBef>
                <a:spcPct val="0"/>
              </a:spcBef>
              <a:spcAft>
                <a:spcPct val="0"/>
              </a:spcAft>
              <a:defRPr b="1">
                <a:solidFill>
                  <a:schemeClr val="folHlink"/>
                </a:solidFill>
                <a:latin typeface="Comic Sans MS" pitchFamily="66" charset="0"/>
              </a:defRPr>
            </a:lvl9pPr>
          </a:lstStyle>
          <a:p>
            <a:pPr algn="ctr">
              <a:spcBef>
                <a:spcPts val="300"/>
              </a:spcBef>
            </a:pPr>
            <a:r>
              <a:rPr lang="en-US" altLang="en-US" sz="1900" dirty="0">
                <a:solidFill>
                  <a:schemeClr val="tx1"/>
                </a:solidFill>
                <a:latin typeface="Liberation Sans" panose="020B0604020202020204" pitchFamily="34" charset="0"/>
              </a:rPr>
              <a:t>Intermediate Accounting</a:t>
            </a:r>
          </a:p>
          <a:p>
            <a:pPr algn="ctr">
              <a:spcBef>
                <a:spcPts val="300"/>
              </a:spcBef>
            </a:pPr>
            <a:r>
              <a:rPr lang="en-US" altLang="en-US" sz="1900" dirty="0" smtClean="0">
                <a:solidFill>
                  <a:schemeClr val="tx1"/>
                </a:solidFill>
                <a:latin typeface="Liberation Sans" panose="020B0604020202020204" pitchFamily="34" charset="0"/>
              </a:rPr>
              <a:t>16th </a:t>
            </a:r>
            <a:r>
              <a:rPr lang="en-US" altLang="en-US" sz="1900" dirty="0">
                <a:solidFill>
                  <a:schemeClr val="tx1"/>
                </a:solidFill>
                <a:latin typeface="Liberation Sans" panose="020B0604020202020204" pitchFamily="34" charset="0"/>
              </a:rPr>
              <a:t>Edition</a:t>
            </a:r>
          </a:p>
          <a:p>
            <a:pPr algn="ctr">
              <a:spcBef>
                <a:spcPts val="300"/>
              </a:spcBef>
            </a:pPr>
            <a:r>
              <a:rPr lang="en-US" altLang="en-US" sz="1900" dirty="0">
                <a:solidFill>
                  <a:schemeClr val="tx1"/>
                </a:solidFill>
                <a:latin typeface="Liberation Sans" panose="020B0604020202020204" pitchFamily="34" charset="0"/>
              </a:rPr>
              <a:t>Kieso  </a:t>
            </a:r>
            <a:r>
              <a:rPr lang="en-US" altLang="en-US" sz="1900" dirty="0" smtClean="0">
                <a:solidFill>
                  <a:schemeClr val="tx1"/>
                </a:solidFill>
                <a:latin typeface="Liberation Sans" panose="020B0604020202020204"/>
                <a:cs typeface="Arial"/>
              </a:rPr>
              <a:t>●</a:t>
            </a:r>
            <a:r>
              <a:rPr lang="en-US" altLang="en-US" sz="1900" dirty="0" smtClean="0">
                <a:solidFill>
                  <a:schemeClr val="tx1"/>
                </a:solidFill>
                <a:latin typeface="Liberation Sans" panose="020B0604020202020204" pitchFamily="34" charset="0"/>
              </a:rPr>
              <a:t> </a:t>
            </a:r>
            <a:r>
              <a:rPr lang="en-US" altLang="en-US" sz="1900" dirty="0">
                <a:solidFill>
                  <a:schemeClr val="tx1"/>
                </a:solidFill>
                <a:latin typeface="Liberation Sans" panose="020B0604020202020204" pitchFamily="34" charset="0"/>
              </a:rPr>
              <a:t>Weygandt  </a:t>
            </a:r>
            <a:r>
              <a:rPr lang="en-US" altLang="en-US" sz="1900" dirty="0" smtClean="0">
                <a:solidFill>
                  <a:schemeClr val="tx1"/>
                </a:solidFill>
                <a:latin typeface="Liberation Sans" panose="020B0604020202020204"/>
                <a:cs typeface="Arial"/>
              </a:rPr>
              <a:t>●</a:t>
            </a:r>
            <a:r>
              <a:rPr lang="en-US" altLang="en-US" sz="1900" dirty="0" smtClean="0">
                <a:solidFill>
                  <a:schemeClr val="tx1"/>
                </a:solidFill>
                <a:latin typeface="Liberation Sans" panose="020B0604020202020204" pitchFamily="34" charset="0"/>
              </a:rPr>
              <a:t> </a:t>
            </a:r>
            <a:r>
              <a:rPr lang="en-US" altLang="en-US" sz="1900" dirty="0">
                <a:solidFill>
                  <a:schemeClr val="tx1"/>
                </a:solidFill>
                <a:latin typeface="Liberation Sans" panose="020B0604020202020204" pitchFamily="34" charset="0"/>
              </a:rPr>
              <a:t>Warfield</a:t>
            </a:r>
            <a:r>
              <a:rPr lang="en-US" altLang="en-US" sz="1700" dirty="0">
                <a:solidFill>
                  <a:schemeClr val="tx1"/>
                </a:solidFill>
                <a:latin typeface="Liberation Sans" panose="020B0604020202020204" pitchFamily="34" charset="0"/>
              </a:rPr>
              <a:t> </a:t>
            </a:r>
          </a:p>
        </p:txBody>
      </p:sp>
      <p:pic>
        <p:nvPicPr>
          <p:cNvPr id="2" name="Picture 1"/>
          <p:cNvPicPr>
            <a:picLocks noChangeAspect="1"/>
          </p:cNvPicPr>
          <p:nvPr/>
        </p:nvPicPr>
        <p:blipFill>
          <a:blip r:embed="rId3"/>
          <a:stretch>
            <a:fillRect/>
          </a:stretch>
        </p:blipFill>
        <p:spPr>
          <a:xfrm>
            <a:off x="179365" y="1600200"/>
            <a:ext cx="8785271" cy="3009395"/>
          </a:xfrm>
          <a:prstGeom prst="rect">
            <a:avLst/>
          </a:prstGeom>
        </p:spPr>
      </p:pic>
    </p:spTree>
    <p:extLst>
      <p:ext uri="{BB962C8B-B14F-4D97-AF65-F5344CB8AC3E}">
        <p14:creationId xmlns:p14="http://schemas.microsoft.com/office/powerpoint/2010/main" val="424522310"/>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5"/>
          <p:cNvSpPr txBox="1">
            <a:spLocks noChangeArrowheads="1"/>
          </p:cNvSpPr>
          <p:nvPr/>
        </p:nvSpPr>
        <p:spPr bwMode="auto">
          <a:xfrm>
            <a:off x="609600" y="1981200"/>
            <a:ext cx="7543800" cy="2458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684213"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pPr>
            <a:r>
              <a:rPr lang="en-US" altLang="en-US" sz="2300" dirty="0">
                <a:solidFill>
                  <a:srgbClr val="006600"/>
                </a:solidFill>
                <a:latin typeface="Liberation Sans" panose="020B0604020202020204"/>
              </a:rPr>
              <a:t>Depreciation Period</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If lease </a:t>
            </a:r>
            <a:r>
              <a:rPr lang="en-US" altLang="en-US" sz="2100" dirty="0">
                <a:solidFill>
                  <a:schemeClr val="tx1"/>
                </a:solidFill>
                <a:latin typeface="Liberation Sans" panose="020B0604020202020204"/>
              </a:rPr>
              <a:t>transfers ownership</a:t>
            </a:r>
            <a:r>
              <a:rPr lang="en-US" altLang="en-US" sz="2100" b="0" dirty="0">
                <a:solidFill>
                  <a:schemeClr val="tx1"/>
                </a:solidFill>
                <a:latin typeface="Liberation Sans" panose="020B0604020202020204"/>
              </a:rPr>
              <a:t>, depreciate asset over the </a:t>
            </a:r>
            <a:r>
              <a:rPr lang="en-US" altLang="en-US" sz="2100" dirty="0">
                <a:solidFill>
                  <a:schemeClr val="tx1"/>
                </a:solidFill>
                <a:latin typeface="Liberation Sans" panose="020B0604020202020204"/>
              </a:rPr>
              <a:t>economic life</a:t>
            </a:r>
            <a:r>
              <a:rPr lang="en-US" altLang="en-US" sz="2100" b="0" dirty="0">
                <a:solidFill>
                  <a:schemeClr val="tx1"/>
                </a:solidFill>
                <a:latin typeface="Liberation Sans" panose="020B0604020202020204"/>
              </a:rPr>
              <a:t> of the asset.</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If lease </a:t>
            </a:r>
            <a:r>
              <a:rPr lang="en-US" altLang="en-US" sz="2100" dirty="0">
                <a:solidFill>
                  <a:schemeClr val="tx1"/>
                </a:solidFill>
                <a:latin typeface="Liberation Sans" panose="020B0604020202020204"/>
              </a:rPr>
              <a:t>does not transfer ownership</a:t>
            </a:r>
            <a:r>
              <a:rPr lang="en-US" altLang="en-US" sz="2100" b="0" dirty="0">
                <a:solidFill>
                  <a:schemeClr val="tx1"/>
                </a:solidFill>
                <a:latin typeface="Liberation Sans" panose="020B0604020202020204"/>
              </a:rPr>
              <a:t>, depreciate over the </a:t>
            </a:r>
            <a:r>
              <a:rPr lang="en-US" altLang="en-US" sz="2100" dirty="0">
                <a:solidFill>
                  <a:schemeClr val="tx1"/>
                </a:solidFill>
                <a:latin typeface="Liberation Sans" panose="020B0604020202020204"/>
              </a:rPr>
              <a:t>term of the lease</a:t>
            </a:r>
            <a:r>
              <a:rPr lang="en-US" altLang="en-US" sz="2100" b="0" dirty="0">
                <a:solidFill>
                  <a:schemeClr val="tx1"/>
                </a:solidFill>
                <a:latin typeface="Liberation Sans" panose="020B0604020202020204"/>
              </a:rPr>
              <a:t>.</a:t>
            </a:r>
          </a:p>
        </p:txBody>
      </p:sp>
      <p:sp>
        <p:nvSpPr>
          <p:cNvPr id="41987" name="Text Box 8"/>
          <p:cNvSpPr txBox="1">
            <a:spLocks noChangeArrowheads="1"/>
          </p:cNvSpPr>
          <p:nvPr/>
        </p:nvSpPr>
        <p:spPr bwMode="auto">
          <a:xfrm>
            <a:off x="609600" y="1371600"/>
            <a:ext cx="83185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Asset and Liability Accounted for Differently</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4199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4"/>
          <p:cNvSpPr txBox="1">
            <a:spLocks noChangeArrowheads="1"/>
          </p:cNvSpPr>
          <p:nvPr/>
        </p:nvSpPr>
        <p:spPr bwMode="auto">
          <a:xfrm>
            <a:off x="609600" y="1981200"/>
            <a:ext cx="7543800" cy="149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684213"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pPr>
            <a:r>
              <a:rPr lang="en-US" altLang="en-US" sz="2300" dirty="0">
                <a:solidFill>
                  <a:srgbClr val="006600"/>
                </a:solidFill>
                <a:latin typeface="Liberation Sans" panose="020B0604020202020204"/>
              </a:rPr>
              <a:t>Effective-Interest Method</a:t>
            </a:r>
          </a:p>
          <a:p>
            <a:pPr lvl="1" algn="l">
              <a:lnSpc>
                <a:spcPct val="125000"/>
              </a:lnSpc>
              <a:spcBef>
                <a:spcPts val="12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Used to allocate each lease payment between principal and interest.</a:t>
            </a:r>
          </a:p>
        </p:txBody>
      </p:sp>
      <p:sp>
        <p:nvSpPr>
          <p:cNvPr id="44035" name="Text Box 6"/>
          <p:cNvSpPr txBox="1">
            <a:spLocks noChangeArrowheads="1"/>
          </p:cNvSpPr>
          <p:nvPr/>
        </p:nvSpPr>
        <p:spPr bwMode="auto">
          <a:xfrm>
            <a:off x="685800" y="3581400"/>
            <a:ext cx="7848600" cy="1534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684213"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50000"/>
              </a:spcBef>
              <a:buClr>
                <a:srgbClr val="800000"/>
              </a:buClr>
              <a:buSzPct val="80000"/>
            </a:pPr>
            <a:r>
              <a:rPr lang="en-US" altLang="en-US" sz="2200" dirty="0">
                <a:solidFill>
                  <a:srgbClr val="006600"/>
                </a:solidFill>
                <a:latin typeface="Liberation Sans" panose="020B0604020202020204"/>
              </a:rPr>
              <a:t>Depreciation Concept</a:t>
            </a:r>
          </a:p>
          <a:p>
            <a:pPr lvl="1" algn="l">
              <a:lnSpc>
                <a:spcPct val="130000"/>
              </a:lnSpc>
              <a:spcBef>
                <a:spcPct val="50000"/>
              </a:spcBef>
              <a:buClr>
                <a:srgbClr val="CC0000"/>
              </a:buClr>
              <a:buSzPct val="80000"/>
              <a:buFont typeface="Wingdings" panose="05000000000000000000" pitchFamily="2" charset="2"/>
              <a:buChar char="u"/>
            </a:pPr>
            <a:r>
              <a:rPr lang="en-US" altLang="en-US" sz="2100" dirty="0">
                <a:solidFill>
                  <a:schemeClr val="tx1"/>
                </a:solidFill>
                <a:latin typeface="Liberation Sans" panose="020B0604020202020204"/>
              </a:rPr>
              <a:t>Depreciation</a:t>
            </a:r>
            <a:r>
              <a:rPr lang="en-US" altLang="en-US" sz="2100" b="0" dirty="0">
                <a:solidFill>
                  <a:srgbClr val="000000"/>
                </a:solidFill>
                <a:latin typeface="Liberation Sans" panose="020B0604020202020204"/>
              </a:rPr>
              <a:t> and the discharge of the obligation are independent accounting processes.</a:t>
            </a:r>
          </a:p>
        </p:txBody>
      </p:sp>
      <p:sp>
        <p:nvSpPr>
          <p:cNvPr id="44036" name="Text Box 8"/>
          <p:cNvSpPr txBox="1">
            <a:spLocks noChangeArrowheads="1"/>
          </p:cNvSpPr>
          <p:nvPr/>
        </p:nvSpPr>
        <p:spPr bwMode="auto">
          <a:xfrm>
            <a:off x="609600" y="1371600"/>
            <a:ext cx="83185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Asset and Liability Accounted for Differently</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4403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Text Box 2"/>
          <p:cNvSpPr txBox="1">
            <a:spLocks noChangeArrowheads="1"/>
          </p:cNvSpPr>
          <p:nvPr/>
        </p:nvSpPr>
        <p:spPr bwMode="auto">
          <a:xfrm>
            <a:off x="381000" y="1330325"/>
            <a:ext cx="8534400" cy="494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571500"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nSpc>
                <a:spcPct val="110000"/>
              </a:lnSpc>
              <a:spcBef>
                <a:spcPts val="600"/>
              </a:spcBef>
              <a:buSzPct val="80000"/>
              <a:defRPr/>
            </a:pPr>
            <a:r>
              <a:rPr lang="en-US" sz="1600" dirty="0" smtClean="0">
                <a:latin typeface="Liberation Sans" panose="020B0604020202020204"/>
              </a:rPr>
              <a:t>Illustration: </a:t>
            </a:r>
            <a:r>
              <a:rPr lang="en-US" sz="1600" b="0" dirty="0" smtClean="0">
                <a:latin typeface="Liberation Sans" panose="020B0604020202020204"/>
              </a:rPr>
              <a:t>Caterpillar Financial Services Corp. (a subsidiary of Caterpillar) and Sterling Construction Corp. sign a lease agreement dated January 1, 2017, that calls for Caterpillar to lease a front-end loader to Sterling beginning January 1, 2017. The terms and provisions of the lease agreement, and other pertinent data, are as follows.</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term of the lease is five years. The lease agreement is noncancelable, requiring equal rental payments of $25,981.62 at the beginning of each year (annuity-due basis).</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loader has a fair value at the inception of the lease of $100,000, an estimated economic life of five years, and no residual value.</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Sterling pays all of the executory costs directly to third parties except for the property taxes of $2,000 per year, which is included as part of its annual payments to Caterpillar.</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lease contains no renewal options. The loader reverts to Caterpillar at the termination of the lease.</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Sterling’s incremental borrowing rate is 11 percent per year.</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Sterling depreciates, on a straight-line basis, similar equipment that it owns.</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Caterpillar sets the annual rental to earn a rate of return on its investment of 10 percent per year; Sterling knows this fact.</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46085"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609600" y="1371600"/>
            <a:ext cx="8153400" cy="452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a:solidFill>
                  <a:srgbClr val="000000"/>
                </a:solidFill>
                <a:latin typeface="Liberation Sans" panose="020B0604020202020204"/>
              </a:rPr>
              <a:t>What type of lease is this? </a:t>
            </a:r>
          </a:p>
        </p:txBody>
      </p:sp>
      <p:sp>
        <p:nvSpPr>
          <p:cNvPr id="48131" name="Rectangle 6"/>
          <p:cNvSpPr>
            <a:spLocks noGrp="1" noChangeArrowheads="1"/>
          </p:cNvSpPr>
          <p:nvPr>
            <p:ph type="body" idx="1"/>
          </p:nvPr>
        </p:nvSpPr>
        <p:spPr bwMode="auto">
          <a:xfrm>
            <a:off x="622300" y="1987550"/>
            <a:ext cx="4025900" cy="3905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spAutoFit/>
          </a:bodyPr>
          <a:lstStyle/>
          <a:p>
            <a:pPr marL="457200" indent="-457200">
              <a:lnSpc>
                <a:spcPct val="110000"/>
              </a:lnSpc>
              <a:spcBef>
                <a:spcPts val="1200"/>
              </a:spcBef>
              <a:buClr>
                <a:srgbClr val="800000"/>
              </a:buClr>
              <a:buSzTx/>
              <a:buFont typeface="Wingdings" panose="05000000000000000000" pitchFamily="2" charset="2"/>
              <a:buNone/>
            </a:pPr>
            <a:r>
              <a:rPr lang="en-US" altLang="en-US" sz="2100" dirty="0" smtClean="0">
                <a:effectLst/>
              </a:rPr>
              <a:t>Capitalization Criteria:</a:t>
            </a:r>
          </a:p>
          <a:p>
            <a:pPr marL="457200" indent="-457200">
              <a:lnSpc>
                <a:spcPct val="110000"/>
              </a:lnSpc>
              <a:spcBef>
                <a:spcPts val="1200"/>
              </a:spcBef>
              <a:buClrTx/>
              <a:buSzPct val="100000"/>
              <a:buFont typeface="Wingdings" panose="05000000000000000000" pitchFamily="2" charset="2"/>
              <a:buAutoNum type="arabicPeriod"/>
            </a:pPr>
            <a:r>
              <a:rPr lang="en-US" altLang="en-US" sz="2100" b="0" dirty="0" smtClean="0">
                <a:effectLst/>
              </a:rPr>
              <a:t>Transfer of ownership</a:t>
            </a:r>
          </a:p>
          <a:p>
            <a:pPr marL="457200" indent="-457200">
              <a:lnSpc>
                <a:spcPct val="110000"/>
              </a:lnSpc>
              <a:spcBef>
                <a:spcPts val="1200"/>
              </a:spcBef>
              <a:buClrTx/>
              <a:buSzPct val="100000"/>
              <a:buFont typeface="Wingdings" panose="05000000000000000000" pitchFamily="2" charset="2"/>
              <a:buAutoNum type="arabicPeriod"/>
            </a:pPr>
            <a:r>
              <a:rPr lang="en-US" altLang="en-US" sz="2100" b="0" dirty="0" smtClean="0">
                <a:effectLst/>
              </a:rPr>
              <a:t>Bargain purchase option</a:t>
            </a:r>
          </a:p>
          <a:p>
            <a:pPr marL="457200" indent="-457200">
              <a:lnSpc>
                <a:spcPct val="110000"/>
              </a:lnSpc>
              <a:spcBef>
                <a:spcPts val="1200"/>
              </a:spcBef>
              <a:buClrTx/>
              <a:buSzPct val="100000"/>
              <a:buFont typeface="Wingdings" panose="05000000000000000000" pitchFamily="2" charset="2"/>
              <a:buAutoNum type="arabicPeriod"/>
            </a:pPr>
            <a:r>
              <a:rPr lang="en-US" altLang="en-US" sz="2100" b="0" dirty="0" smtClean="0">
                <a:effectLst/>
              </a:rPr>
              <a:t>Lease term = 75% of  economic life of leased property</a:t>
            </a:r>
          </a:p>
          <a:p>
            <a:pPr marL="457200" indent="-457200">
              <a:lnSpc>
                <a:spcPct val="110000"/>
              </a:lnSpc>
              <a:spcBef>
                <a:spcPts val="1200"/>
              </a:spcBef>
              <a:buClrTx/>
              <a:buSzPct val="100000"/>
              <a:buFont typeface="Wingdings" panose="05000000000000000000" pitchFamily="2" charset="2"/>
              <a:buAutoNum type="arabicPeriod"/>
            </a:pPr>
            <a:r>
              <a:rPr lang="en-US" altLang="en-US" sz="2100" b="0" dirty="0" smtClean="0">
                <a:effectLst/>
              </a:rPr>
              <a:t>Present value of minimum lease payments =&gt; 90% of FMV of property</a:t>
            </a:r>
            <a:endParaRPr lang="en-US" altLang="en-US" sz="2100" dirty="0" smtClean="0">
              <a:effectLst/>
            </a:endParaRPr>
          </a:p>
        </p:txBody>
      </p:sp>
      <p:sp>
        <p:nvSpPr>
          <p:cNvPr id="1351687" name="Text Box 7"/>
          <p:cNvSpPr txBox="1">
            <a:spLocks noChangeArrowheads="1"/>
          </p:cNvSpPr>
          <p:nvPr/>
        </p:nvSpPr>
        <p:spPr bwMode="auto">
          <a:xfrm>
            <a:off x="6629400" y="2492375"/>
            <a:ext cx="10668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50000"/>
              </a:spcBef>
            </a:pPr>
            <a:r>
              <a:rPr lang="en-US" altLang="en-US" sz="2400" dirty="0">
                <a:solidFill>
                  <a:srgbClr val="CC0000"/>
                </a:solidFill>
                <a:latin typeface="Liberation Sans" panose="020B0604020202020204"/>
              </a:rPr>
              <a:t>NO</a:t>
            </a:r>
          </a:p>
        </p:txBody>
      </p:sp>
      <p:sp>
        <p:nvSpPr>
          <p:cNvPr id="1351688" name="Text Box 8"/>
          <p:cNvSpPr txBox="1">
            <a:spLocks noChangeArrowheads="1"/>
          </p:cNvSpPr>
          <p:nvPr/>
        </p:nvSpPr>
        <p:spPr bwMode="auto">
          <a:xfrm>
            <a:off x="6629400" y="2949575"/>
            <a:ext cx="10668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50000"/>
              </a:spcBef>
            </a:pPr>
            <a:r>
              <a:rPr lang="en-US" altLang="en-US" sz="2400" dirty="0">
                <a:solidFill>
                  <a:srgbClr val="CC0000"/>
                </a:solidFill>
                <a:latin typeface="Liberation Sans" panose="020B0604020202020204"/>
              </a:rPr>
              <a:t>NO</a:t>
            </a:r>
          </a:p>
        </p:txBody>
      </p:sp>
      <p:sp>
        <p:nvSpPr>
          <p:cNvPr id="1351689" name="Text Box 9"/>
          <p:cNvSpPr txBox="1">
            <a:spLocks noChangeArrowheads="1"/>
          </p:cNvSpPr>
          <p:nvPr/>
        </p:nvSpPr>
        <p:spPr bwMode="auto">
          <a:xfrm>
            <a:off x="5105400" y="3657600"/>
            <a:ext cx="3124200" cy="738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tabLst>
                <a:tab pos="3435350" algn="r"/>
              </a:tabLst>
              <a:defRPr b="1">
                <a:solidFill>
                  <a:schemeClr val="folHlink"/>
                </a:solidFill>
                <a:latin typeface="Comic Sans MS" panose="030F0702030302020204" pitchFamily="66" charset="0"/>
              </a:defRPr>
            </a:lvl1pPr>
            <a:lvl2pPr marL="742950" indent="-285750" algn="ctr">
              <a:tabLst>
                <a:tab pos="3435350" algn="r"/>
              </a:tabLst>
              <a:defRPr b="1">
                <a:solidFill>
                  <a:schemeClr val="folHlink"/>
                </a:solidFill>
                <a:latin typeface="Comic Sans MS" panose="030F0702030302020204" pitchFamily="66" charset="0"/>
              </a:defRPr>
            </a:lvl2pPr>
            <a:lvl3pPr marL="1143000" indent="-228600" algn="ctr">
              <a:tabLst>
                <a:tab pos="3435350" algn="r"/>
              </a:tabLst>
              <a:defRPr b="1">
                <a:solidFill>
                  <a:schemeClr val="folHlink"/>
                </a:solidFill>
                <a:latin typeface="Comic Sans MS" panose="030F0702030302020204" pitchFamily="66" charset="0"/>
              </a:defRPr>
            </a:lvl3pPr>
            <a:lvl4pPr marL="1600200" indent="-228600" algn="ctr">
              <a:tabLst>
                <a:tab pos="3435350" algn="r"/>
              </a:tabLst>
              <a:defRPr b="1">
                <a:solidFill>
                  <a:schemeClr val="folHlink"/>
                </a:solidFill>
                <a:latin typeface="Comic Sans MS" panose="030F0702030302020204" pitchFamily="66" charset="0"/>
              </a:defRPr>
            </a:lvl4pPr>
            <a:lvl5pPr marL="2057400" indent="-228600" algn="ctr">
              <a:tabLst>
                <a:tab pos="3435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9pPr>
          </a:lstStyle>
          <a:p>
            <a:pPr algn="l">
              <a:spcBef>
                <a:spcPct val="10000"/>
              </a:spcBef>
            </a:pPr>
            <a:r>
              <a:rPr lang="en-US" altLang="en-US" sz="2000" b="0" dirty="0">
                <a:solidFill>
                  <a:schemeClr val="bg2"/>
                </a:solidFill>
                <a:latin typeface="Liberation Sans" panose="020B0604020202020204"/>
              </a:rPr>
              <a:t>Lease term = 5 yrs.</a:t>
            </a:r>
          </a:p>
          <a:p>
            <a:pPr algn="l">
              <a:spcBef>
                <a:spcPct val="10000"/>
              </a:spcBef>
            </a:pPr>
            <a:r>
              <a:rPr lang="en-US" altLang="en-US" sz="2000" b="0" dirty="0">
                <a:solidFill>
                  <a:schemeClr val="bg2"/>
                </a:solidFill>
                <a:latin typeface="Liberation Sans" panose="020B0604020202020204"/>
              </a:rPr>
              <a:t>Economic life = 5 yrs.	</a:t>
            </a:r>
          </a:p>
        </p:txBody>
      </p:sp>
      <p:sp>
        <p:nvSpPr>
          <p:cNvPr id="1351693" name="Line 13"/>
          <p:cNvSpPr>
            <a:spLocks noChangeShapeType="1"/>
          </p:cNvSpPr>
          <p:nvPr/>
        </p:nvSpPr>
        <p:spPr bwMode="auto">
          <a:xfrm>
            <a:off x="4953000" y="2720975"/>
            <a:ext cx="1524000" cy="0"/>
          </a:xfrm>
          <a:prstGeom prst="line">
            <a:avLst/>
          </a:prstGeom>
          <a:noFill/>
          <a:ln w="28575" cap="sq">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51694" name="Line 14"/>
          <p:cNvSpPr>
            <a:spLocks noChangeShapeType="1"/>
          </p:cNvSpPr>
          <p:nvPr/>
        </p:nvSpPr>
        <p:spPr bwMode="auto">
          <a:xfrm>
            <a:off x="4953000" y="3178175"/>
            <a:ext cx="1524000" cy="0"/>
          </a:xfrm>
          <a:prstGeom prst="line">
            <a:avLst/>
          </a:prstGeom>
          <a:noFill/>
          <a:ln w="28575" cap="sq">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51695" name="AutoShape 15"/>
          <p:cNvSpPr>
            <a:spLocks/>
          </p:cNvSpPr>
          <p:nvPr/>
        </p:nvSpPr>
        <p:spPr bwMode="auto">
          <a:xfrm>
            <a:off x="4648200" y="3482975"/>
            <a:ext cx="457200" cy="1143000"/>
          </a:xfrm>
          <a:prstGeom prst="leftBrace">
            <a:avLst>
              <a:gd name="adj1" fmla="val 20833"/>
              <a:gd name="adj2" fmla="val 50000"/>
            </a:avLst>
          </a:prstGeom>
          <a:noFill/>
          <a:ln w="28575" cap="sq">
            <a:solidFill>
              <a:srgbClr val="CC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1351696" name="Text Box 16"/>
          <p:cNvSpPr txBox="1">
            <a:spLocks noChangeArrowheads="1"/>
          </p:cNvSpPr>
          <p:nvPr/>
        </p:nvSpPr>
        <p:spPr bwMode="auto">
          <a:xfrm>
            <a:off x="5105400" y="5029200"/>
            <a:ext cx="2590800" cy="708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tabLst>
                <a:tab pos="3435350" algn="r"/>
              </a:tabLst>
              <a:defRPr b="1">
                <a:solidFill>
                  <a:schemeClr val="folHlink"/>
                </a:solidFill>
                <a:latin typeface="Comic Sans MS" panose="030F0702030302020204" pitchFamily="66" charset="0"/>
              </a:defRPr>
            </a:lvl1pPr>
            <a:lvl2pPr marL="742950" indent="-285750" algn="ctr">
              <a:tabLst>
                <a:tab pos="3435350" algn="r"/>
              </a:tabLst>
              <a:defRPr b="1">
                <a:solidFill>
                  <a:schemeClr val="folHlink"/>
                </a:solidFill>
                <a:latin typeface="Comic Sans MS" panose="030F0702030302020204" pitchFamily="66" charset="0"/>
              </a:defRPr>
            </a:lvl2pPr>
            <a:lvl3pPr marL="1143000" indent="-228600" algn="ctr">
              <a:tabLst>
                <a:tab pos="3435350" algn="r"/>
              </a:tabLst>
              <a:defRPr b="1">
                <a:solidFill>
                  <a:schemeClr val="folHlink"/>
                </a:solidFill>
                <a:latin typeface="Comic Sans MS" panose="030F0702030302020204" pitchFamily="66" charset="0"/>
              </a:defRPr>
            </a:lvl3pPr>
            <a:lvl4pPr marL="1600200" indent="-228600" algn="ctr">
              <a:tabLst>
                <a:tab pos="3435350" algn="r"/>
              </a:tabLst>
              <a:defRPr b="1">
                <a:solidFill>
                  <a:schemeClr val="folHlink"/>
                </a:solidFill>
                <a:latin typeface="Comic Sans MS" panose="030F0702030302020204" pitchFamily="66" charset="0"/>
              </a:defRPr>
            </a:lvl4pPr>
            <a:lvl5pPr marL="2057400" indent="-228600" algn="ctr">
              <a:tabLst>
                <a:tab pos="3435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3435350" algn="r"/>
              </a:tabLst>
              <a:defRPr b="1">
                <a:solidFill>
                  <a:schemeClr val="folHlink"/>
                </a:solidFill>
                <a:latin typeface="Comic Sans MS" panose="030F0702030302020204" pitchFamily="66" charset="0"/>
              </a:defRPr>
            </a:lvl9pPr>
          </a:lstStyle>
          <a:p>
            <a:pPr algn="l">
              <a:spcBef>
                <a:spcPct val="10000"/>
              </a:spcBef>
            </a:pPr>
            <a:r>
              <a:rPr lang="en-US" altLang="en-US" sz="2000" b="0" dirty="0">
                <a:solidFill>
                  <a:schemeClr val="bg2"/>
                </a:solidFill>
                <a:latin typeface="Liberation Sans" panose="020B0604020202020204"/>
              </a:rPr>
              <a:t>PV = $100,000   FMV = $100,000.</a:t>
            </a:r>
          </a:p>
        </p:txBody>
      </p:sp>
      <p:sp>
        <p:nvSpPr>
          <p:cNvPr id="1351697" name="AutoShape 17"/>
          <p:cNvSpPr>
            <a:spLocks/>
          </p:cNvSpPr>
          <p:nvPr/>
        </p:nvSpPr>
        <p:spPr bwMode="auto">
          <a:xfrm>
            <a:off x="4648200" y="4876800"/>
            <a:ext cx="457200" cy="1143000"/>
          </a:xfrm>
          <a:prstGeom prst="leftBrace">
            <a:avLst>
              <a:gd name="adj1" fmla="val 20833"/>
              <a:gd name="adj2" fmla="val 50000"/>
            </a:avLst>
          </a:prstGeom>
          <a:noFill/>
          <a:ln w="28575" cap="sq">
            <a:solidFill>
              <a:srgbClr val="CC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48140" name="Text Box 18"/>
          <p:cNvSpPr txBox="1">
            <a:spLocks noChangeArrowheads="1"/>
          </p:cNvSpPr>
          <p:nvPr/>
        </p:nvSpPr>
        <p:spPr bwMode="auto">
          <a:xfrm>
            <a:off x="5029200" y="1662113"/>
            <a:ext cx="3352800" cy="446087"/>
          </a:xfrm>
          <a:prstGeom prst="rect">
            <a:avLst/>
          </a:prstGeom>
          <a:solidFill>
            <a:srgbClr val="FFFFCC"/>
          </a:solidFill>
          <a:ln w="28575" cap="sq">
            <a:solidFill>
              <a:schemeClr val="tx1"/>
            </a:solidFill>
            <a:miter lim="800000"/>
            <a:headEnd/>
            <a:tailEnd/>
          </a:ln>
          <a:effec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50000"/>
              </a:spcBef>
            </a:pPr>
            <a:r>
              <a:rPr lang="en-US" altLang="en-US" sz="2300" dirty="0">
                <a:solidFill>
                  <a:srgbClr val="CC0000"/>
                </a:solidFill>
                <a:latin typeface="Liberation Sans" panose="020B0604020202020204"/>
              </a:rPr>
              <a:t>Capital Lease?</a:t>
            </a:r>
          </a:p>
        </p:txBody>
      </p:sp>
      <p:sp>
        <p:nvSpPr>
          <p:cNvPr id="1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4814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2" name="Rectangle 1"/>
          <p:cNvSpPr/>
          <p:nvPr/>
        </p:nvSpPr>
        <p:spPr>
          <a:xfrm>
            <a:off x="8001000" y="5105400"/>
            <a:ext cx="800100" cy="461963"/>
          </a:xfrm>
          <a:prstGeom prst="rect">
            <a:avLst/>
          </a:prstGeom>
        </p:spPr>
        <p:txBody>
          <a:bodyPr wrap="non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2400" dirty="0" smtClean="0">
                <a:solidFill>
                  <a:srgbClr val="CC0000"/>
                </a:solidFill>
                <a:latin typeface="Liberation Sans" panose="020B0604020202020204"/>
              </a:rPr>
              <a:t>YES</a:t>
            </a:r>
            <a:endParaRPr lang="en-US" altLang="en-US" sz="2400" dirty="0" smtClean="0">
              <a:solidFill>
                <a:srgbClr val="CC0000"/>
              </a:solidFill>
              <a:effectLst>
                <a:outerShdw blurRad="38100" dist="38100" dir="2700000" algn="tl">
                  <a:srgbClr val="C0C0C0"/>
                </a:outerShdw>
              </a:effectLst>
            </a:endParaRPr>
          </a:p>
        </p:txBody>
      </p:sp>
      <p:sp>
        <p:nvSpPr>
          <p:cNvPr id="21" name="Rectangle 20"/>
          <p:cNvSpPr/>
          <p:nvPr/>
        </p:nvSpPr>
        <p:spPr>
          <a:xfrm>
            <a:off x="8001000" y="3810000"/>
            <a:ext cx="800100" cy="461963"/>
          </a:xfrm>
          <a:prstGeom prst="rect">
            <a:avLst/>
          </a:prstGeom>
        </p:spPr>
        <p:txBody>
          <a:bodyPr wrap="non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2400" dirty="0" smtClean="0">
                <a:solidFill>
                  <a:srgbClr val="CC0000"/>
                </a:solidFill>
                <a:latin typeface="Liberation Sans" panose="020B0604020202020204"/>
              </a:rPr>
              <a:t>YES</a:t>
            </a:r>
            <a:endParaRPr lang="en-US" altLang="en-US" sz="2400" dirty="0" smtClean="0">
              <a:solidFill>
                <a:srgbClr val="CC0000"/>
              </a:solidFill>
              <a:effectLst>
                <a:outerShdw blurRad="38100" dist="38100" dir="2700000" algn="tl">
                  <a:srgbClr val="C0C0C0"/>
                </a:outerShdw>
              </a:effectLst>
            </a:endParaRPr>
          </a:p>
        </p:txBody>
      </p:sp>
      <p:sp>
        <p:nvSpPr>
          <p:cNvPr id="20"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51693"/>
                                        </p:tgtEl>
                                        <p:attrNameLst>
                                          <p:attrName>style.visibility</p:attrName>
                                        </p:attrNameLst>
                                      </p:cBhvr>
                                      <p:to>
                                        <p:strVal val="visible"/>
                                      </p:to>
                                    </p:set>
                                    <p:animEffect transition="in" filter="wipe(left)">
                                      <p:cBhvr>
                                        <p:cTn id="7" dur="500"/>
                                        <p:tgtEl>
                                          <p:spTgt spid="135169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51687"/>
                                        </p:tgtEl>
                                        <p:attrNameLst>
                                          <p:attrName>style.visibility</p:attrName>
                                        </p:attrNameLst>
                                      </p:cBhvr>
                                      <p:to>
                                        <p:strVal val="visible"/>
                                      </p:to>
                                    </p:set>
                                    <p:animEffect transition="in" filter="wipe(left)">
                                      <p:cBhvr>
                                        <p:cTn id="11" dur="500"/>
                                        <p:tgtEl>
                                          <p:spTgt spid="135168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351694"/>
                                        </p:tgtEl>
                                        <p:attrNameLst>
                                          <p:attrName>style.visibility</p:attrName>
                                        </p:attrNameLst>
                                      </p:cBhvr>
                                      <p:to>
                                        <p:strVal val="visible"/>
                                      </p:to>
                                    </p:set>
                                    <p:animEffect transition="in" filter="wipe(left)">
                                      <p:cBhvr>
                                        <p:cTn id="16" dur="500"/>
                                        <p:tgtEl>
                                          <p:spTgt spid="1351694"/>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51688"/>
                                        </p:tgtEl>
                                        <p:attrNameLst>
                                          <p:attrName>style.visibility</p:attrName>
                                        </p:attrNameLst>
                                      </p:cBhvr>
                                      <p:to>
                                        <p:strVal val="visible"/>
                                      </p:to>
                                    </p:set>
                                    <p:animEffect transition="in" filter="wipe(left)">
                                      <p:cBhvr>
                                        <p:cTn id="20" dur="500"/>
                                        <p:tgtEl>
                                          <p:spTgt spid="135168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51695"/>
                                        </p:tgtEl>
                                        <p:attrNameLst>
                                          <p:attrName>style.visibility</p:attrName>
                                        </p:attrNameLst>
                                      </p:cBhvr>
                                      <p:to>
                                        <p:strVal val="visible"/>
                                      </p:to>
                                    </p:set>
                                    <p:animEffect transition="in" filter="wipe(left)">
                                      <p:cBhvr>
                                        <p:cTn id="25" dur="500"/>
                                        <p:tgtEl>
                                          <p:spTgt spid="1351695"/>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351689"/>
                                        </p:tgtEl>
                                        <p:attrNameLst>
                                          <p:attrName>style.visibility</p:attrName>
                                        </p:attrNameLst>
                                      </p:cBhvr>
                                      <p:to>
                                        <p:strVal val="visible"/>
                                      </p:to>
                                    </p:set>
                                    <p:animEffect transition="in" filter="wipe(left)">
                                      <p:cBhvr>
                                        <p:cTn id="29" dur="500"/>
                                        <p:tgtEl>
                                          <p:spTgt spid="1351689"/>
                                        </p:tgtEl>
                                      </p:cBhvr>
                                    </p:animEffect>
                                  </p:childTnLst>
                                </p:cTn>
                              </p:par>
                            </p:childTnLst>
                          </p:cTn>
                        </p:par>
                        <p:par>
                          <p:cTn id="30" fill="hold" nodeType="afterGroup">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51697"/>
                                        </p:tgtEl>
                                        <p:attrNameLst>
                                          <p:attrName>style.visibility</p:attrName>
                                        </p:attrNameLst>
                                      </p:cBhvr>
                                      <p:to>
                                        <p:strVal val="visible"/>
                                      </p:to>
                                    </p:set>
                                    <p:animEffect transition="in" filter="wipe(left)">
                                      <p:cBhvr>
                                        <p:cTn id="38" dur="500"/>
                                        <p:tgtEl>
                                          <p:spTgt spid="1351697"/>
                                        </p:tgtEl>
                                      </p:cBhvr>
                                    </p:animEffect>
                                  </p:childTnLst>
                                </p:cTn>
                              </p:par>
                            </p:childTnLst>
                          </p:cTn>
                        </p:par>
                        <p:par>
                          <p:cTn id="39" fill="hold" nodeType="afterGroup">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351696"/>
                                        </p:tgtEl>
                                        <p:attrNameLst>
                                          <p:attrName>style.visibility</p:attrName>
                                        </p:attrNameLst>
                                      </p:cBhvr>
                                      <p:to>
                                        <p:strVal val="visible"/>
                                      </p:to>
                                    </p:set>
                                    <p:animEffect transition="in" filter="wipe(left)">
                                      <p:cBhvr>
                                        <p:cTn id="42" dur="500"/>
                                        <p:tgtEl>
                                          <p:spTgt spid="1351696"/>
                                        </p:tgtEl>
                                      </p:cBhvr>
                                    </p:animEffect>
                                  </p:childTnLst>
                                </p:cTn>
                              </p:par>
                            </p:childTnLst>
                          </p:cTn>
                        </p:par>
                        <p:par>
                          <p:cTn id="43" fill="hold" nodeType="afterGroup">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687" grpId="0"/>
      <p:bldP spid="1351688" grpId="0"/>
      <p:bldP spid="1351689" grpId="0"/>
      <p:bldP spid="1351695" grpId="0" animBg="1"/>
      <p:bldP spid="1351696" grpId="0"/>
      <p:bldP spid="1351697" grpId="0" animBg="1"/>
      <p:bldP spid="2"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736" name="Text Box 8"/>
          <p:cNvSpPr txBox="1">
            <a:spLocks noChangeArrowheads="1"/>
          </p:cNvSpPr>
          <p:nvPr/>
        </p:nvSpPr>
        <p:spPr bwMode="auto">
          <a:xfrm>
            <a:off x="990600" y="1981200"/>
            <a:ext cx="7315200" cy="21605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tabLst>
                <a:tab pos="6350000" algn="r"/>
              </a:tabLst>
              <a:defRPr b="1">
                <a:solidFill>
                  <a:schemeClr val="folHlink"/>
                </a:solidFill>
                <a:latin typeface="Comic Sans MS" panose="030F0702030302020204" pitchFamily="66" charset="0"/>
              </a:defRPr>
            </a:lvl1pPr>
            <a:lvl2pPr marL="742950" indent="-285750" algn="ctr">
              <a:tabLst>
                <a:tab pos="6350000" algn="r"/>
              </a:tabLst>
              <a:defRPr b="1">
                <a:solidFill>
                  <a:schemeClr val="folHlink"/>
                </a:solidFill>
                <a:latin typeface="Comic Sans MS" panose="030F0702030302020204" pitchFamily="66" charset="0"/>
              </a:defRPr>
            </a:lvl2pPr>
            <a:lvl3pPr marL="1143000" indent="-228600" algn="ctr">
              <a:tabLst>
                <a:tab pos="6350000" algn="r"/>
              </a:tabLst>
              <a:defRPr b="1">
                <a:solidFill>
                  <a:schemeClr val="folHlink"/>
                </a:solidFill>
                <a:latin typeface="Comic Sans MS" panose="030F0702030302020204" pitchFamily="66" charset="0"/>
              </a:defRPr>
            </a:lvl3pPr>
            <a:lvl4pPr marL="1600200" indent="-228600" algn="ctr">
              <a:tabLst>
                <a:tab pos="6350000" algn="r"/>
              </a:tabLst>
              <a:defRPr b="1">
                <a:solidFill>
                  <a:schemeClr val="folHlink"/>
                </a:solidFill>
                <a:latin typeface="Comic Sans MS" panose="030F0702030302020204" pitchFamily="66" charset="0"/>
              </a:defRPr>
            </a:lvl4pPr>
            <a:lvl5pPr marL="2057400" indent="-228600" algn="ctr">
              <a:tabLst>
                <a:tab pos="63500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9pPr>
          </a:lstStyle>
          <a:p>
            <a:pPr algn="l">
              <a:lnSpc>
                <a:spcPct val="120000"/>
              </a:lnSpc>
              <a:spcBef>
                <a:spcPct val="10000"/>
              </a:spcBef>
            </a:pPr>
            <a:r>
              <a:rPr lang="en-US" altLang="en-US" sz="2100" b="0" dirty="0">
                <a:solidFill>
                  <a:schemeClr val="bg2"/>
                </a:solidFill>
                <a:latin typeface="Liberation Sans" panose="020B0604020202020204"/>
              </a:rPr>
              <a:t>Payment 	$  25,981.62</a:t>
            </a:r>
          </a:p>
          <a:p>
            <a:pPr algn="l">
              <a:lnSpc>
                <a:spcPct val="120000"/>
              </a:lnSpc>
              <a:spcBef>
                <a:spcPct val="10000"/>
              </a:spcBef>
            </a:pPr>
            <a:r>
              <a:rPr lang="en-US" altLang="en-US" sz="2100" b="0" dirty="0">
                <a:solidFill>
                  <a:schemeClr val="bg2"/>
                </a:solidFill>
                <a:latin typeface="Liberation Sans" panose="020B0604020202020204"/>
              </a:rPr>
              <a:t>Property taxes (executory cost)	-    2,000.00</a:t>
            </a:r>
          </a:p>
          <a:p>
            <a:pPr algn="l">
              <a:lnSpc>
                <a:spcPct val="120000"/>
              </a:lnSpc>
              <a:spcBef>
                <a:spcPct val="10000"/>
              </a:spcBef>
            </a:pPr>
            <a:r>
              <a:rPr lang="en-US" altLang="en-US" sz="2100" b="0" dirty="0">
                <a:solidFill>
                  <a:schemeClr val="bg2"/>
                </a:solidFill>
                <a:latin typeface="Liberation Sans" panose="020B0604020202020204"/>
              </a:rPr>
              <a:t>Minimum lease payment	23,981.62</a:t>
            </a:r>
          </a:p>
          <a:p>
            <a:pPr algn="l">
              <a:lnSpc>
                <a:spcPct val="120000"/>
              </a:lnSpc>
              <a:spcBef>
                <a:spcPct val="10000"/>
              </a:spcBef>
            </a:pPr>
            <a:r>
              <a:rPr lang="en-US" altLang="en-US" sz="2100" b="0" dirty="0">
                <a:solidFill>
                  <a:schemeClr val="bg2"/>
                </a:solidFill>
                <a:latin typeface="Liberation Sans" panose="020B0604020202020204"/>
              </a:rPr>
              <a:t>Present value factor (i=10%,n=5)	x     4.16986</a:t>
            </a:r>
          </a:p>
          <a:p>
            <a:pPr algn="l">
              <a:lnSpc>
                <a:spcPct val="120000"/>
              </a:lnSpc>
              <a:spcBef>
                <a:spcPct val="10000"/>
              </a:spcBef>
            </a:pPr>
            <a:r>
              <a:rPr lang="en-US" altLang="en-US" sz="2100" b="0" dirty="0">
                <a:solidFill>
                  <a:schemeClr val="bg2"/>
                </a:solidFill>
                <a:latin typeface="Liberation Sans" panose="020B0604020202020204"/>
              </a:rPr>
              <a:t>PV of minimum lease payments</a:t>
            </a:r>
            <a:r>
              <a:rPr lang="en-US" altLang="en-US" sz="2100" dirty="0">
                <a:solidFill>
                  <a:srgbClr val="800000"/>
                </a:solidFill>
                <a:latin typeface="Liberation Sans" panose="020B0604020202020204"/>
              </a:rPr>
              <a:t> </a:t>
            </a:r>
            <a:r>
              <a:rPr lang="en-US" altLang="en-US" sz="2100" b="0" dirty="0">
                <a:solidFill>
                  <a:schemeClr val="bg2"/>
                </a:solidFill>
                <a:latin typeface="Liberation Sans" panose="020B0604020202020204"/>
              </a:rPr>
              <a:t>	</a:t>
            </a:r>
            <a:r>
              <a:rPr lang="en-US" altLang="en-US" sz="2100" b="0" dirty="0">
                <a:solidFill>
                  <a:srgbClr val="CC0000"/>
                </a:solidFill>
                <a:latin typeface="Liberation Sans" panose="020B0604020202020204"/>
              </a:rPr>
              <a:t>$100.000.00</a:t>
            </a:r>
          </a:p>
        </p:txBody>
      </p:sp>
      <p:sp>
        <p:nvSpPr>
          <p:cNvPr id="1353737" name="Line 9"/>
          <p:cNvSpPr>
            <a:spLocks noChangeShapeType="1"/>
          </p:cNvSpPr>
          <p:nvPr/>
        </p:nvSpPr>
        <p:spPr bwMode="auto">
          <a:xfrm>
            <a:off x="5867400" y="28194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50180" name="Text Box 30"/>
          <p:cNvSpPr txBox="1">
            <a:spLocks noChangeArrowheads="1"/>
          </p:cNvSpPr>
          <p:nvPr/>
        </p:nvSpPr>
        <p:spPr bwMode="auto">
          <a:xfrm>
            <a:off x="609600" y="1368425"/>
            <a:ext cx="8153400"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a:solidFill>
                  <a:srgbClr val="000000"/>
                </a:solidFill>
                <a:latin typeface="Liberation Sans" panose="020B0604020202020204"/>
              </a:rPr>
              <a:t>Compute present value of the minimum lease payments.</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018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14" name="Line 9"/>
          <p:cNvSpPr>
            <a:spLocks noChangeShapeType="1"/>
          </p:cNvSpPr>
          <p:nvPr/>
        </p:nvSpPr>
        <p:spPr bwMode="auto">
          <a:xfrm>
            <a:off x="5867400" y="36576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5" name="Line 9"/>
          <p:cNvSpPr>
            <a:spLocks noChangeShapeType="1"/>
          </p:cNvSpPr>
          <p:nvPr/>
        </p:nvSpPr>
        <p:spPr bwMode="auto">
          <a:xfrm>
            <a:off x="5867400" y="41148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6" name="Line 9"/>
          <p:cNvSpPr>
            <a:spLocks noChangeShapeType="1"/>
          </p:cNvSpPr>
          <p:nvPr/>
        </p:nvSpPr>
        <p:spPr bwMode="auto">
          <a:xfrm>
            <a:off x="5867400" y="41910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2" name="TextBox 1"/>
          <p:cNvSpPr txBox="1"/>
          <p:nvPr/>
        </p:nvSpPr>
        <p:spPr>
          <a:xfrm>
            <a:off x="7391400" y="3276600"/>
            <a:ext cx="381000" cy="338138"/>
          </a:xfrm>
          <a:prstGeom prst="rect">
            <a:avLst/>
          </a:prstGeom>
          <a:noFill/>
        </p:spPr>
        <p:txBody>
          <a:bodyPr>
            <a:spAutoFit/>
          </a:bodyPr>
          <a:lstStyle/>
          <a:p>
            <a:pPr algn="ctr">
              <a:defRPr/>
            </a:pPr>
            <a:r>
              <a:rPr lang="en-US" sz="1600" dirty="0">
                <a:solidFill>
                  <a:srgbClr val="CC0000"/>
                </a:solidFill>
                <a:effectLst>
                  <a:outerShdw blurRad="38100" dist="38100" dir="2700000" algn="tl">
                    <a:srgbClr val="000000">
                      <a:alpha val="43137"/>
                    </a:srgbClr>
                  </a:outerShdw>
                </a:effectLst>
              </a:rPr>
              <a:t>*</a:t>
            </a:r>
          </a:p>
        </p:txBody>
      </p:sp>
      <p:sp>
        <p:nvSpPr>
          <p:cNvPr id="50188" name="TextBox 16"/>
          <p:cNvSpPr txBox="1">
            <a:spLocks noChangeArrowheads="1"/>
          </p:cNvSpPr>
          <p:nvPr/>
        </p:nvSpPr>
        <p:spPr bwMode="auto">
          <a:xfrm>
            <a:off x="990600" y="5943600"/>
            <a:ext cx="662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1400" dirty="0">
                <a:solidFill>
                  <a:srgbClr val="CC0000"/>
                </a:solidFill>
                <a:latin typeface="Liberation Sans" panose="020B0604020202020204"/>
              </a:rPr>
              <a:t>*</a:t>
            </a:r>
            <a:r>
              <a:rPr lang="en-US" altLang="en-US" sz="1400" dirty="0">
                <a:solidFill>
                  <a:srgbClr val="7F0000"/>
                </a:solidFill>
                <a:latin typeface="Liberation Sans" panose="020B0604020202020204"/>
              </a:rPr>
              <a:t> </a:t>
            </a:r>
            <a:r>
              <a:rPr lang="en-US" altLang="en-US" sz="1400" b="0" dirty="0">
                <a:latin typeface="Liberation Sans" panose="020B0604020202020204"/>
              </a:rPr>
              <a:t>Present value of an annuity due of 1 for 5 periods at 10% (Table 6-5)</a:t>
            </a:r>
            <a:endParaRPr lang="en-US" altLang="en-US" sz="1400" dirty="0">
              <a:solidFill>
                <a:srgbClr val="7F0000"/>
              </a:solidFill>
              <a:latin typeface="Liberation Sans" panose="020B0604020202020204"/>
            </a:endParaRPr>
          </a:p>
        </p:txBody>
      </p:sp>
      <p:sp>
        <p:nvSpPr>
          <p:cNvPr id="50189" name="Rectangle 2"/>
          <p:cNvSpPr>
            <a:spLocks noChangeArrowheads="1"/>
          </p:cNvSpPr>
          <p:nvPr/>
        </p:nvSpPr>
        <p:spPr bwMode="auto">
          <a:xfrm>
            <a:off x="609600" y="4565650"/>
            <a:ext cx="8153400" cy="1073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1900" b="0" dirty="0">
                <a:solidFill>
                  <a:srgbClr val="000000"/>
                </a:solidFill>
                <a:latin typeface="Liberation Sans" panose="020B0604020202020204"/>
              </a:rPr>
              <a:t>Sterling uses Caterpillar’s implicit interest rate of 10 percent instead of its incremental borrowing rate of 11 percent because (1) it is lower and (2) it knows about it.</a:t>
            </a:r>
          </a:p>
        </p:txBody>
      </p:sp>
      <p:sp>
        <p:nvSpPr>
          <p:cNvPr id="17"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3736">
                                            <p:txEl>
                                              <p:pRg st="0" end="0"/>
                                            </p:txEl>
                                          </p:spTgt>
                                        </p:tgtEl>
                                        <p:attrNameLst>
                                          <p:attrName>style.visibility</p:attrName>
                                        </p:attrNameLst>
                                      </p:cBhvr>
                                      <p:to>
                                        <p:strVal val="visible"/>
                                      </p:to>
                                    </p:set>
                                    <p:animEffect transition="in" filter="wipe(left)">
                                      <p:cBhvr>
                                        <p:cTn id="7" dur="500"/>
                                        <p:tgtEl>
                                          <p:spTgt spid="135373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53736">
                                            <p:txEl>
                                              <p:pRg st="1" end="1"/>
                                            </p:txEl>
                                          </p:spTgt>
                                        </p:tgtEl>
                                        <p:attrNameLst>
                                          <p:attrName>style.visibility</p:attrName>
                                        </p:attrNameLst>
                                      </p:cBhvr>
                                      <p:to>
                                        <p:strVal val="visible"/>
                                      </p:to>
                                    </p:set>
                                    <p:animEffect transition="in" filter="wipe(left)">
                                      <p:cBhvr>
                                        <p:cTn id="12" dur="500"/>
                                        <p:tgtEl>
                                          <p:spTgt spid="135373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53736">
                                            <p:txEl>
                                              <p:pRg st="2" end="2"/>
                                            </p:txEl>
                                          </p:spTgt>
                                        </p:tgtEl>
                                        <p:attrNameLst>
                                          <p:attrName>style.visibility</p:attrName>
                                        </p:attrNameLst>
                                      </p:cBhvr>
                                      <p:to>
                                        <p:strVal val="visible"/>
                                      </p:to>
                                    </p:set>
                                    <p:animEffect transition="in" filter="wipe(left)">
                                      <p:cBhvr>
                                        <p:cTn id="17" dur="500"/>
                                        <p:tgtEl>
                                          <p:spTgt spid="135373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53736">
                                            <p:txEl>
                                              <p:pRg st="3" end="3"/>
                                            </p:txEl>
                                          </p:spTgt>
                                        </p:tgtEl>
                                        <p:attrNameLst>
                                          <p:attrName>style.visibility</p:attrName>
                                        </p:attrNameLst>
                                      </p:cBhvr>
                                      <p:to>
                                        <p:strVal val="visible"/>
                                      </p:to>
                                    </p:set>
                                    <p:animEffect transition="in" filter="wipe(left)">
                                      <p:cBhvr>
                                        <p:cTn id="22" dur="500"/>
                                        <p:tgtEl>
                                          <p:spTgt spid="135373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53736">
                                            <p:txEl>
                                              <p:pRg st="4" end="4"/>
                                            </p:txEl>
                                          </p:spTgt>
                                        </p:tgtEl>
                                        <p:attrNameLst>
                                          <p:attrName>style.visibility</p:attrName>
                                        </p:attrNameLst>
                                      </p:cBhvr>
                                      <p:to>
                                        <p:strVal val="visible"/>
                                      </p:to>
                                    </p:set>
                                    <p:animEffect transition="in" filter="wipe(left)">
                                      <p:cBhvr>
                                        <p:cTn id="27" dur="500"/>
                                        <p:tgtEl>
                                          <p:spTgt spid="13537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3736" grpId="0" build="p" bldLvl="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755" name="Rectangle 27"/>
          <p:cNvSpPr>
            <a:spLocks noChangeArrowheads="1"/>
          </p:cNvSpPr>
          <p:nvPr/>
        </p:nvSpPr>
        <p:spPr bwMode="auto">
          <a:xfrm>
            <a:off x="838200" y="2382838"/>
            <a:ext cx="7848600" cy="8925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6400800" algn="r"/>
                <a:tab pos="7602538" algn="r"/>
              </a:tabLst>
              <a:defRPr b="1">
                <a:solidFill>
                  <a:schemeClr val="folHlink"/>
                </a:solidFill>
                <a:latin typeface="Comic Sans MS" panose="030F0702030302020204" pitchFamily="66" charset="0"/>
              </a:defRPr>
            </a:lvl1pPr>
            <a:lvl2pPr marL="742950" indent="-285750" algn="ctr">
              <a:tabLst>
                <a:tab pos="6400800" algn="r"/>
                <a:tab pos="7602538" algn="r"/>
              </a:tabLst>
              <a:defRPr b="1">
                <a:solidFill>
                  <a:schemeClr val="folHlink"/>
                </a:solidFill>
                <a:latin typeface="Comic Sans MS" panose="030F0702030302020204" pitchFamily="66" charset="0"/>
              </a:defRPr>
            </a:lvl2pPr>
            <a:lvl3pPr marL="1143000" indent="-228600" algn="ctr">
              <a:tabLst>
                <a:tab pos="6400800" algn="r"/>
                <a:tab pos="7602538" algn="r"/>
              </a:tabLst>
              <a:defRPr b="1">
                <a:solidFill>
                  <a:schemeClr val="folHlink"/>
                </a:solidFill>
                <a:latin typeface="Comic Sans MS" panose="030F0702030302020204" pitchFamily="66" charset="0"/>
              </a:defRPr>
            </a:lvl3pPr>
            <a:lvl4pPr marL="1600200" indent="-228600" algn="ctr">
              <a:tabLst>
                <a:tab pos="6400800" algn="r"/>
                <a:tab pos="7602538" algn="r"/>
              </a:tabLst>
              <a:defRPr b="1">
                <a:solidFill>
                  <a:schemeClr val="folHlink"/>
                </a:solidFill>
                <a:latin typeface="Comic Sans MS" panose="030F0702030302020204" pitchFamily="66" charset="0"/>
              </a:defRPr>
            </a:lvl4pPr>
            <a:lvl5pPr marL="2057400" indent="-228600" algn="ctr">
              <a:tabLst>
                <a:tab pos="6400800" algn="r"/>
                <a:tab pos="7602538"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Leased Equipment (under capital leases)	100,000</a:t>
            </a:r>
          </a:p>
          <a:p>
            <a:pPr algn="l">
              <a:lnSpc>
                <a:spcPct val="120000"/>
              </a:lnSpc>
              <a:spcBef>
                <a:spcPct val="20000"/>
              </a:spcBef>
            </a:pPr>
            <a:r>
              <a:rPr lang="en-US" altLang="en-US" sz="2000" b="0" dirty="0">
                <a:latin typeface="Liberation Sans" panose="020B0604020202020204"/>
              </a:rPr>
              <a:t>	Lease Liability 		100,000</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222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52230" name="Text Box 30"/>
          <p:cNvSpPr txBox="1">
            <a:spLocks noChangeArrowheads="1"/>
          </p:cNvSpPr>
          <p:nvPr/>
        </p:nvSpPr>
        <p:spPr bwMode="auto">
          <a:xfrm>
            <a:off x="609600" y="1368425"/>
            <a:ext cx="8153400" cy="83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Sterling records the capital lease on its books on January 1, </a:t>
            </a:r>
            <a:r>
              <a:rPr lang="en-US" altLang="en-US" sz="2100" b="0" dirty="0" smtClean="0">
                <a:solidFill>
                  <a:srgbClr val="000000"/>
                </a:solidFill>
                <a:latin typeface="Liberation Sans" panose="020B0604020202020204"/>
              </a:rPr>
              <a:t>2017, </a:t>
            </a:r>
            <a:r>
              <a:rPr lang="en-US" altLang="en-US" sz="2100" b="0" dirty="0">
                <a:solidFill>
                  <a:srgbClr val="000000"/>
                </a:solidFill>
                <a:latin typeface="Liberation Sans" panose="020B0604020202020204"/>
              </a:rPr>
              <a:t>as:</a:t>
            </a:r>
          </a:p>
        </p:txBody>
      </p:sp>
      <p:sp>
        <p:nvSpPr>
          <p:cNvPr id="15" name="Rectangle 27"/>
          <p:cNvSpPr>
            <a:spLocks noChangeArrowheads="1"/>
          </p:cNvSpPr>
          <p:nvPr/>
        </p:nvSpPr>
        <p:spPr bwMode="auto">
          <a:xfrm>
            <a:off x="838200" y="4554538"/>
            <a:ext cx="7848600" cy="1323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6400800" algn="r"/>
                <a:tab pos="7602538" algn="r"/>
              </a:tabLst>
              <a:defRPr b="1">
                <a:solidFill>
                  <a:schemeClr val="folHlink"/>
                </a:solidFill>
                <a:latin typeface="Comic Sans MS" panose="030F0702030302020204" pitchFamily="66" charset="0"/>
              </a:defRPr>
            </a:lvl1pPr>
            <a:lvl2pPr marL="742950" indent="-285750" algn="ctr">
              <a:tabLst>
                <a:tab pos="6400800" algn="r"/>
                <a:tab pos="7602538" algn="r"/>
              </a:tabLst>
              <a:defRPr b="1">
                <a:solidFill>
                  <a:schemeClr val="folHlink"/>
                </a:solidFill>
                <a:latin typeface="Comic Sans MS" panose="030F0702030302020204" pitchFamily="66" charset="0"/>
              </a:defRPr>
            </a:lvl2pPr>
            <a:lvl3pPr marL="1143000" indent="-228600" algn="ctr">
              <a:tabLst>
                <a:tab pos="6400800" algn="r"/>
                <a:tab pos="7602538" algn="r"/>
              </a:tabLst>
              <a:defRPr b="1">
                <a:solidFill>
                  <a:schemeClr val="folHlink"/>
                </a:solidFill>
                <a:latin typeface="Comic Sans MS" panose="030F0702030302020204" pitchFamily="66" charset="0"/>
              </a:defRPr>
            </a:lvl3pPr>
            <a:lvl4pPr marL="1600200" indent="-228600" algn="ctr">
              <a:tabLst>
                <a:tab pos="6400800" algn="r"/>
                <a:tab pos="7602538" algn="r"/>
              </a:tabLst>
              <a:defRPr b="1">
                <a:solidFill>
                  <a:schemeClr val="folHlink"/>
                </a:solidFill>
                <a:latin typeface="Comic Sans MS" panose="030F0702030302020204" pitchFamily="66" charset="0"/>
              </a:defRPr>
            </a:lvl4pPr>
            <a:lvl5pPr marL="2057400" indent="-228600" algn="ctr">
              <a:tabLst>
                <a:tab pos="6400800" algn="r"/>
                <a:tab pos="7602538"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Property Tax Expense 	2,000.00</a:t>
            </a:r>
          </a:p>
          <a:p>
            <a:pPr algn="l">
              <a:lnSpc>
                <a:spcPct val="120000"/>
              </a:lnSpc>
              <a:spcBef>
                <a:spcPct val="20000"/>
              </a:spcBef>
            </a:pPr>
            <a:r>
              <a:rPr lang="en-US" altLang="en-US" sz="2000" b="0" dirty="0">
                <a:latin typeface="Liberation Sans" panose="020B0604020202020204"/>
              </a:rPr>
              <a:t>Lease Liability 	23,981.62</a:t>
            </a:r>
          </a:p>
          <a:p>
            <a:pPr algn="l">
              <a:lnSpc>
                <a:spcPct val="120000"/>
              </a:lnSpc>
              <a:spcBef>
                <a:spcPct val="20000"/>
              </a:spcBef>
            </a:pPr>
            <a:r>
              <a:rPr lang="en-US" altLang="en-US" sz="2000" b="0" dirty="0">
                <a:latin typeface="Liberation Sans" panose="020B0604020202020204"/>
              </a:rPr>
              <a:t>	Cash 		25,981.62</a:t>
            </a:r>
          </a:p>
        </p:txBody>
      </p:sp>
      <p:sp>
        <p:nvSpPr>
          <p:cNvPr id="52232" name="Text Box 30"/>
          <p:cNvSpPr txBox="1">
            <a:spLocks noChangeArrowheads="1"/>
          </p:cNvSpPr>
          <p:nvPr/>
        </p:nvSpPr>
        <p:spPr bwMode="auto">
          <a:xfrm>
            <a:off x="609600" y="3540125"/>
            <a:ext cx="8153400" cy="83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Sterling records the </a:t>
            </a:r>
            <a:r>
              <a:rPr lang="en-US" altLang="en-US" sz="2100" dirty="0">
                <a:solidFill>
                  <a:srgbClr val="000000"/>
                </a:solidFill>
                <a:latin typeface="Liberation Sans" panose="020B0604020202020204"/>
              </a:rPr>
              <a:t>first lease payment on January 1, </a:t>
            </a:r>
            <a:r>
              <a:rPr lang="en-US" altLang="en-US" sz="2100" dirty="0" smtClean="0">
                <a:solidFill>
                  <a:srgbClr val="000000"/>
                </a:solidFill>
                <a:latin typeface="Liberation Sans" panose="020B0604020202020204"/>
              </a:rPr>
              <a:t>2017</a:t>
            </a:r>
            <a:r>
              <a:rPr lang="en-US" altLang="en-US" sz="2100" b="0" dirty="0" smtClean="0">
                <a:solidFill>
                  <a:srgbClr val="000000"/>
                </a:solidFill>
                <a:latin typeface="Liberation Sans" panose="020B0604020202020204"/>
              </a:rPr>
              <a:t>, </a:t>
            </a:r>
            <a:r>
              <a:rPr lang="en-US" altLang="en-US" sz="2100" b="0" dirty="0">
                <a:solidFill>
                  <a:srgbClr val="000000"/>
                </a:solidFill>
                <a:latin typeface="Liberation Sans" panose="020B0604020202020204"/>
              </a:rPr>
              <a:t>as follows.</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3755">
                                            <p:txEl>
                                              <p:pRg st="0" end="0"/>
                                            </p:txEl>
                                          </p:spTgt>
                                        </p:tgtEl>
                                        <p:attrNameLst>
                                          <p:attrName>style.visibility</p:attrName>
                                        </p:attrNameLst>
                                      </p:cBhvr>
                                      <p:to>
                                        <p:strVal val="visible"/>
                                      </p:to>
                                    </p:set>
                                    <p:animEffect transition="in" filter="wipe(left)">
                                      <p:cBhvr>
                                        <p:cTn id="7" dur="500"/>
                                        <p:tgtEl>
                                          <p:spTgt spid="1353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53755">
                                            <p:txEl>
                                              <p:pRg st="1" end="1"/>
                                            </p:txEl>
                                          </p:spTgt>
                                        </p:tgtEl>
                                        <p:attrNameLst>
                                          <p:attrName>style.visibility</p:attrName>
                                        </p:attrNameLst>
                                      </p:cBhvr>
                                      <p:to>
                                        <p:strVal val="visible"/>
                                      </p:to>
                                    </p:set>
                                    <p:animEffect transition="in" filter="wipe(left)">
                                      <p:cBhvr>
                                        <p:cTn id="12" dur="500"/>
                                        <p:tgtEl>
                                          <p:spTgt spid="13537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wipe(left)">
                                      <p:cBhvr>
                                        <p:cTn id="17" dur="500"/>
                                        <p:tgtEl>
                                          <p:spTgt spid="1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wipe(left)">
                                      <p:cBhvr>
                                        <p:cTn id="22" dur="500"/>
                                        <p:tgtEl>
                                          <p:spTgt spid="1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wipe(left)">
                                      <p:cBhvr>
                                        <p:cTn id="27"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3755" grpId="0" build="p"/>
      <p:bldP spid="1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8979" y="381000"/>
            <a:ext cx="8466041" cy="5370608"/>
          </a:xfrm>
          <a:prstGeom prst="rect">
            <a:avLst/>
          </a:prstGeom>
        </p:spPr>
      </p:pic>
      <p:sp>
        <p:nvSpPr>
          <p:cNvPr id="5427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2" name="Rectangle 1"/>
          <p:cNvSpPr/>
          <p:nvPr/>
        </p:nvSpPr>
        <p:spPr>
          <a:xfrm>
            <a:off x="286872" y="5778373"/>
            <a:ext cx="5334000" cy="461665"/>
          </a:xfrm>
          <a:prstGeom prst="rect">
            <a:avLst/>
          </a:prstGeom>
          <a:noFill/>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defRPr/>
            </a:pPr>
            <a:r>
              <a:rPr lang="en-US" altLang="en-US" sz="1200" dirty="0" smtClean="0">
                <a:solidFill>
                  <a:srgbClr val="006600"/>
                </a:solidFill>
                <a:latin typeface="Liberation Sans" panose="020B0604020202020204"/>
              </a:rPr>
              <a:t>ILLUSTRATION 21-6</a:t>
            </a:r>
          </a:p>
          <a:p>
            <a:pPr>
              <a:defRPr/>
            </a:pPr>
            <a:r>
              <a:rPr lang="en-US" altLang="en-US" sz="1200" b="0" dirty="0" smtClean="0">
                <a:latin typeface="Liberation Sans" panose="020B0604020202020204"/>
              </a:rPr>
              <a:t>Lease Amortization Schedule for Lessee—Annuity-Due Basis</a:t>
            </a:r>
            <a:endParaRPr lang="en-US" altLang="en-US" sz="1200" dirty="0" smtClean="0">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338979" y="381000"/>
            <a:ext cx="8466041" cy="5370608"/>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21-6</a:t>
            </a:r>
          </a:p>
        </p:txBody>
      </p:sp>
      <p:sp>
        <p:nvSpPr>
          <p:cNvPr id="56325" name="Text Box 30"/>
          <p:cNvSpPr txBox="1">
            <a:spLocks noChangeArrowheads="1"/>
          </p:cNvSpPr>
          <p:nvPr/>
        </p:nvSpPr>
        <p:spPr bwMode="auto">
          <a:xfrm>
            <a:off x="609600" y="5181600"/>
            <a:ext cx="8153400" cy="463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Sterling records accrued interest on December 31, </a:t>
            </a:r>
            <a:r>
              <a:rPr lang="en-US" altLang="en-US" sz="2100" b="0" dirty="0" smtClean="0">
                <a:solidFill>
                  <a:srgbClr val="000000"/>
                </a:solidFill>
                <a:latin typeface="Liberation Sans" panose="020B0604020202020204"/>
              </a:rPr>
              <a:t>2017 </a:t>
            </a:r>
            <a:endParaRPr lang="en-US" altLang="en-US" sz="2100" b="0" dirty="0">
              <a:solidFill>
                <a:srgbClr val="000000"/>
              </a:solidFill>
              <a:latin typeface="Liberation Sans" panose="020B0604020202020204"/>
            </a:endParaRPr>
          </a:p>
        </p:txBody>
      </p:sp>
      <p:sp>
        <p:nvSpPr>
          <p:cNvPr id="3" name="Rectangle 2"/>
          <p:cNvSpPr/>
          <p:nvPr/>
        </p:nvSpPr>
        <p:spPr bwMode="auto">
          <a:xfrm>
            <a:off x="457200" y="4754563"/>
            <a:ext cx="8115300" cy="1738312"/>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9" name="Rectangle 27"/>
          <p:cNvSpPr>
            <a:spLocks noChangeArrowheads="1"/>
          </p:cNvSpPr>
          <p:nvPr/>
        </p:nvSpPr>
        <p:spPr bwMode="auto">
          <a:xfrm>
            <a:off x="842121" y="4746625"/>
            <a:ext cx="7848600" cy="892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Interest Expense	7,601.84</a:t>
            </a:r>
          </a:p>
          <a:p>
            <a:pPr algn="l">
              <a:lnSpc>
                <a:spcPct val="120000"/>
              </a:lnSpc>
              <a:spcBef>
                <a:spcPct val="20000"/>
              </a:spcBef>
            </a:pPr>
            <a:r>
              <a:rPr lang="en-US" altLang="en-US" sz="2000" b="0" dirty="0">
                <a:latin typeface="Liberation Sans" panose="020B0604020202020204"/>
              </a:rPr>
              <a:t>	Interest Payable 		7,601.84</a:t>
            </a:r>
          </a:p>
        </p:txBody>
      </p:sp>
      <p:sp>
        <p:nvSpPr>
          <p:cNvPr id="56329" name="Text Box 30"/>
          <p:cNvSpPr txBox="1">
            <a:spLocks noChangeArrowheads="1"/>
          </p:cNvSpPr>
          <p:nvPr/>
        </p:nvSpPr>
        <p:spPr bwMode="auto">
          <a:xfrm>
            <a:off x="609600" y="4291384"/>
            <a:ext cx="8153400" cy="446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Prepare the entry to record accrued interest at Dec. 31, </a:t>
            </a:r>
            <a:r>
              <a:rPr lang="en-US" altLang="en-US" sz="2000" b="0" dirty="0" smtClean="0">
                <a:solidFill>
                  <a:srgbClr val="000000"/>
                </a:solidFill>
                <a:latin typeface="Liberation Sans" panose="020B0604020202020204"/>
              </a:rPr>
              <a:t>2017.</a:t>
            </a:r>
            <a:endParaRPr lang="en-US" altLang="en-US" sz="2000" b="0" dirty="0">
              <a:solidFill>
                <a:srgbClr val="000000"/>
              </a:solidFill>
              <a:latin typeface="Liberation Sans" panose="020B0604020202020204"/>
            </a:endParaRPr>
          </a:p>
        </p:txBody>
      </p:sp>
      <p:sp>
        <p:nvSpPr>
          <p:cNvPr id="5633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5" name="TextBox 4"/>
          <p:cNvSpPr txBox="1"/>
          <p:nvPr/>
        </p:nvSpPr>
        <p:spPr>
          <a:xfrm>
            <a:off x="914400" y="6379895"/>
            <a:ext cx="2057400" cy="307777"/>
          </a:xfrm>
          <a:prstGeom prst="rect">
            <a:avLst/>
          </a:prstGeom>
          <a:noFill/>
        </p:spPr>
        <p:txBody>
          <a:bodyPr wrap="square" rtlCol="0">
            <a:spAutoFit/>
          </a:bodyPr>
          <a:lstStyle/>
          <a:p>
            <a:r>
              <a:rPr lang="en-US" sz="1400" b="0" dirty="0" smtClean="0">
                <a:latin typeface="Liberation Sans" panose="020B0604020202020204"/>
              </a:rPr>
              <a:t>* rounding</a:t>
            </a:r>
            <a:endParaRPr lang="en-US" sz="1400" b="0" dirty="0">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755" name="Rectangle 27"/>
          <p:cNvSpPr>
            <a:spLocks noChangeArrowheads="1"/>
          </p:cNvSpPr>
          <p:nvPr/>
        </p:nvSpPr>
        <p:spPr bwMode="auto">
          <a:xfrm>
            <a:off x="838200" y="2382838"/>
            <a:ext cx="7848600" cy="892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6400800" algn="r"/>
                <a:tab pos="7602538" algn="r"/>
              </a:tabLst>
              <a:defRPr b="1">
                <a:solidFill>
                  <a:schemeClr val="folHlink"/>
                </a:solidFill>
                <a:latin typeface="Comic Sans MS" panose="030F0702030302020204" pitchFamily="66" charset="0"/>
              </a:defRPr>
            </a:lvl1pPr>
            <a:lvl2pPr marL="742950" indent="-285750" algn="ctr">
              <a:tabLst>
                <a:tab pos="6400800" algn="r"/>
                <a:tab pos="7602538" algn="r"/>
              </a:tabLst>
              <a:defRPr b="1">
                <a:solidFill>
                  <a:schemeClr val="folHlink"/>
                </a:solidFill>
                <a:latin typeface="Comic Sans MS" panose="030F0702030302020204" pitchFamily="66" charset="0"/>
              </a:defRPr>
            </a:lvl2pPr>
            <a:lvl3pPr marL="1143000" indent="-228600" algn="ctr">
              <a:tabLst>
                <a:tab pos="6400800" algn="r"/>
                <a:tab pos="7602538" algn="r"/>
              </a:tabLst>
              <a:defRPr b="1">
                <a:solidFill>
                  <a:schemeClr val="folHlink"/>
                </a:solidFill>
                <a:latin typeface="Comic Sans MS" panose="030F0702030302020204" pitchFamily="66" charset="0"/>
              </a:defRPr>
            </a:lvl3pPr>
            <a:lvl4pPr marL="1600200" indent="-228600" algn="ctr">
              <a:tabLst>
                <a:tab pos="6400800" algn="r"/>
                <a:tab pos="7602538" algn="r"/>
              </a:tabLst>
              <a:defRPr b="1">
                <a:solidFill>
                  <a:schemeClr val="folHlink"/>
                </a:solidFill>
                <a:latin typeface="Comic Sans MS" panose="030F0702030302020204" pitchFamily="66" charset="0"/>
              </a:defRPr>
            </a:lvl4pPr>
            <a:lvl5pPr marL="2057400" indent="-228600" algn="ctr">
              <a:tabLst>
                <a:tab pos="6400800" algn="r"/>
                <a:tab pos="7602538"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Depreciation Expense (capital leases) 	20,000</a:t>
            </a:r>
          </a:p>
          <a:p>
            <a:pPr algn="l">
              <a:lnSpc>
                <a:spcPct val="120000"/>
              </a:lnSpc>
              <a:spcBef>
                <a:spcPct val="20000"/>
              </a:spcBef>
            </a:pPr>
            <a:r>
              <a:rPr lang="en-US" altLang="en-US" sz="2000" b="0" dirty="0">
                <a:latin typeface="Liberation Sans" panose="020B0604020202020204"/>
              </a:rPr>
              <a:t>	Accumulated Depreciation—Capital Leases 		20,000</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837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58374" name="Text Box 30"/>
          <p:cNvSpPr txBox="1">
            <a:spLocks noChangeArrowheads="1"/>
          </p:cNvSpPr>
          <p:nvPr/>
        </p:nvSpPr>
        <p:spPr bwMode="auto">
          <a:xfrm>
            <a:off x="609600" y="1368425"/>
            <a:ext cx="8153400" cy="835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Prepare the required on December 31, </a:t>
            </a:r>
            <a:r>
              <a:rPr lang="en-US" altLang="en-US" sz="2100" b="0" dirty="0" smtClean="0">
                <a:solidFill>
                  <a:srgbClr val="000000"/>
                </a:solidFill>
                <a:latin typeface="Liberation Sans" panose="020B0604020202020204"/>
              </a:rPr>
              <a:t>2017, </a:t>
            </a:r>
            <a:r>
              <a:rPr lang="en-US" altLang="en-US" sz="2100" b="0" dirty="0">
                <a:solidFill>
                  <a:srgbClr val="000000"/>
                </a:solidFill>
                <a:latin typeface="Liberation Sans" panose="020B0604020202020204"/>
              </a:rPr>
              <a:t>to record depreciation for the year using the straight-line method </a:t>
            </a:r>
            <a:r>
              <a:rPr lang="en-US" altLang="en-US" sz="2000" b="0" dirty="0">
                <a:solidFill>
                  <a:srgbClr val="000000"/>
                </a:solidFill>
                <a:latin typeface="Liberation Sans" panose="020B0604020202020204"/>
              </a:rPr>
              <a:t>($100,000 ÷ 5 years).</a:t>
            </a:r>
            <a:endParaRPr lang="en-US" altLang="en-US" sz="2100" b="0" dirty="0">
              <a:solidFill>
                <a:srgbClr val="000000"/>
              </a:solidFill>
              <a:latin typeface="Liberation Sans" panose="020B0604020202020204"/>
            </a:endParaRPr>
          </a:p>
        </p:txBody>
      </p:sp>
      <p:sp>
        <p:nvSpPr>
          <p:cNvPr id="58375" name="Text Box 30"/>
          <p:cNvSpPr txBox="1">
            <a:spLocks noChangeArrowheads="1"/>
          </p:cNvSpPr>
          <p:nvPr/>
        </p:nvSpPr>
        <p:spPr bwMode="auto">
          <a:xfrm>
            <a:off x="609600" y="3505200"/>
            <a:ext cx="8153400" cy="83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The liabilities section as it relates to lease transactions at December 31, </a:t>
            </a:r>
            <a:r>
              <a:rPr lang="en-US" altLang="en-US" sz="2100" b="0" dirty="0" smtClean="0">
                <a:solidFill>
                  <a:srgbClr val="000000"/>
                </a:solidFill>
                <a:latin typeface="Liberation Sans" panose="020B0604020202020204"/>
              </a:rPr>
              <a:t>2017.</a:t>
            </a:r>
            <a:endParaRPr lang="en-US" altLang="en-US" sz="2100" b="0" dirty="0">
              <a:solidFill>
                <a:srgbClr val="000000"/>
              </a:solidFill>
              <a:latin typeface="Liberation Sans" panose="020B0604020202020204"/>
            </a:endParaRPr>
          </a:p>
        </p:txBody>
      </p:sp>
      <p:sp>
        <p:nvSpPr>
          <p:cNvPr id="10" name="Rectangle 9"/>
          <p:cNvSpPr/>
          <p:nvPr/>
        </p:nvSpPr>
        <p:spPr>
          <a:xfrm>
            <a:off x="404904" y="5486400"/>
            <a:ext cx="1752600" cy="830997"/>
          </a:xfrm>
          <a:prstGeom prst="rect">
            <a:avLst/>
          </a:prstGeom>
          <a:noFill/>
        </p:spPr>
        <p:txBody>
          <a:bodyPr>
            <a:spAutoFit/>
          </a:bodyPr>
          <a:lstStyle/>
          <a:p>
            <a:pPr>
              <a:defRPr/>
            </a:pPr>
            <a:r>
              <a:rPr lang="en-US" sz="1200" dirty="0" smtClean="0">
                <a:solidFill>
                  <a:srgbClr val="006600"/>
                </a:solidFill>
                <a:latin typeface="Liberation Sans" panose="020B0604020202020204"/>
              </a:rPr>
              <a:t>ILLUSTRATION 21-7</a:t>
            </a:r>
          </a:p>
          <a:p>
            <a:pPr>
              <a:defRPr/>
            </a:pPr>
            <a:r>
              <a:rPr lang="en-US" sz="1200" b="0" dirty="0">
                <a:solidFill>
                  <a:schemeClr val="tx1"/>
                </a:solidFill>
                <a:latin typeface="Liberation Sans" panose="020B0604020202020204"/>
              </a:rPr>
              <a:t>Reporting Current and Noncurrent Lease </a:t>
            </a:r>
            <a:r>
              <a:rPr lang="en-US" sz="1200" b="0" dirty="0" smtClean="0">
                <a:solidFill>
                  <a:schemeClr val="tx1"/>
                </a:solidFill>
                <a:latin typeface="Liberation Sans" panose="020B0604020202020204"/>
              </a:rPr>
              <a:t>Liabilities</a:t>
            </a:r>
            <a:endParaRPr lang="en-US" sz="1200" b="0" dirty="0">
              <a:solidFill>
                <a:schemeClr val="tx1"/>
              </a:solidFill>
              <a:latin typeface="Liberation Sans" panose="020B0604020202020204"/>
            </a:endParaRPr>
          </a:p>
        </p:txBody>
      </p:sp>
      <p:sp>
        <p:nvSpPr>
          <p:cNvPr id="13"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2210813" y="4506724"/>
            <a:ext cx="6018787" cy="1970276"/>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3755">
                                            <p:txEl>
                                              <p:pRg st="0" end="0"/>
                                            </p:txEl>
                                          </p:spTgt>
                                        </p:tgtEl>
                                        <p:attrNameLst>
                                          <p:attrName>style.visibility</p:attrName>
                                        </p:attrNameLst>
                                      </p:cBhvr>
                                      <p:to>
                                        <p:strVal val="visible"/>
                                      </p:to>
                                    </p:set>
                                    <p:animEffect transition="in" filter="wipe(left)">
                                      <p:cBhvr>
                                        <p:cTn id="7" dur="500"/>
                                        <p:tgtEl>
                                          <p:spTgt spid="1353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53755">
                                            <p:txEl>
                                              <p:pRg st="1" end="1"/>
                                            </p:txEl>
                                          </p:spTgt>
                                        </p:tgtEl>
                                        <p:attrNameLst>
                                          <p:attrName>style.visibility</p:attrName>
                                        </p:attrNameLst>
                                      </p:cBhvr>
                                      <p:to>
                                        <p:strVal val="visible"/>
                                      </p:to>
                                    </p:set>
                                    <p:animEffect transition="in" filter="wipe(left)">
                                      <p:cBhvr>
                                        <p:cTn id="12" dur="500"/>
                                        <p:tgtEl>
                                          <p:spTgt spid="13537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375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338979" y="381000"/>
            <a:ext cx="8466041" cy="5370608"/>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21-6</a:t>
            </a:r>
          </a:p>
        </p:txBody>
      </p:sp>
      <p:sp>
        <p:nvSpPr>
          <p:cNvPr id="56329" name="Text Box 30"/>
          <p:cNvSpPr txBox="1">
            <a:spLocks noChangeArrowheads="1"/>
          </p:cNvSpPr>
          <p:nvPr/>
        </p:nvSpPr>
        <p:spPr bwMode="auto">
          <a:xfrm>
            <a:off x="609600" y="4291384"/>
            <a:ext cx="8153400" cy="446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Sterling records the lease payment of January 1, </a:t>
            </a:r>
            <a:r>
              <a:rPr lang="en-US" altLang="en-US" sz="2000" b="0" dirty="0" smtClean="0">
                <a:solidFill>
                  <a:srgbClr val="000000"/>
                </a:solidFill>
                <a:latin typeface="Liberation Sans" panose="020B0604020202020204"/>
              </a:rPr>
              <a:t>2018, </a:t>
            </a:r>
            <a:r>
              <a:rPr lang="en-US" altLang="en-US" sz="2000" b="0" dirty="0">
                <a:solidFill>
                  <a:srgbClr val="000000"/>
                </a:solidFill>
                <a:latin typeface="Liberation Sans" panose="020B0604020202020204"/>
              </a:rPr>
              <a:t>as follows.</a:t>
            </a:r>
          </a:p>
        </p:txBody>
      </p:sp>
      <p:sp>
        <p:nvSpPr>
          <p:cNvPr id="5633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11" name="Rectangle 27"/>
          <p:cNvSpPr>
            <a:spLocks noChangeArrowheads="1"/>
          </p:cNvSpPr>
          <p:nvPr/>
        </p:nvSpPr>
        <p:spPr bwMode="auto">
          <a:xfrm>
            <a:off x="914400" y="4799012"/>
            <a:ext cx="7391400" cy="1754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Property Tax Expense 	2,000.00</a:t>
            </a:r>
          </a:p>
          <a:p>
            <a:pPr algn="l">
              <a:lnSpc>
                <a:spcPct val="120000"/>
              </a:lnSpc>
              <a:spcBef>
                <a:spcPct val="20000"/>
              </a:spcBef>
            </a:pPr>
            <a:r>
              <a:rPr lang="en-US" altLang="en-US" sz="2000" b="0" dirty="0">
                <a:latin typeface="Liberation Sans" panose="020B0604020202020204"/>
              </a:rPr>
              <a:t>Interest Payable 	7,601.84</a:t>
            </a:r>
          </a:p>
          <a:p>
            <a:pPr algn="l">
              <a:lnSpc>
                <a:spcPct val="120000"/>
              </a:lnSpc>
              <a:spcBef>
                <a:spcPct val="20000"/>
              </a:spcBef>
            </a:pPr>
            <a:r>
              <a:rPr lang="en-US" altLang="en-US" sz="2000" b="0" dirty="0">
                <a:latin typeface="Liberation Sans" panose="020B0604020202020204"/>
              </a:rPr>
              <a:t>Lease Liability 	16,379.78</a:t>
            </a:r>
          </a:p>
          <a:p>
            <a:pPr algn="l">
              <a:lnSpc>
                <a:spcPct val="120000"/>
              </a:lnSpc>
              <a:spcBef>
                <a:spcPct val="20000"/>
              </a:spcBef>
            </a:pPr>
            <a:r>
              <a:rPr lang="en-US" altLang="en-US" sz="2000" b="0" dirty="0">
                <a:latin typeface="Liberation Sans" panose="020B0604020202020204"/>
              </a:rPr>
              <a:t>	Cash 		25,981.62</a:t>
            </a:r>
          </a:p>
        </p:txBody>
      </p:sp>
    </p:spTree>
    <p:extLst>
      <p:ext uri="{BB962C8B-B14F-4D97-AF65-F5344CB8AC3E}">
        <p14:creationId xmlns:p14="http://schemas.microsoft.com/office/powerpoint/2010/main" val="54625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wipe(left)">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560696" y="2871354"/>
            <a:ext cx="4114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lIns="90488" tIns="44450" rIns="90488" bIns="44450"/>
          <a:lstStyle/>
          <a:p>
            <a:pPr marL="341313" indent="-341313">
              <a:lnSpc>
                <a:spcPct val="115000"/>
              </a:lnSpc>
              <a:spcBef>
                <a:spcPct val="45000"/>
              </a:spcBef>
              <a:buClr>
                <a:srgbClr val="CC0000"/>
              </a:buClr>
              <a:buSzTx/>
              <a:buAutoNum type="arabicPlain"/>
            </a:pPr>
            <a:r>
              <a:rPr lang="en-US" sz="1900" dirty="0" smtClean="0">
                <a:solidFill>
                  <a:srgbClr val="CC0000"/>
                </a:solidFill>
                <a:effectLst/>
                <a:latin typeface="Liberation Sans" panose="020B0604020202020204" pitchFamily="34" charset="0"/>
              </a:rPr>
              <a:t>Explain </a:t>
            </a:r>
            <a:r>
              <a:rPr lang="en-US" sz="1900" dirty="0">
                <a:solidFill>
                  <a:srgbClr val="CC0000"/>
                </a:solidFill>
                <a:effectLst/>
                <a:latin typeface="Liberation Sans" panose="020B0604020202020204" pitchFamily="34" charset="0"/>
              </a:rPr>
              <a:t>the nature, economic substance, and advantages of lease transactions</a:t>
            </a:r>
            <a:r>
              <a:rPr lang="en-US" sz="1900" dirty="0" smtClean="0">
                <a:solidFill>
                  <a:srgbClr val="CC0000"/>
                </a:solidFill>
                <a:effectLst/>
                <a:latin typeface="Liberation Sans" panose="020B0604020202020204" pitchFamily="34" charset="0"/>
              </a:rPr>
              <a:t>.</a:t>
            </a:r>
            <a:endParaRPr lang="en-US" sz="1900" b="0" kern="1200" dirty="0" smtClean="0">
              <a:solidFill>
                <a:schemeClr val="tx1"/>
              </a:solidFill>
              <a:effectLst/>
              <a:latin typeface="Liberation Sans" panose="020B0604020202020204" pitchFamily="34" charset="0"/>
            </a:endParaRPr>
          </a:p>
          <a:p>
            <a:pPr marL="341313" indent="-341313">
              <a:lnSpc>
                <a:spcPct val="115000"/>
              </a:lnSpc>
              <a:spcBef>
                <a:spcPct val="45000"/>
              </a:spcBef>
              <a:buClr>
                <a:srgbClr val="CC0000"/>
              </a:buClr>
              <a:buSzTx/>
              <a:buAutoNum type="arabicPlain"/>
            </a:pPr>
            <a:r>
              <a:rPr lang="en-US" sz="1900" b="0" kern="1200" dirty="0" smtClean="0">
                <a:solidFill>
                  <a:schemeClr val="tx1"/>
                </a:solidFill>
                <a:effectLst/>
                <a:latin typeface="Liberation Sans" panose="020B0604020202020204" pitchFamily="34" charset="0"/>
              </a:rPr>
              <a:t>Describe </a:t>
            </a:r>
            <a:r>
              <a:rPr lang="en-US" sz="1900" b="0" kern="1200" dirty="0">
                <a:solidFill>
                  <a:schemeClr val="tx1"/>
                </a:solidFill>
                <a:effectLst/>
                <a:latin typeface="Liberation Sans" panose="020B0604020202020204" pitchFamily="34" charset="0"/>
              </a:rPr>
              <a:t>the accounting for leases by lessees.</a:t>
            </a:r>
          </a:p>
        </p:txBody>
      </p:sp>
      <p:sp>
        <p:nvSpPr>
          <p:cNvPr id="3075" name="Rectangle 15"/>
          <p:cNvSpPr>
            <a:spLocks noGrp="1" noChangeArrowheads="1"/>
          </p:cNvSpPr>
          <p:nvPr>
            <p:ph type="title" idx="4294967295"/>
          </p:nvPr>
        </p:nvSpPr>
        <p:spPr bwMode="auto">
          <a:xfrm>
            <a:off x="560696" y="1828800"/>
            <a:ext cx="3886200" cy="484909"/>
          </a:xfrm>
          <a:prstGeom prst="rect">
            <a:avLst/>
          </a:prstGeom>
          <a:noFill/>
          <a:ln>
            <a:noFill/>
          </a:ln>
          <a:effectLst/>
        </p:spPr>
        <p:txBody>
          <a:bodyPr vert="horz" wrap="square" lIns="90488" tIns="44450" rIns="90488" bIns="44450" numCol="1" anchor="t" anchorCtr="0" compatLnSpc="1">
            <a:prstTxWarp prst="textNoShape">
              <a:avLst/>
            </a:prstTxWarp>
          </a:bodyPr>
          <a:lstStyle/>
          <a:p>
            <a:pPr marL="0" indent="0" algn="l">
              <a:lnSpc>
                <a:spcPct val="110000"/>
              </a:lnSpc>
            </a:pPr>
            <a:r>
              <a:rPr lang="en-US" altLang="en-US" sz="2400" i="0" dirty="0" smtClean="0">
                <a:solidFill>
                  <a:srgbClr val="CC0000"/>
                </a:solidFill>
                <a:effectLst/>
                <a:latin typeface="Liberation Sans" panose="020B0604020202020204" pitchFamily="34" charset="0"/>
              </a:rPr>
              <a:t>LEARNING OBJECTIVES</a:t>
            </a:r>
          </a:p>
        </p:txBody>
      </p:sp>
      <p:sp>
        <p:nvSpPr>
          <p:cNvPr id="3076" name="Rectangle 18"/>
          <p:cNvSpPr>
            <a:spLocks noChangeArrowheads="1"/>
          </p:cNvSpPr>
          <p:nvPr/>
        </p:nvSpPr>
        <p:spPr bwMode="auto">
          <a:xfrm>
            <a:off x="4800600" y="2871354"/>
            <a:ext cx="4114800" cy="289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341313" indent="-341313">
              <a:lnSpc>
                <a:spcPct val="115000"/>
              </a:lnSpc>
              <a:spcBef>
                <a:spcPct val="45000"/>
              </a:spcBef>
              <a:buClr>
                <a:srgbClr val="CC0000"/>
              </a:buClr>
              <a:buFont typeface="Wingdings" panose="05000000000000000000" pitchFamily="2" charset="2"/>
              <a:buAutoNum type="arabicPlain" startAt="3"/>
            </a:pPr>
            <a:r>
              <a:rPr lang="en-US" sz="1900" b="0" dirty="0" smtClean="0">
                <a:latin typeface="Liberation Sans" panose="020B0604020202020204" pitchFamily="34" charset="0"/>
              </a:rPr>
              <a:t>Describe the accounting for leases by lessors.</a:t>
            </a:r>
          </a:p>
          <a:p>
            <a:pPr marL="341313" indent="-341313">
              <a:lnSpc>
                <a:spcPct val="115000"/>
              </a:lnSpc>
              <a:spcBef>
                <a:spcPct val="45000"/>
              </a:spcBef>
              <a:buClr>
                <a:srgbClr val="CC0000"/>
              </a:buClr>
              <a:buFont typeface="Wingdings" panose="05000000000000000000" pitchFamily="2" charset="2"/>
              <a:buAutoNum type="arabicPlain" startAt="3"/>
            </a:pPr>
            <a:r>
              <a:rPr lang="en-US" sz="1900" b="0" dirty="0" smtClean="0">
                <a:latin typeface="Liberation Sans" panose="020B0604020202020204" pitchFamily="34" charset="0"/>
              </a:rPr>
              <a:t>Describe the accounting and reporting for special features of lease arrangements.</a:t>
            </a:r>
          </a:p>
        </p:txBody>
      </p:sp>
      <p:sp>
        <p:nvSpPr>
          <p:cNvPr id="3077" name="Rectangle 19"/>
          <p:cNvSpPr>
            <a:spLocks noChangeArrowheads="1"/>
          </p:cNvSpPr>
          <p:nvPr/>
        </p:nvSpPr>
        <p:spPr bwMode="auto">
          <a:xfrm>
            <a:off x="560696" y="2414154"/>
            <a:ext cx="7211704" cy="397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lIns="90488" tIns="44450" rIns="90488" bIns="44450">
            <a:spAutoFit/>
          </a:bodyPr>
          <a:lstStyle>
            <a:lvl1pPr marL="285750" indent="-285750">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lnSpc>
                <a:spcPct val="115000"/>
              </a:lnSpc>
              <a:spcBef>
                <a:spcPct val="45000"/>
              </a:spcBef>
              <a:buClr>
                <a:srgbClr val="A50021"/>
              </a:buClr>
              <a:buFont typeface="Wingdings" pitchFamily="2" charset="2"/>
              <a:buNone/>
            </a:pPr>
            <a:r>
              <a:rPr lang="en-US" altLang="en-US" sz="1900" dirty="0">
                <a:solidFill>
                  <a:schemeClr val="bg2"/>
                </a:solidFill>
                <a:latin typeface="Liberation Sans" panose="020B0604020202020204" pitchFamily="34" charset="0"/>
              </a:rPr>
              <a:t>After studying this chapter, you should be able to:</a:t>
            </a:r>
          </a:p>
        </p:txBody>
      </p:sp>
      <p:sp>
        <p:nvSpPr>
          <p:cNvPr id="3079" name="Rectangle 24"/>
          <p:cNvSpPr>
            <a:spLocks noChangeArrowheads="1"/>
          </p:cNvSpPr>
          <p:nvPr/>
        </p:nvSpPr>
        <p:spPr bwMode="auto">
          <a:xfrm>
            <a:off x="2174542" y="155057"/>
            <a:ext cx="6436058" cy="1561902"/>
          </a:xfrm>
          <a:prstGeom prst="rect">
            <a:avLst/>
          </a:prstGeom>
          <a:noFill/>
          <a:ln>
            <a:noFill/>
          </a:ln>
          <a:effectLst/>
          <a:extLst>
            <a:ext uri="{909E8E84-426E-40DD-AFC4-6F175D3DCCD1}">
              <a14:hiddenFill xmlns:a14="http://schemas.microsoft.com/office/drawing/2010/main">
                <a:solidFill>
                  <a:srgbClr val="009999"/>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r>
              <a:rPr lang="en-US" altLang="en-US" sz="4800" dirty="0" smtClean="0">
                <a:solidFill>
                  <a:schemeClr val="tx2">
                    <a:lumMod val="50000"/>
                  </a:schemeClr>
                </a:solidFill>
                <a:latin typeface="Liberation Sans" panose="020B0604020202020204" pitchFamily="34" charset="0"/>
              </a:rPr>
              <a:t>Accounting for Leases</a:t>
            </a:r>
            <a:endParaRPr lang="en-US" altLang="en-US" sz="4800" dirty="0">
              <a:solidFill>
                <a:schemeClr val="tx2">
                  <a:lumMod val="50000"/>
                </a:schemeClr>
              </a:solidFill>
              <a:latin typeface="Liberation Sans" panose="020B0604020202020204" pitchFamily="34" charset="0"/>
            </a:endParaRPr>
          </a:p>
        </p:txBody>
      </p:sp>
      <p:sp>
        <p:nvSpPr>
          <p:cNvPr id="3081" name="Text Box 26"/>
          <p:cNvSpPr txBox="1">
            <a:spLocks noChangeArrowheads="1"/>
          </p:cNvSpPr>
          <p:nvPr/>
        </p:nvSpPr>
        <p:spPr bwMode="auto">
          <a:xfrm>
            <a:off x="457200" y="76200"/>
            <a:ext cx="1752600" cy="1738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spcBef>
                <a:spcPct val="50000"/>
              </a:spcBef>
            </a:pPr>
            <a:r>
              <a:rPr lang="en-US" altLang="en-US" sz="10700" b="0" dirty="0" smtClean="0">
                <a:solidFill>
                  <a:srgbClr val="006600"/>
                </a:solidFill>
                <a:latin typeface="Liberation Sans" panose="020B0604020202020204" pitchFamily="34" charset="0"/>
              </a:rPr>
              <a:t>21</a:t>
            </a:r>
            <a:endParaRPr lang="en-US" altLang="en-US" sz="10700" b="0" dirty="0">
              <a:solidFill>
                <a:srgbClr val="006600"/>
              </a:solidFill>
              <a:latin typeface="Liberation Sans" panose="020B0604020202020204" pitchFamily="34" charset="0"/>
            </a:endParaRPr>
          </a:p>
        </p:txBody>
      </p:sp>
      <p:cxnSp>
        <p:nvCxnSpPr>
          <p:cNvPr id="3" name="Straight Connector 2"/>
          <p:cNvCxnSpPr/>
          <p:nvPr/>
        </p:nvCxnSpPr>
        <p:spPr bwMode="auto">
          <a:xfrm>
            <a:off x="340056" y="-4592"/>
            <a:ext cx="0" cy="6086944"/>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152400" y="6096000"/>
            <a:ext cx="1524000" cy="0"/>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b="1" i="1" dirty="0" smtClean="0">
                <a:solidFill>
                  <a:schemeClr val="bg2"/>
                </a:solidFill>
                <a:latin typeface="Liberation Sans" panose="020B0604020202020204"/>
              </a:rPr>
              <a:t>1</a:t>
            </a:r>
            <a:endParaRPr lang="en-US" altLang="en-US" sz="1600" b="1" i="1" dirty="0">
              <a:solidFill>
                <a:schemeClr val="bg2"/>
              </a:solidFill>
              <a:latin typeface="Liberation Sans" panose="020B0604020202020204"/>
            </a:endParaRPr>
          </a:p>
        </p:txBody>
      </p:sp>
    </p:spTree>
    <p:extLst>
      <p:ext uri="{BB962C8B-B14F-4D97-AF65-F5344CB8AC3E}">
        <p14:creationId xmlns:p14="http://schemas.microsoft.com/office/powerpoint/2010/main" val="3134371607"/>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6"/>
          <p:cNvSpPr txBox="1">
            <a:spLocks noChangeArrowheads="1"/>
          </p:cNvSpPr>
          <p:nvPr/>
        </p:nvSpPr>
        <p:spPr bwMode="auto">
          <a:xfrm>
            <a:off x="609600" y="1371600"/>
            <a:ext cx="62484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Operating Method (Lessee)</a:t>
            </a:r>
          </a:p>
        </p:txBody>
      </p:sp>
      <p:sp>
        <p:nvSpPr>
          <p:cNvPr id="62467" name="Rectangle 7"/>
          <p:cNvSpPr>
            <a:spLocks noChangeArrowheads="1"/>
          </p:cNvSpPr>
          <p:nvPr/>
        </p:nvSpPr>
        <p:spPr bwMode="auto">
          <a:xfrm>
            <a:off x="622300" y="1966913"/>
            <a:ext cx="7772400" cy="1344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30000"/>
              </a:spcBef>
            </a:pPr>
            <a:r>
              <a:rPr lang="en-US" altLang="en-US" sz="2100" b="0" dirty="0">
                <a:latin typeface="Liberation Sans" panose="020B0604020202020204"/>
              </a:rPr>
              <a:t>The lessee assigns rent to the periods benefiting from the use of the asset and ignores, in the accounting, any commitments to make future payments.</a:t>
            </a:r>
          </a:p>
        </p:txBody>
      </p:sp>
      <p:sp>
        <p:nvSpPr>
          <p:cNvPr id="62468" name="Rectangle 8"/>
          <p:cNvSpPr>
            <a:spLocks noChangeArrowheads="1"/>
          </p:cNvSpPr>
          <p:nvPr/>
        </p:nvSpPr>
        <p:spPr bwMode="auto">
          <a:xfrm>
            <a:off x="622300" y="3462338"/>
            <a:ext cx="7772400" cy="135267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tabLst>
                <a:tab pos="457200" algn="l"/>
                <a:tab pos="914400" algn="l"/>
                <a:tab pos="5200650" algn="r"/>
                <a:tab pos="6743700" algn="r"/>
              </a:tabLst>
              <a:defRPr b="1">
                <a:solidFill>
                  <a:schemeClr val="folHlink"/>
                </a:solidFill>
                <a:latin typeface="Comic Sans MS" panose="030F0702030302020204" pitchFamily="66" charset="0"/>
              </a:defRPr>
            </a:lvl1pPr>
            <a:lvl2pPr marL="742950" indent="-285750" algn="ctr">
              <a:tabLst>
                <a:tab pos="457200" algn="l"/>
                <a:tab pos="914400" algn="l"/>
                <a:tab pos="5200650" algn="r"/>
                <a:tab pos="6743700" algn="r"/>
              </a:tabLst>
              <a:defRPr b="1">
                <a:solidFill>
                  <a:schemeClr val="folHlink"/>
                </a:solidFill>
                <a:latin typeface="Comic Sans MS" panose="030F0702030302020204" pitchFamily="66" charset="0"/>
              </a:defRPr>
            </a:lvl2pPr>
            <a:lvl3pPr marL="1143000" indent="-228600" algn="ctr">
              <a:tabLst>
                <a:tab pos="457200" algn="l"/>
                <a:tab pos="914400" algn="l"/>
                <a:tab pos="5200650" algn="r"/>
                <a:tab pos="6743700" algn="r"/>
              </a:tabLst>
              <a:defRPr b="1">
                <a:solidFill>
                  <a:schemeClr val="folHlink"/>
                </a:solidFill>
                <a:latin typeface="Comic Sans MS" panose="030F0702030302020204" pitchFamily="66" charset="0"/>
              </a:defRPr>
            </a:lvl3pPr>
            <a:lvl4pPr marL="1600200" indent="-228600" algn="ctr">
              <a:tabLst>
                <a:tab pos="457200" algn="l"/>
                <a:tab pos="914400" algn="l"/>
                <a:tab pos="5200650" algn="r"/>
                <a:tab pos="6743700" algn="r"/>
              </a:tabLst>
              <a:defRPr b="1">
                <a:solidFill>
                  <a:schemeClr val="folHlink"/>
                </a:solidFill>
                <a:latin typeface="Comic Sans MS" panose="030F0702030302020204" pitchFamily="66" charset="0"/>
              </a:defRPr>
            </a:lvl4pPr>
            <a:lvl5pPr marL="2057400" indent="-228600" algn="ctr">
              <a:tabLst>
                <a:tab pos="457200" algn="l"/>
                <a:tab pos="914400" algn="l"/>
                <a:tab pos="5200650" algn="r"/>
                <a:tab pos="67437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457200" algn="l"/>
                <a:tab pos="914400" algn="l"/>
                <a:tab pos="5200650" algn="r"/>
                <a:tab pos="67437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457200" algn="l"/>
                <a:tab pos="914400" algn="l"/>
                <a:tab pos="5200650" algn="r"/>
                <a:tab pos="67437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457200" algn="l"/>
                <a:tab pos="914400" algn="l"/>
                <a:tab pos="5200650" algn="r"/>
                <a:tab pos="67437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457200" algn="l"/>
                <a:tab pos="914400" algn="l"/>
                <a:tab pos="5200650" algn="r"/>
                <a:tab pos="6743700" algn="r"/>
              </a:tabLst>
              <a:defRPr b="1">
                <a:solidFill>
                  <a:schemeClr val="folHlink"/>
                </a:solidFill>
                <a:latin typeface="Comic Sans MS" panose="030F0702030302020204" pitchFamily="66" charset="0"/>
              </a:defRPr>
            </a:lvl9pPr>
          </a:lstStyle>
          <a:p>
            <a:pPr algn="l">
              <a:lnSpc>
                <a:spcPct val="130000"/>
              </a:lnSpc>
              <a:spcBef>
                <a:spcPct val="30000"/>
              </a:spcBef>
            </a:pPr>
            <a:r>
              <a:rPr lang="en-US" altLang="en-US" sz="2100" dirty="0">
                <a:solidFill>
                  <a:schemeClr val="tx1"/>
                </a:solidFill>
                <a:latin typeface="Liberation Sans" panose="020B0604020202020204"/>
              </a:rPr>
              <a:t>Illustration:</a:t>
            </a:r>
            <a:r>
              <a:rPr lang="en-US" altLang="en-US" sz="2100" b="0" dirty="0">
                <a:solidFill>
                  <a:schemeClr val="tx1"/>
                </a:solidFill>
                <a:latin typeface="Liberation Sans" panose="020B0604020202020204"/>
              </a:rPr>
              <a:t> </a:t>
            </a:r>
            <a:r>
              <a:rPr lang="en-US" altLang="en-US" sz="2100" b="0" dirty="0" smtClean="0">
                <a:solidFill>
                  <a:schemeClr val="tx1"/>
                </a:solidFill>
                <a:latin typeface="Liberation Sans" panose="020B0604020202020204"/>
              </a:rPr>
              <a:t>Assume </a:t>
            </a:r>
            <a:r>
              <a:rPr lang="en-US" altLang="en-US" sz="2100" b="0" dirty="0">
                <a:solidFill>
                  <a:schemeClr val="tx1"/>
                </a:solidFill>
                <a:latin typeface="Liberation Sans" panose="020B0604020202020204"/>
              </a:rPr>
              <a:t>Sterling accounts for the lease as an operating lease.  Sterling records the payment on January 1, </a:t>
            </a:r>
            <a:r>
              <a:rPr lang="en-US" altLang="en-US" sz="2100" b="0" dirty="0" smtClean="0">
                <a:solidFill>
                  <a:schemeClr val="tx1"/>
                </a:solidFill>
                <a:latin typeface="Liberation Sans" panose="020B0604020202020204"/>
              </a:rPr>
              <a:t>2017, </a:t>
            </a:r>
            <a:r>
              <a:rPr lang="en-US" altLang="en-US" sz="2100" b="0" dirty="0">
                <a:solidFill>
                  <a:schemeClr val="tx1"/>
                </a:solidFill>
                <a:latin typeface="Liberation Sans" panose="020B0604020202020204"/>
              </a:rPr>
              <a:t>as follows.</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62471"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
        <p:nvSpPr>
          <p:cNvPr id="10" name="Rectangle 27"/>
          <p:cNvSpPr>
            <a:spLocks noChangeArrowheads="1"/>
          </p:cNvSpPr>
          <p:nvPr/>
        </p:nvSpPr>
        <p:spPr bwMode="auto">
          <a:xfrm>
            <a:off x="990600" y="4953000"/>
            <a:ext cx="7239000" cy="892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Rent Expense	25,981.62</a:t>
            </a:r>
          </a:p>
          <a:p>
            <a:pPr algn="l">
              <a:lnSpc>
                <a:spcPct val="120000"/>
              </a:lnSpc>
              <a:spcBef>
                <a:spcPct val="20000"/>
              </a:spcBef>
            </a:pPr>
            <a:r>
              <a:rPr lang="en-US" altLang="en-US" sz="2000" b="0" dirty="0">
                <a:latin typeface="Liberation Sans" panose="020B0604020202020204"/>
              </a:rPr>
              <a:t>	Cash 		25,981.62</a:t>
            </a: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left)">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1816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1900" b="0" dirty="0" smtClean="0">
                <a:latin typeface="Liberation Sans" panose="020B0604020202020204"/>
              </a:rPr>
              <a:t>Accounting for operating leases would appear routine, so it is unusual for a bevy of companies in a single industry—restaurants—to get caught up in the accounting rules for operating leases. Getting the accounting right is particularly important for restaurant chains because they make extensive use of leases for their restaurants and equipment. The problem stems from the way most property (and equipment) leases cover a speciﬁc number of years (the so-called primary lease term) as well as renewal periods (sometimes referred to as the option term). In some cases, companies were calculating their lease expense for the primary term but depreciating lease-related assets over both the primary and option terms. This practice resulted in understating the total cost of the lease and thus boosted earnings. For example, the CFO at </a:t>
            </a:r>
            <a:r>
              <a:rPr lang="en-US" sz="1900" dirty="0" smtClean="0">
                <a:solidFill>
                  <a:srgbClr val="CC0000"/>
                </a:solidFill>
                <a:latin typeface="Liberation Sans" panose="020B0604020202020204"/>
              </a:rPr>
              <a:t>CKE Restaurants Inc.</a:t>
            </a:r>
            <a:r>
              <a:rPr lang="en-US" sz="1900" b="0" dirty="0" smtClean="0">
                <a:latin typeface="Liberation Sans" panose="020B0604020202020204"/>
              </a:rPr>
              <a:t>, owner of the Hardee’s and Carl’s Jr. chains, noted that CKE ran into trouble because it was not consistent in calculating the lease and depreciation expense. Correcting the error at CKE reduced earnings by nine cents a</a:t>
            </a:r>
            <a:endParaRPr lang="en-US" sz="1900" b="0" dirty="0">
              <a:latin typeface="Liberation Sans" panose="020B0604020202020204"/>
            </a:endParaRP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RESTATEMENTS ON THE MENU</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1" name="TextBox 10"/>
          <p:cNvSpPr txBox="1"/>
          <p:nvPr/>
        </p:nvSpPr>
        <p:spPr>
          <a:xfrm>
            <a:off x="6600003" y="6442632"/>
            <a:ext cx="1324797" cy="307777"/>
          </a:xfrm>
          <a:prstGeom prst="rect">
            <a:avLst/>
          </a:prstGeom>
          <a:noFill/>
        </p:spPr>
        <p:txBody>
          <a:bodyPr wrap="square" rtlCol="0">
            <a:spAutoFit/>
          </a:bodyPr>
          <a:lstStyle/>
          <a:p>
            <a:r>
              <a:rPr lang="en-US" sz="1400" dirty="0" smtClean="0">
                <a:latin typeface="Liberation Sans" panose="020B0604020202020204"/>
              </a:rPr>
              <a:t>(continued)</a:t>
            </a:r>
            <a:endParaRPr lang="en-US" sz="1400" dirty="0">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Tree>
    <p:extLst>
      <p:ext uri="{BB962C8B-B14F-4D97-AF65-F5344CB8AC3E}">
        <p14:creationId xmlns:p14="http://schemas.microsoft.com/office/powerpoint/2010/main" val="44767553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1816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1900" b="0" dirty="0" smtClean="0">
                <a:latin typeface="Liberation Sans" panose="020B0604020202020204"/>
              </a:rPr>
              <a:t>share in ﬁscal 2002, nine cents a share in ﬁscal 2003, and 10 cents a share in ﬁscal 2004. The company now uses the shorter, primary lease terms for calculating both lease expense and depreciation. The change increases depreciation annually, which in turn decreases total assets. CKE was not alone in improper operating lease accounting. Notable restaurateurs who ran afoul of the lease rules included </a:t>
            </a:r>
            <a:r>
              <a:rPr lang="en-US" sz="1900" dirty="0" smtClean="0">
                <a:solidFill>
                  <a:srgbClr val="CC0000"/>
                </a:solidFill>
                <a:latin typeface="Liberation Sans" panose="020B0604020202020204"/>
              </a:rPr>
              <a:t>Brinker International Inc.</a:t>
            </a:r>
            <a:r>
              <a:rPr lang="en-US" sz="1900" b="0" dirty="0" smtClean="0">
                <a:latin typeface="Liberation Sans" panose="020B0604020202020204"/>
              </a:rPr>
              <a:t>, operator of Chili’s; </a:t>
            </a:r>
            <a:r>
              <a:rPr lang="en-US" sz="1900" dirty="0" smtClean="0">
                <a:solidFill>
                  <a:srgbClr val="CC0000"/>
                </a:solidFill>
                <a:latin typeface="Liberation Sans" panose="020B0604020202020204"/>
              </a:rPr>
              <a:t>Darden Restaurants Inc.</a:t>
            </a:r>
            <a:r>
              <a:rPr lang="en-US" sz="1900" b="0" dirty="0" smtClean="0">
                <a:latin typeface="Liberation Sans" panose="020B0604020202020204"/>
              </a:rPr>
              <a:t>, which operates Red Lobster and Olive Garden; and </a:t>
            </a:r>
            <a:r>
              <a:rPr lang="en-US" sz="1900" dirty="0" smtClean="0">
                <a:solidFill>
                  <a:srgbClr val="CC0000"/>
                </a:solidFill>
                <a:latin typeface="Liberation Sans" panose="020B0604020202020204"/>
              </a:rPr>
              <a:t>Jack in the Box</a:t>
            </a:r>
            <a:r>
              <a:rPr lang="en-US" sz="1900" b="0" dirty="0" smtClean="0">
                <a:latin typeface="Liberation Sans" panose="020B0604020202020204"/>
              </a:rPr>
              <a:t>. To correct their operating lease accounting, these restaurants reported restatements that resulted in lower earnings and assets. These lease restatements spurred a renewed focus on restatements—both their causes and their consequences— and have led the SEC to modify its review practices to root out accounting errors that lead to restatements.</a:t>
            </a:r>
          </a:p>
          <a:p>
            <a:pPr algn="just">
              <a:lnSpc>
                <a:spcPct val="112000"/>
              </a:lnSpc>
              <a:spcBef>
                <a:spcPts val="600"/>
              </a:spcBef>
            </a:pPr>
            <a:r>
              <a:rPr lang="en-US" sz="1400" b="0" dirty="0" smtClean="0">
                <a:latin typeface="Liberation Sans" panose="020B0604020202020204"/>
              </a:rPr>
              <a:t>Sources: Steven D. Jones and Richard Gibson, Wall Street Journal (January 26, 2005), p. C3; and O. Usvyatsky, “Restatements: Where They Come From,” http://www.auditanalytics.com/blog/ (August 2, 2013).</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RESTATEMENTS ON THE MENU</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Tree>
    <p:extLst>
      <p:ext uri="{BB962C8B-B14F-4D97-AF65-F5344CB8AC3E}">
        <p14:creationId xmlns:p14="http://schemas.microsoft.com/office/powerpoint/2010/main" val="2317833679"/>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0" name="Rectangle 9"/>
          <p:cNvSpPr/>
          <p:nvPr/>
        </p:nvSpPr>
        <p:spPr>
          <a:xfrm>
            <a:off x="7104528" y="499506"/>
            <a:ext cx="1828800" cy="830262"/>
          </a:xfrm>
          <a:prstGeom prst="rect">
            <a:avLst/>
          </a:prstGeom>
          <a:solidFill>
            <a:schemeClr val="accent3"/>
          </a:solidFill>
        </p:spPr>
        <p:txBody>
          <a:bodyPr>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defRPr/>
            </a:pPr>
            <a:r>
              <a:rPr lang="en-US" altLang="en-US" sz="1200" dirty="0" smtClean="0">
                <a:solidFill>
                  <a:srgbClr val="006600"/>
                </a:solidFill>
                <a:latin typeface="Liberation Sans" panose="020B0604020202020204"/>
              </a:rPr>
              <a:t>ILLUSTRATION 21-8</a:t>
            </a:r>
          </a:p>
          <a:p>
            <a:pPr>
              <a:defRPr/>
            </a:pPr>
            <a:r>
              <a:rPr lang="en-US" altLang="en-US" sz="1200" b="0" dirty="0" smtClean="0">
                <a:latin typeface="Liberation Sans" panose="020B0604020202020204"/>
              </a:rPr>
              <a:t>Comparison of Charges to Operations—Capital</a:t>
            </a:r>
          </a:p>
          <a:p>
            <a:pPr>
              <a:defRPr/>
            </a:pPr>
            <a:r>
              <a:rPr lang="en-US" altLang="en-US" sz="1200" b="0" dirty="0" smtClean="0">
                <a:latin typeface="Liberation Sans" panose="020B0604020202020204"/>
              </a:rPr>
              <a:t>vs. Operating Leases</a:t>
            </a:r>
            <a:endParaRPr lang="en-US" altLang="en-US" sz="1200" dirty="0" smtClean="0">
              <a:solidFill>
                <a:srgbClr val="7F0000"/>
              </a:solidFill>
              <a:latin typeface="Liberation Sans" panose="020B0604020202020204"/>
            </a:endParaRPr>
          </a:p>
        </p:txBody>
      </p:sp>
      <p:sp>
        <p:nvSpPr>
          <p:cNvPr id="14" name="Oval 13"/>
          <p:cNvSpPr/>
          <p:nvPr/>
        </p:nvSpPr>
        <p:spPr bwMode="auto">
          <a:xfrm>
            <a:off x="6735763" y="5181600"/>
            <a:ext cx="46037" cy="46038"/>
          </a:xfrm>
          <a:prstGeom prst="ellipse">
            <a:avLst/>
          </a:prstGeom>
          <a:noFill/>
          <a:ln w="28575" cap="sq" cmpd="sng" algn="ctr">
            <a:noFill/>
            <a:prstDash val="solid"/>
            <a:round/>
            <a:headEnd type="none" w="med" len="med"/>
            <a:tailEnd type="none" w="med" len="med"/>
          </a:ln>
          <a:effec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cxnSp>
        <p:nvCxnSpPr>
          <p:cNvPr id="66568" name="Straight Arrow Connector 1363974"/>
          <p:cNvCxnSpPr>
            <a:cxnSpLocks noChangeShapeType="1"/>
          </p:cNvCxnSpPr>
          <p:nvPr/>
        </p:nvCxnSpPr>
        <p:spPr bwMode="auto">
          <a:xfrm>
            <a:off x="5943600" y="4398963"/>
            <a:ext cx="304800" cy="0"/>
          </a:xfrm>
          <a:prstGeom prst="straightConnector1">
            <a:avLst/>
          </a:prstGeom>
          <a:noFill/>
          <a:ln w="28575" cap="sq" algn="ctr">
            <a:solidFill>
              <a:srgbClr val="CC0000"/>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63976" name="Rectangle 1363975"/>
          <p:cNvSpPr/>
          <p:nvPr/>
        </p:nvSpPr>
        <p:spPr>
          <a:xfrm>
            <a:off x="685800" y="4876800"/>
            <a:ext cx="7696200" cy="160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5000"/>
              </a:lnSpc>
              <a:spcBef>
                <a:spcPct val="35000"/>
              </a:spcBef>
              <a:buSzPct val="80000"/>
              <a:defRPr/>
            </a:pPr>
            <a:r>
              <a:rPr lang="en-US" sz="1900" b="0" dirty="0">
                <a:solidFill>
                  <a:srgbClr val="000000"/>
                </a:solidFill>
                <a:latin typeface="Liberation Sans" panose="020B0604020202020204"/>
              </a:rPr>
              <a:t>Differences using a capital lease instead of an operating lease.</a:t>
            </a:r>
          </a:p>
          <a:p>
            <a:pPr marL="682625" indent="-450850">
              <a:lnSpc>
                <a:spcPct val="115000"/>
              </a:lnSpc>
              <a:spcBef>
                <a:spcPct val="35000"/>
              </a:spcBef>
              <a:buSzPct val="100000"/>
              <a:buFont typeface="+mj-lt"/>
              <a:buAutoNum type="arabicPeriod"/>
              <a:defRPr/>
            </a:pPr>
            <a:r>
              <a:rPr lang="en-US" sz="1700" b="0" dirty="0">
                <a:solidFill>
                  <a:srgbClr val="000000"/>
                </a:solidFill>
                <a:latin typeface="Liberation Sans" panose="020B0604020202020204"/>
              </a:rPr>
              <a:t>Increase in amount of reported debt.</a:t>
            </a:r>
          </a:p>
          <a:p>
            <a:pPr marL="682625" indent="-450850">
              <a:lnSpc>
                <a:spcPct val="115000"/>
              </a:lnSpc>
              <a:spcBef>
                <a:spcPct val="35000"/>
              </a:spcBef>
              <a:buSzPct val="100000"/>
              <a:buFont typeface="+mj-lt"/>
              <a:buAutoNum type="arabicPeriod"/>
              <a:defRPr/>
            </a:pPr>
            <a:r>
              <a:rPr lang="en-US" sz="1700" b="0" dirty="0">
                <a:solidFill>
                  <a:srgbClr val="000000"/>
                </a:solidFill>
                <a:latin typeface="Liberation Sans" panose="020B0604020202020204"/>
              </a:rPr>
              <a:t>Increase in amount of total assets (specifically long-lived assets).</a:t>
            </a:r>
          </a:p>
          <a:p>
            <a:pPr marL="682625" indent="-450850">
              <a:lnSpc>
                <a:spcPct val="115000"/>
              </a:lnSpc>
              <a:spcBef>
                <a:spcPct val="35000"/>
              </a:spcBef>
              <a:buSzPct val="100000"/>
              <a:buFont typeface="+mj-lt"/>
              <a:buAutoNum type="arabicPeriod"/>
              <a:defRPr/>
            </a:pPr>
            <a:r>
              <a:rPr lang="en-US" sz="1700" b="0" dirty="0">
                <a:solidFill>
                  <a:srgbClr val="000000"/>
                </a:solidFill>
                <a:latin typeface="Liberation Sans" panose="020B0604020202020204"/>
              </a:rPr>
              <a:t>Lower income early in the life of the lease.</a:t>
            </a:r>
          </a:p>
        </p:txBody>
      </p:sp>
      <p:sp>
        <p:nvSpPr>
          <p:cNvPr id="11"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LESSEE</a:t>
            </a:r>
            <a:endParaRPr lang="en-US" sz="3200" dirty="0">
              <a:solidFill>
                <a:schemeClr val="tx2">
                  <a:lumMod val="50000"/>
                </a:schemeClr>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355599" y="1371600"/>
            <a:ext cx="8483601" cy="3395327"/>
          </a:xfrm>
          <a:prstGeom prst="rect">
            <a:avLst/>
          </a:prstGeom>
        </p:spPr>
      </p:pic>
      <p:sp>
        <p:nvSpPr>
          <p:cNvPr id="1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332720"/>
          </a:xfrm>
          <a:prstGeom prst="rect">
            <a:avLst/>
          </a:prstGeom>
          <a:solidFill>
            <a:srgbClr val="EAEAEA"/>
          </a:solidFill>
        </p:spPr>
        <p:txBody>
          <a:bodyPr wrap="square" lIns="182880" tIns="137160" rIns="182880" bIns="91440">
            <a:noAutofit/>
          </a:bodyPr>
          <a:lstStyle/>
          <a:p>
            <a:pPr algn="just">
              <a:lnSpc>
                <a:spcPct val="112000"/>
              </a:lnSpc>
              <a:spcBef>
                <a:spcPts val="0"/>
              </a:spcBef>
            </a:pPr>
            <a:r>
              <a:rPr lang="en-US" sz="1900" b="0" dirty="0" smtClean="0">
                <a:latin typeface="Liberation Sans" panose="020B0604020202020204"/>
              </a:rPr>
              <a:t>Under current accounting rules, companies can keep the obligations associated with operating leases off the balance sheet. (For example, see the “What Do the Numbers Mean?” box on page 1199 for the effects of this approach for airlines.) This approach may change depending on the FASB’s new lease accounting rule. The current plans for a new rule in this area should result in many more operating leases on balance sheets. Analysts have estimated the expected impact of a new rule. As shown in the table to the right, if the FASB (and IASB) issue a new rule on operating leases, a </a:t>
            </a:r>
          </a:p>
          <a:p>
            <a:pPr algn="just">
              <a:lnSpc>
                <a:spcPct val="112000"/>
              </a:lnSpc>
              <a:spcBef>
                <a:spcPts val="0"/>
              </a:spcBef>
            </a:pPr>
            <a:r>
              <a:rPr lang="en-US" sz="1900" b="0" dirty="0" smtClean="0">
                <a:latin typeface="Liberation Sans" panose="020B0604020202020204"/>
              </a:rPr>
              <a:t>company like </a:t>
            </a:r>
          </a:p>
          <a:p>
            <a:pPr algn="just">
              <a:lnSpc>
                <a:spcPct val="112000"/>
              </a:lnSpc>
              <a:spcBef>
                <a:spcPts val="0"/>
              </a:spcBef>
            </a:pPr>
            <a:r>
              <a:rPr lang="en-US" sz="1900" b="0" dirty="0" smtClean="0">
                <a:latin typeface="Liberation Sans" panose="020B0604020202020204"/>
              </a:rPr>
              <a:t>Walgreen could </a:t>
            </a:r>
          </a:p>
          <a:p>
            <a:pPr algn="just">
              <a:lnSpc>
                <a:spcPct val="112000"/>
              </a:lnSpc>
              <a:spcBef>
                <a:spcPts val="0"/>
              </a:spcBef>
            </a:pPr>
            <a:r>
              <a:rPr lang="en-US" sz="1900" b="0" dirty="0" smtClean="0">
                <a:latin typeface="Liberation Sans" panose="020B0604020202020204"/>
              </a:rPr>
              <a:t>see its liabilities </a:t>
            </a:r>
          </a:p>
          <a:p>
            <a:pPr algn="just">
              <a:lnSpc>
                <a:spcPct val="112000"/>
              </a:lnSpc>
              <a:spcBef>
                <a:spcPts val="0"/>
              </a:spcBef>
            </a:pPr>
            <a:r>
              <a:rPr lang="en-US" sz="1900" b="0" dirty="0" smtClean="0">
                <a:latin typeface="Liberation Sans" panose="020B0604020202020204"/>
              </a:rPr>
              <a:t>jump a whopping </a:t>
            </a:r>
          </a:p>
          <a:p>
            <a:pPr algn="just">
              <a:lnSpc>
                <a:spcPct val="112000"/>
              </a:lnSpc>
              <a:spcBef>
                <a:spcPts val="0"/>
              </a:spcBef>
            </a:pPr>
            <a:r>
              <a:rPr lang="en-US" sz="1900" b="0" dirty="0" smtClean="0">
                <a:latin typeface="Liberation Sans" panose="020B0604020202020204"/>
              </a:rPr>
              <a:t>216 percent.</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smtClean="0">
                <a:solidFill>
                  <a:srgbClr val="6600CC"/>
                </a:solidFill>
                <a:latin typeface="Liberation Sans" panose="020B0604020202020204" pitchFamily="34" charset="0"/>
              </a:rPr>
              <a:t>EVOLVING ISSUE</a:t>
            </a:r>
            <a:r>
              <a:rPr lang="en-US" sz="2100" b="1" dirty="0" smtClean="0">
                <a:solidFill>
                  <a:schemeClr val="tx2">
                    <a:lumMod val="50000"/>
                  </a:schemeClr>
                </a:solidFill>
                <a:latin typeface="Liberation Sans" panose="020B0604020202020204" pitchFamily="34" charset="0"/>
              </a:rPr>
              <a:t>	</a:t>
            </a:r>
            <a:r>
              <a:rPr lang="en-US" dirty="0" smtClean="0">
                <a:solidFill>
                  <a:schemeClr val="tx1"/>
                </a:solidFill>
                <a:latin typeface="Liberation Sans" panose="020B0604020202020204" pitchFamily="34" charset="0"/>
              </a:rPr>
              <a:t>ARE YOU LIABLE?</a:t>
            </a:r>
            <a:endParaRPr lang="en-US" sz="1700" dirty="0">
              <a:solidFill>
                <a:schemeClr val="tx1"/>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1" name="TextBox 10"/>
          <p:cNvSpPr txBox="1"/>
          <p:nvPr/>
        </p:nvSpPr>
        <p:spPr>
          <a:xfrm>
            <a:off x="6600003" y="6442632"/>
            <a:ext cx="1324797" cy="307777"/>
          </a:xfrm>
          <a:prstGeom prst="rect">
            <a:avLst/>
          </a:prstGeom>
          <a:noFill/>
        </p:spPr>
        <p:txBody>
          <a:bodyPr wrap="square" rtlCol="0">
            <a:spAutoFit/>
          </a:bodyPr>
          <a:lstStyle/>
          <a:p>
            <a:r>
              <a:rPr lang="en-US" sz="1400" dirty="0" smtClean="0">
                <a:latin typeface="Liberation Sans" panose="020B0604020202020204"/>
              </a:rPr>
              <a:t>(continued)</a:t>
            </a:r>
            <a:endParaRPr lang="en-US" sz="1400" dirty="0">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pic>
        <p:nvPicPr>
          <p:cNvPr id="3" name="Picture 2"/>
          <p:cNvPicPr>
            <a:picLocks noChangeAspect="1"/>
          </p:cNvPicPr>
          <p:nvPr/>
        </p:nvPicPr>
        <p:blipFill>
          <a:blip r:embed="rId3"/>
          <a:stretch>
            <a:fillRect/>
          </a:stretch>
        </p:blipFill>
        <p:spPr>
          <a:xfrm>
            <a:off x="2541656" y="3904128"/>
            <a:ext cx="6068944" cy="2286060"/>
          </a:xfrm>
          <a:prstGeom prst="rect">
            <a:avLst/>
          </a:prstGeom>
          <a:ln>
            <a:solidFill>
              <a:schemeClr val="tx1"/>
            </a:solidFill>
          </a:ln>
        </p:spPr>
      </p:pic>
    </p:spTree>
    <p:extLst>
      <p:ext uri="{BB962C8B-B14F-4D97-AF65-F5344CB8AC3E}">
        <p14:creationId xmlns:p14="http://schemas.microsoft.com/office/powerpoint/2010/main" val="2916361642"/>
      </p:ext>
    </p:extLst>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332720"/>
          </a:xfrm>
          <a:prstGeom prst="rect">
            <a:avLst/>
          </a:prstGeom>
          <a:solidFill>
            <a:srgbClr val="EAEAEA"/>
          </a:solidFill>
        </p:spPr>
        <p:txBody>
          <a:bodyPr wrap="square" lIns="182880" tIns="137160" rIns="182880" bIns="91440">
            <a:noAutofit/>
          </a:bodyPr>
          <a:lstStyle/>
          <a:p>
            <a:pPr algn="just">
              <a:lnSpc>
                <a:spcPct val="112000"/>
              </a:lnSpc>
              <a:spcBef>
                <a:spcPts val="0"/>
              </a:spcBef>
            </a:pPr>
            <a:r>
              <a:rPr lang="en-US" sz="1900" b="0" dirty="0" smtClean="0">
                <a:latin typeface="Liberation Sans" panose="020B0604020202020204"/>
              </a:rPr>
              <a:t>And it is not just retailers who would be impacted. A J.P. Morgan study estimates the following impacts for several industries.</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smtClean="0">
                <a:solidFill>
                  <a:srgbClr val="6600CC"/>
                </a:solidFill>
                <a:latin typeface="Liberation Sans" panose="020B0604020202020204" pitchFamily="34" charset="0"/>
              </a:rPr>
              <a:t>EVOLVING ISSUE</a:t>
            </a:r>
            <a:r>
              <a:rPr lang="en-US" sz="2100" b="1" dirty="0" smtClean="0">
                <a:solidFill>
                  <a:schemeClr val="tx2">
                    <a:lumMod val="50000"/>
                  </a:schemeClr>
                </a:solidFill>
                <a:latin typeface="Liberation Sans" panose="020B0604020202020204" pitchFamily="34" charset="0"/>
              </a:rPr>
              <a:t>	</a:t>
            </a:r>
            <a:r>
              <a:rPr lang="en-US" dirty="0" smtClean="0">
                <a:solidFill>
                  <a:schemeClr val="tx1"/>
                </a:solidFill>
                <a:latin typeface="Liberation Sans" panose="020B0604020202020204" pitchFamily="34" charset="0"/>
              </a:rPr>
              <a:t>ARE YOU LIABLE?</a:t>
            </a:r>
            <a:endParaRPr lang="en-US" sz="1700" dirty="0">
              <a:solidFill>
                <a:schemeClr val="tx1"/>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1" name="TextBox 10"/>
          <p:cNvSpPr txBox="1"/>
          <p:nvPr/>
        </p:nvSpPr>
        <p:spPr>
          <a:xfrm>
            <a:off x="6600003" y="6442632"/>
            <a:ext cx="1324797" cy="307777"/>
          </a:xfrm>
          <a:prstGeom prst="rect">
            <a:avLst/>
          </a:prstGeom>
          <a:noFill/>
        </p:spPr>
        <p:txBody>
          <a:bodyPr wrap="square" rtlCol="0">
            <a:spAutoFit/>
          </a:bodyPr>
          <a:lstStyle/>
          <a:p>
            <a:r>
              <a:rPr lang="en-US" sz="1400" dirty="0" smtClean="0">
                <a:latin typeface="Liberation Sans" panose="020B0604020202020204"/>
              </a:rPr>
              <a:t>(continued)</a:t>
            </a:r>
            <a:endParaRPr lang="en-US" sz="1400" dirty="0">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pic>
        <p:nvPicPr>
          <p:cNvPr id="4" name="Picture 3"/>
          <p:cNvPicPr>
            <a:picLocks noChangeAspect="1"/>
          </p:cNvPicPr>
          <p:nvPr/>
        </p:nvPicPr>
        <p:blipFill>
          <a:blip r:embed="rId3"/>
          <a:stretch>
            <a:fillRect/>
          </a:stretch>
        </p:blipFill>
        <p:spPr>
          <a:xfrm>
            <a:off x="639480" y="1983963"/>
            <a:ext cx="7853443" cy="3897418"/>
          </a:xfrm>
          <a:prstGeom prst="rect">
            <a:avLst/>
          </a:prstGeom>
        </p:spPr>
      </p:pic>
    </p:spTree>
    <p:extLst>
      <p:ext uri="{BB962C8B-B14F-4D97-AF65-F5344CB8AC3E}">
        <p14:creationId xmlns:p14="http://schemas.microsoft.com/office/powerpoint/2010/main" val="1306274319"/>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3505201"/>
          </a:xfrm>
          <a:prstGeom prst="rect">
            <a:avLst/>
          </a:prstGeom>
          <a:solidFill>
            <a:srgbClr val="EAEAEA"/>
          </a:solidFill>
        </p:spPr>
        <p:txBody>
          <a:bodyPr wrap="square" lIns="182880" tIns="137160" rIns="182880" bIns="91440">
            <a:noAutofit/>
          </a:bodyPr>
          <a:lstStyle/>
          <a:p>
            <a:pPr algn="just">
              <a:lnSpc>
                <a:spcPct val="112000"/>
              </a:lnSpc>
              <a:spcBef>
                <a:spcPts val="0"/>
              </a:spcBef>
            </a:pPr>
            <a:r>
              <a:rPr lang="en-US" sz="1900" b="0" dirty="0" smtClean="0">
                <a:latin typeface="Liberation Sans" panose="020B0604020202020204"/>
              </a:rPr>
              <a:t>As indicated, the expected effects are signiﬁcant, with all industries expecting an increase in their debt levels and some (retail and travel and leisure) seeing a more than 10 percent increase in leverage ratios. This is not a pretty picture, but investors need to see it if they are to fully understand a company’s lease obligations.</a:t>
            </a:r>
          </a:p>
          <a:p>
            <a:pPr algn="just">
              <a:lnSpc>
                <a:spcPct val="112000"/>
              </a:lnSpc>
              <a:spcBef>
                <a:spcPts val="0"/>
              </a:spcBef>
            </a:pPr>
            <a:endParaRPr lang="en-US" sz="1900" b="0" dirty="0">
              <a:latin typeface="Liberation Sans" panose="020B0604020202020204"/>
            </a:endParaRPr>
          </a:p>
          <a:p>
            <a:pPr algn="just">
              <a:lnSpc>
                <a:spcPct val="112000"/>
              </a:lnSpc>
              <a:spcBef>
                <a:spcPts val="0"/>
              </a:spcBef>
            </a:pPr>
            <a:r>
              <a:rPr lang="en-US" sz="1400" b="0" dirty="0" smtClean="0">
                <a:latin typeface="Liberation Sans" panose="020B0604020202020204"/>
              </a:rPr>
              <a:t>Sources: Nanette Byrnes, “You May Be Liable for That Lease,” BusinessWeek (June 5, 2006), p. 76; J. E. Ketz, “Operating Lease Obligations to Be Capitalized,” Smartpros (August 2010), http://accounting.smartpros.com/x70304.xml; and P. Elwin and S. C. Fernandes, “Leases on B/S from 2017? Retailers and Transport Will Be Hit Hard in Leverage Terms,” Global Equity Research, J.P. Morgan Securities (May 17, 2013).</a:t>
            </a:r>
          </a:p>
          <a:p>
            <a:pPr algn="just">
              <a:lnSpc>
                <a:spcPct val="112000"/>
              </a:lnSpc>
              <a:spcBef>
                <a:spcPts val="0"/>
              </a:spcBef>
            </a:pPr>
            <a:endParaRPr lang="en-US" sz="1900" b="0" dirty="0" smtClean="0">
              <a:latin typeface="Liberation Sans" panose="020B0604020202020204"/>
            </a:endParaRPr>
          </a:p>
          <a:p>
            <a:pPr algn="just">
              <a:lnSpc>
                <a:spcPct val="112000"/>
              </a:lnSpc>
              <a:spcBef>
                <a:spcPts val="0"/>
              </a:spcBef>
            </a:pPr>
            <a:r>
              <a:rPr lang="en-US" sz="1900" b="0" dirty="0" smtClean="0">
                <a:latin typeface="Liberation Sans" panose="020B0604020202020204"/>
              </a:rPr>
              <a:t> </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smtClean="0">
                <a:solidFill>
                  <a:srgbClr val="6600CC"/>
                </a:solidFill>
                <a:latin typeface="Liberation Sans" panose="020B0604020202020204" pitchFamily="34" charset="0"/>
              </a:rPr>
              <a:t>EVOLVING ISSUE</a:t>
            </a:r>
            <a:r>
              <a:rPr lang="en-US" sz="2100" b="1" dirty="0" smtClean="0">
                <a:solidFill>
                  <a:schemeClr val="tx2">
                    <a:lumMod val="50000"/>
                  </a:schemeClr>
                </a:solidFill>
                <a:latin typeface="Liberation Sans" panose="020B0604020202020204" pitchFamily="34" charset="0"/>
              </a:rPr>
              <a:t>	</a:t>
            </a:r>
            <a:r>
              <a:rPr lang="en-US" dirty="0" smtClean="0">
                <a:solidFill>
                  <a:schemeClr val="tx1"/>
                </a:solidFill>
                <a:latin typeface="Liberation Sans" panose="020B0604020202020204" pitchFamily="34" charset="0"/>
              </a:rPr>
              <a:t>ARE YOU LIABLE?</a:t>
            </a:r>
            <a:endParaRPr lang="en-US" sz="1700" dirty="0">
              <a:solidFill>
                <a:schemeClr val="tx1"/>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2</a:t>
            </a:r>
          </a:p>
        </p:txBody>
      </p:sp>
    </p:spTree>
    <p:extLst>
      <p:ext uri="{BB962C8B-B14F-4D97-AF65-F5344CB8AC3E}">
        <p14:creationId xmlns:p14="http://schemas.microsoft.com/office/powerpoint/2010/main" val="3889489296"/>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560696" y="2871354"/>
            <a:ext cx="4114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lIns="90488" tIns="44450" rIns="90488" bIns="44450"/>
          <a:lstStyle/>
          <a:p>
            <a:pPr marL="341313" indent="-341313">
              <a:lnSpc>
                <a:spcPct val="115000"/>
              </a:lnSpc>
              <a:spcBef>
                <a:spcPct val="45000"/>
              </a:spcBef>
              <a:buClr>
                <a:srgbClr val="CC0000"/>
              </a:buClr>
              <a:buSzTx/>
              <a:buAutoNum type="arabicPlain"/>
            </a:pPr>
            <a:r>
              <a:rPr lang="en-US" sz="1900" kern="1200" dirty="0">
                <a:solidFill>
                  <a:schemeClr val="folHlink"/>
                </a:solidFill>
                <a:effectLst/>
                <a:latin typeface="Liberation Sans" panose="020B0604020202020204" pitchFamily="34" charset="0"/>
              </a:rPr>
              <a:t>Explain the nature, economic substance, and advantages of lease transactions.</a:t>
            </a:r>
          </a:p>
          <a:p>
            <a:pPr marL="341313" indent="-341313">
              <a:lnSpc>
                <a:spcPct val="115000"/>
              </a:lnSpc>
              <a:spcBef>
                <a:spcPct val="45000"/>
              </a:spcBef>
              <a:buClr>
                <a:srgbClr val="CC0000"/>
              </a:buClr>
              <a:buSzTx/>
              <a:buAutoNum type="arabicPlain"/>
            </a:pPr>
            <a:r>
              <a:rPr lang="en-US" sz="1900" kern="1200" dirty="0">
                <a:solidFill>
                  <a:schemeClr val="folHlink"/>
                </a:solidFill>
                <a:effectLst/>
                <a:latin typeface="Liberation Sans" panose="020B0604020202020204" pitchFamily="34" charset="0"/>
              </a:rPr>
              <a:t>Describe the accounting for leases by lessees.</a:t>
            </a:r>
          </a:p>
        </p:txBody>
      </p:sp>
      <p:sp>
        <p:nvSpPr>
          <p:cNvPr id="3075" name="Rectangle 15"/>
          <p:cNvSpPr>
            <a:spLocks noGrp="1" noChangeArrowheads="1"/>
          </p:cNvSpPr>
          <p:nvPr>
            <p:ph type="title" idx="4294967295"/>
          </p:nvPr>
        </p:nvSpPr>
        <p:spPr bwMode="auto">
          <a:xfrm>
            <a:off x="560696" y="1828800"/>
            <a:ext cx="3886200" cy="484909"/>
          </a:xfrm>
          <a:prstGeom prst="rect">
            <a:avLst/>
          </a:prstGeom>
          <a:noFill/>
          <a:ln>
            <a:noFill/>
          </a:ln>
          <a:effectLst/>
        </p:spPr>
        <p:txBody>
          <a:bodyPr vert="horz" wrap="square" lIns="90488" tIns="44450" rIns="90488" bIns="44450" numCol="1" anchor="t" anchorCtr="0" compatLnSpc="1">
            <a:prstTxWarp prst="textNoShape">
              <a:avLst/>
            </a:prstTxWarp>
          </a:bodyPr>
          <a:lstStyle/>
          <a:p>
            <a:pPr marL="0" indent="0" algn="l">
              <a:lnSpc>
                <a:spcPct val="110000"/>
              </a:lnSpc>
            </a:pPr>
            <a:r>
              <a:rPr lang="en-US" altLang="en-US" sz="2400" i="0" dirty="0" smtClean="0">
                <a:solidFill>
                  <a:srgbClr val="CC0000"/>
                </a:solidFill>
                <a:effectLst/>
                <a:latin typeface="Liberation Sans" panose="020B0604020202020204" pitchFamily="34" charset="0"/>
              </a:rPr>
              <a:t>LEARNING OBJECTIVES</a:t>
            </a:r>
          </a:p>
        </p:txBody>
      </p:sp>
      <p:sp>
        <p:nvSpPr>
          <p:cNvPr id="3076" name="Rectangle 18"/>
          <p:cNvSpPr>
            <a:spLocks noChangeArrowheads="1"/>
          </p:cNvSpPr>
          <p:nvPr/>
        </p:nvSpPr>
        <p:spPr bwMode="auto">
          <a:xfrm>
            <a:off x="4800600" y="2871354"/>
            <a:ext cx="4114800" cy="289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341313" indent="-341313">
              <a:lnSpc>
                <a:spcPct val="115000"/>
              </a:lnSpc>
              <a:spcBef>
                <a:spcPct val="45000"/>
              </a:spcBef>
              <a:buClr>
                <a:srgbClr val="CC0000"/>
              </a:buClr>
              <a:buFont typeface="Wingdings" panose="05000000000000000000" pitchFamily="2" charset="2"/>
              <a:buAutoNum type="arabicPlain" startAt="3"/>
            </a:pPr>
            <a:r>
              <a:rPr lang="en-US" sz="1900" dirty="0">
                <a:solidFill>
                  <a:srgbClr val="CC0000"/>
                </a:solidFill>
                <a:latin typeface="Liberation Sans" panose="020B0604020202020204" pitchFamily="34" charset="0"/>
              </a:rPr>
              <a:t>Describe the accounting for leases by lessors.</a:t>
            </a:r>
          </a:p>
          <a:p>
            <a:pPr marL="341313" indent="-341313">
              <a:lnSpc>
                <a:spcPct val="115000"/>
              </a:lnSpc>
              <a:spcBef>
                <a:spcPct val="45000"/>
              </a:spcBef>
              <a:buClr>
                <a:srgbClr val="CC0000"/>
              </a:buClr>
              <a:buFont typeface="Wingdings" panose="05000000000000000000" pitchFamily="2" charset="2"/>
              <a:buAutoNum type="arabicPlain" startAt="3"/>
            </a:pPr>
            <a:r>
              <a:rPr lang="en-US" sz="1900" b="0" dirty="0" smtClean="0">
                <a:latin typeface="Liberation Sans" panose="020B0604020202020204" pitchFamily="34" charset="0"/>
              </a:rPr>
              <a:t>Describe the accounting and reporting for special features of lease arrangements.</a:t>
            </a:r>
          </a:p>
        </p:txBody>
      </p:sp>
      <p:sp>
        <p:nvSpPr>
          <p:cNvPr id="3077" name="Rectangle 19"/>
          <p:cNvSpPr>
            <a:spLocks noChangeArrowheads="1"/>
          </p:cNvSpPr>
          <p:nvPr/>
        </p:nvSpPr>
        <p:spPr bwMode="auto">
          <a:xfrm>
            <a:off x="560696" y="2414154"/>
            <a:ext cx="7211704" cy="397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lIns="90488" tIns="44450" rIns="90488" bIns="44450">
            <a:spAutoFit/>
          </a:bodyPr>
          <a:lstStyle>
            <a:lvl1pPr marL="285750" indent="-285750">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lnSpc>
                <a:spcPct val="115000"/>
              </a:lnSpc>
              <a:spcBef>
                <a:spcPct val="45000"/>
              </a:spcBef>
              <a:buClr>
                <a:srgbClr val="A50021"/>
              </a:buClr>
              <a:buFont typeface="Wingdings" pitchFamily="2" charset="2"/>
              <a:buNone/>
            </a:pPr>
            <a:r>
              <a:rPr lang="en-US" altLang="en-US" sz="1900" dirty="0">
                <a:solidFill>
                  <a:schemeClr val="bg2"/>
                </a:solidFill>
                <a:latin typeface="Liberation Sans" panose="020B0604020202020204" pitchFamily="34" charset="0"/>
              </a:rPr>
              <a:t>After studying this chapter, you should be able to:</a:t>
            </a:r>
          </a:p>
        </p:txBody>
      </p:sp>
      <p:sp>
        <p:nvSpPr>
          <p:cNvPr id="3079" name="Rectangle 24"/>
          <p:cNvSpPr>
            <a:spLocks noChangeArrowheads="1"/>
          </p:cNvSpPr>
          <p:nvPr/>
        </p:nvSpPr>
        <p:spPr bwMode="auto">
          <a:xfrm>
            <a:off x="2174542" y="155057"/>
            <a:ext cx="6436058" cy="1561902"/>
          </a:xfrm>
          <a:prstGeom prst="rect">
            <a:avLst/>
          </a:prstGeom>
          <a:noFill/>
          <a:ln>
            <a:noFill/>
          </a:ln>
          <a:effectLst/>
          <a:extLst>
            <a:ext uri="{909E8E84-426E-40DD-AFC4-6F175D3DCCD1}">
              <a14:hiddenFill xmlns:a14="http://schemas.microsoft.com/office/drawing/2010/main">
                <a:solidFill>
                  <a:srgbClr val="009999"/>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r>
              <a:rPr lang="en-US" altLang="en-US" sz="4800" dirty="0" smtClean="0">
                <a:solidFill>
                  <a:schemeClr val="tx2">
                    <a:lumMod val="50000"/>
                  </a:schemeClr>
                </a:solidFill>
                <a:latin typeface="Liberation Sans" panose="020B0604020202020204" pitchFamily="34" charset="0"/>
              </a:rPr>
              <a:t>Accounting for Leases</a:t>
            </a:r>
            <a:endParaRPr lang="en-US" altLang="en-US" sz="4800" dirty="0">
              <a:solidFill>
                <a:schemeClr val="tx2">
                  <a:lumMod val="50000"/>
                </a:schemeClr>
              </a:solidFill>
              <a:latin typeface="Liberation Sans" panose="020B0604020202020204" pitchFamily="34" charset="0"/>
            </a:endParaRPr>
          </a:p>
        </p:txBody>
      </p:sp>
      <p:sp>
        <p:nvSpPr>
          <p:cNvPr id="3081" name="Text Box 26"/>
          <p:cNvSpPr txBox="1">
            <a:spLocks noChangeArrowheads="1"/>
          </p:cNvSpPr>
          <p:nvPr/>
        </p:nvSpPr>
        <p:spPr bwMode="auto">
          <a:xfrm>
            <a:off x="457200" y="76200"/>
            <a:ext cx="1752600" cy="1738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spcBef>
                <a:spcPct val="50000"/>
              </a:spcBef>
            </a:pPr>
            <a:r>
              <a:rPr lang="en-US" altLang="en-US" sz="10700" b="0" dirty="0" smtClean="0">
                <a:solidFill>
                  <a:srgbClr val="006600"/>
                </a:solidFill>
                <a:latin typeface="Liberation Sans" panose="020B0604020202020204" pitchFamily="34" charset="0"/>
              </a:rPr>
              <a:t>21</a:t>
            </a:r>
            <a:endParaRPr lang="en-US" altLang="en-US" sz="10700" b="0" dirty="0">
              <a:solidFill>
                <a:srgbClr val="006600"/>
              </a:solidFill>
              <a:latin typeface="Liberation Sans" panose="020B0604020202020204" pitchFamily="34" charset="0"/>
            </a:endParaRPr>
          </a:p>
        </p:txBody>
      </p:sp>
      <p:cxnSp>
        <p:nvCxnSpPr>
          <p:cNvPr id="3" name="Straight Connector 2"/>
          <p:cNvCxnSpPr/>
          <p:nvPr/>
        </p:nvCxnSpPr>
        <p:spPr bwMode="auto">
          <a:xfrm>
            <a:off x="340056" y="-4592"/>
            <a:ext cx="0" cy="6086944"/>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152400" y="6096000"/>
            <a:ext cx="1524000" cy="0"/>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3</a:t>
            </a:r>
            <a:endParaRPr lang="en-US" altLang="en-US" sz="1600" b="1" i="1" dirty="0">
              <a:solidFill>
                <a:schemeClr val="bg2"/>
              </a:solidFill>
              <a:latin typeface="Liberation Sans" panose="020B0604020202020204"/>
            </a:endParaRPr>
          </a:p>
        </p:txBody>
      </p:sp>
    </p:spTree>
    <p:extLst>
      <p:ext uri="{BB962C8B-B14F-4D97-AF65-F5344CB8AC3E}">
        <p14:creationId xmlns:p14="http://schemas.microsoft.com/office/powerpoint/2010/main" val="2024485113"/>
      </p:ext>
    </p:extLst>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609600" y="1981200"/>
            <a:ext cx="6553200" cy="1706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2625" indent="-45085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ct val="50000"/>
              </a:spcBef>
              <a:buFontTx/>
              <a:buAutoNum type="arabicPeriod"/>
            </a:pPr>
            <a:r>
              <a:rPr lang="en-US" altLang="en-US" sz="2300" b="0" dirty="0">
                <a:solidFill>
                  <a:srgbClr val="000000"/>
                </a:solidFill>
                <a:latin typeface="Liberation Sans" panose="020B0604020202020204"/>
              </a:rPr>
              <a:t>Interest revenue.</a:t>
            </a:r>
          </a:p>
          <a:p>
            <a:pPr algn="l">
              <a:lnSpc>
                <a:spcPct val="120000"/>
              </a:lnSpc>
              <a:spcBef>
                <a:spcPct val="50000"/>
              </a:spcBef>
              <a:buFontTx/>
              <a:buAutoNum type="arabicPeriod"/>
            </a:pPr>
            <a:r>
              <a:rPr lang="en-US" altLang="en-US" sz="2300" b="0" dirty="0">
                <a:solidFill>
                  <a:srgbClr val="000000"/>
                </a:solidFill>
                <a:latin typeface="Liberation Sans" panose="020B0604020202020204"/>
              </a:rPr>
              <a:t>Tax incentives.</a:t>
            </a:r>
          </a:p>
          <a:p>
            <a:pPr algn="l">
              <a:lnSpc>
                <a:spcPct val="120000"/>
              </a:lnSpc>
              <a:spcBef>
                <a:spcPct val="50000"/>
              </a:spcBef>
              <a:buFontTx/>
              <a:buAutoNum type="arabicPeriod"/>
            </a:pPr>
            <a:r>
              <a:rPr lang="en-US" altLang="en-US" sz="2300" b="0" dirty="0">
                <a:solidFill>
                  <a:srgbClr val="000000"/>
                </a:solidFill>
                <a:latin typeface="Liberation Sans" panose="020B0604020202020204"/>
              </a:rPr>
              <a:t>High residual value.</a:t>
            </a:r>
          </a:p>
        </p:txBody>
      </p:sp>
      <p:sp>
        <p:nvSpPr>
          <p:cNvPr id="72707" name="Text Box 5"/>
          <p:cNvSpPr txBox="1">
            <a:spLocks noChangeArrowheads="1"/>
          </p:cNvSpPr>
          <p:nvPr/>
        </p:nvSpPr>
        <p:spPr bwMode="auto">
          <a:xfrm>
            <a:off x="609600" y="1371600"/>
            <a:ext cx="6184900"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600" dirty="0">
                <a:solidFill>
                  <a:schemeClr val="tx1"/>
                </a:solidFill>
                <a:latin typeface="Liberation Sans" panose="020B0604020202020204"/>
              </a:rPr>
              <a:t>Benefits to the Lessor</a:t>
            </a:r>
          </a:p>
        </p:txBody>
      </p:sp>
      <p:sp>
        <p:nvSpPr>
          <p:cNvPr id="7270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3</a:t>
            </a:r>
            <a:endParaRPr lang="en-US" altLang="en-US" sz="1600" i="1" dirty="0">
              <a:solidFill>
                <a:schemeClr val="bg2"/>
              </a:solidFill>
              <a:latin typeface="Liberation Sans" panose="020B0604020202020204"/>
            </a:endParaRP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609600" y="1978025"/>
            <a:ext cx="7924800" cy="2265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90000"/>
            </a:pPr>
            <a:r>
              <a:rPr lang="en-US" altLang="en-US" sz="2100" b="0" dirty="0">
                <a:solidFill>
                  <a:srgbClr val="000000"/>
                </a:solidFill>
                <a:latin typeface="Liberation Sans" panose="020B0604020202020204"/>
              </a:rPr>
              <a:t>A lessor determines the amount of the rental, basing it on the rate of return—the implicit rate—needed to justify leasing the asset.</a:t>
            </a:r>
          </a:p>
          <a:p>
            <a:pPr algn="l">
              <a:lnSpc>
                <a:spcPct val="125000"/>
              </a:lnSpc>
              <a:spcBef>
                <a:spcPts val="1200"/>
              </a:spcBef>
              <a:buClr>
                <a:srgbClr val="800000"/>
              </a:buClr>
              <a:buSzPct val="90000"/>
            </a:pPr>
            <a:r>
              <a:rPr lang="en-US" altLang="en-US" sz="2100" b="0" dirty="0">
                <a:solidFill>
                  <a:srgbClr val="000000"/>
                </a:solidFill>
                <a:latin typeface="Liberation Sans" panose="020B0604020202020204"/>
              </a:rPr>
              <a:t>If a residual value is involved (whether guaranteed or not), the company would not have to recover as much from the lease payments.</a:t>
            </a:r>
          </a:p>
        </p:txBody>
      </p:sp>
      <p:sp>
        <p:nvSpPr>
          <p:cNvPr id="74755" name="Text Box 5"/>
          <p:cNvSpPr txBox="1">
            <a:spLocks noChangeArrowheads="1"/>
          </p:cNvSpPr>
          <p:nvPr/>
        </p:nvSpPr>
        <p:spPr bwMode="auto">
          <a:xfrm>
            <a:off x="609600" y="1373188"/>
            <a:ext cx="786130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Economics of Leasing</a:t>
            </a:r>
          </a:p>
        </p:txBody>
      </p:sp>
      <p:sp>
        <p:nvSpPr>
          <p:cNvPr id="7475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3</a:t>
            </a:r>
            <a:endParaRPr lang="en-US" altLang="en-US" sz="1600" i="1" dirty="0">
              <a:solidFill>
                <a:schemeClr val="bg2"/>
              </a:solidFill>
              <a:latin typeface="Liberation Sans" panose="020B0604020202020204"/>
            </a:endParaRP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685800" y="2881313"/>
            <a:ext cx="8001000" cy="263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ct val="45000"/>
              </a:spcBef>
              <a:buClr>
                <a:srgbClr val="800000"/>
              </a:buClr>
              <a:buSzPct val="90000"/>
            </a:pPr>
            <a:r>
              <a:rPr lang="en-US" altLang="en-US" sz="2200" dirty="0">
                <a:solidFill>
                  <a:srgbClr val="000000"/>
                </a:solidFill>
                <a:latin typeface="Liberation Sans" panose="020B0604020202020204"/>
              </a:rPr>
              <a:t>Largest group of leased equipment involves:</a:t>
            </a:r>
            <a:r>
              <a:rPr lang="en-US" altLang="en-US" sz="2200" b="0" dirty="0">
                <a:solidFill>
                  <a:srgbClr val="000000"/>
                </a:solidFill>
                <a:latin typeface="Liberation Sans" panose="020B0604020202020204"/>
              </a:rPr>
              <a:t> </a:t>
            </a:r>
          </a:p>
          <a:p>
            <a:pPr lvl="1" algn="l">
              <a:lnSpc>
                <a:spcPct val="120000"/>
              </a:lnSpc>
              <a:spcBef>
                <a:spcPct val="450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Information technology equipment</a:t>
            </a:r>
          </a:p>
          <a:p>
            <a:pPr lvl="1" algn="l">
              <a:lnSpc>
                <a:spcPct val="120000"/>
              </a:lnSpc>
              <a:spcBef>
                <a:spcPct val="450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Transportation (trucks, aircraft, rail)</a:t>
            </a:r>
          </a:p>
          <a:p>
            <a:pPr lvl="1" algn="l">
              <a:lnSpc>
                <a:spcPct val="120000"/>
              </a:lnSpc>
              <a:spcBef>
                <a:spcPct val="450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Construction</a:t>
            </a:r>
          </a:p>
          <a:p>
            <a:pPr lvl="1" algn="l">
              <a:lnSpc>
                <a:spcPct val="120000"/>
              </a:lnSpc>
              <a:spcBef>
                <a:spcPct val="45000"/>
              </a:spcBef>
              <a:buClr>
                <a:srgbClr val="CC0000"/>
              </a:buClr>
              <a:buSzPct val="80000"/>
              <a:buFont typeface="Wingdings" panose="05000000000000000000" pitchFamily="2" charset="2"/>
              <a:buChar char="u"/>
            </a:pPr>
            <a:r>
              <a:rPr lang="en-US" altLang="en-US" sz="2100" b="0" dirty="0">
                <a:solidFill>
                  <a:srgbClr val="000000"/>
                </a:solidFill>
                <a:latin typeface="Liberation Sans" panose="020B0604020202020204"/>
              </a:rPr>
              <a:t>Agriculture</a:t>
            </a:r>
          </a:p>
        </p:txBody>
      </p:sp>
      <p:sp>
        <p:nvSpPr>
          <p:cNvPr id="1269769" name="Rectangle 9"/>
          <p:cNvSpPr>
            <a:spLocks noChangeArrowheads="1"/>
          </p:cNvSpPr>
          <p:nvPr/>
        </p:nvSpPr>
        <p:spPr bwMode="auto">
          <a:xfrm>
            <a:off x="685800" y="1371600"/>
            <a:ext cx="7848600" cy="1311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defRPr/>
            </a:pPr>
            <a:r>
              <a:rPr lang="en-US" sz="2200" b="0" dirty="0">
                <a:solidFill>
                  <a:schemeClr val="tx1"/>
                </a:solidFill>
                <a:latin typeface="Liberation Sans" panose="020B0604020202020204"/>
              </a:rPr>
              <a:t>A </a:t>
            </a:r>
            <a:r>
              <a:rPr lang="en-US" sz="2200" dirty="0">
                <a:solidFill>
                  <a:schemeClr val="tx2">
                    <a:lumMod val="50000"/>
                  </a:schemeClr>
                </a:solidFill>
                <a:latin typeface="Liberation Sans" panose="020B0604020202020204"/>
              </a:rPr>
              <a:t>lease</a:t>
            </a:r>
            <a:r>
              <a:rPr lang="en-US" sz="2200" dirty="0">
                <a:solidFill>
                  <a:schemeClr val="tx1"/>
                </a:solidFill>
                <a:latin typeface="Liberation Sans" panose="020B0604020202020204"/>
              </a:rPr>
              <a:t> </a:t>
            </a:r>
            <a:r>
              <a:rPr lang="en-US" sz="2200" b="0" dirty="0">
                <a:solidFill>
                  <a:schemeClr val="tx1"/>
                </a:solidFill>
                <a:latin typeface="Liberation Sans" panose="020B0604020202020204"/>
              </a:rPr>
              <a:t>is a contractual agreement between a lessor and a lessee, that gives the </a:t>
            </a:r>
            <a:r>
              <a:rPr lang="en-US" sz="2200" dirty="0">
                <a:solidFill>
                  <a:schemeClr val="tx2">
                    <a:lumMod val="50000"/>
                  </a:schemeClr>
                </a:solidFill>
                <a:latin typeface="Liberation Sans" panose="020B0604020202020204"/>
              </a:rPr>
              <a:t>lessee </a:t>
            </a:r>
            <a:r>
              <a:rPr lang="en-US" sz="2200" b="0" dirty="0">
                <a:solidFill>
                  <a:schemeClr val="tx1"/>
                </a:solidFill>
                <a:latin typeface="Liberation Sans" panose="020B0604020202020204"/>
              </a:rPr>
              <a:t>the right to use specific property, owned by the </a:t>
            </a:r>
            <a:r>
              <a:rPr lang="en-US" sz="2200" dirty="0">
                <a:solidFill>
                  <a:schemeClr val="tx2">
                    <a:lumMod val="50000"/>
                  </a:schemeClr>
                </a:solidFill>
                <a:latin typeface="Liberation Sans" panose="020B0604020202020204"/>
              </a:rPr>
              <a:t>lessor</a:t>
            </a:r>
            <a:r>
              <a:rPr lang="en-US" sz="2200" b="0" dirty="0">
                <a:solidFill>
                  <a:schemeClr val="tx1"/>
                </a:solidFill>
                <a:latin typeface="Liberation Sans" panose="020B0604020202020204"/>
              </a:rPr>
              <a:t>, for a specified period of time.</a:t>
            </a:r>
          </a:p>
        </p:txBody>
      </p:sp>
      <p:sp>
        <p:nvSpPr>
          <p:cNvPr id="1269770" name="Rectangle 10"/>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THE LEASING ENVIRONMENT</a:t>
            </a:r>
            <a:endParaRPr lang="en-US" sz="3200" dirty="0">
              <a:solidFill>
                <a:schemeClr val="tx2">
                  <a:lumMod val="50000"/>
                </a:schemeClr>
              </a:solidFill>
              <a:latin typeface="Liberation Sans" panose="020B0604020202020204"/>
            </a:endParaRPr>
          </a:p>
        </p:txBody>
      </p:sp>
      <p:sp>
        <p:nvSpPr>
          <p:cNvPr id="6"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922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1</a:t>
            </a: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609600" y="1981200"/>
            <a:ext cx="7010400" cy="175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2625" indent="-45085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buClr>
                <a:schemeClr val="bg2"/>
              </a:buClr>
              <a:buFontTx/>
              <a:buAutoNum type="alphaLcPeriod"/>
            </a:pPr>
            <a:r>
              <a:rPr lang="en-US" altLang="en-US" sz="2300" b="0" dirty="0">
                <a:solidFill>
                  <a:srgbClr val="000000"/>
                </a:solidFill>
                <a:latin typeface="Liberation Sans" panose="020B0604020202020204"/>
              </a:rPr>
              <a:t>Operating leases.</a:t>
            </a:r>
          </a:p>
          <a:p>
            <a:pPr algn="l">
              <a:lnSpc>
                <a:spcPct val="125000"/>
              </a:lnSpc>
              <a:spcBef>
                <a:spcPct val="50000"/>
              </a:spcBef>
              <a:buClr>
                <a:schemeClr val="bg2"/>
              </a:buClr>
              <a:buFontTx/>
              <a:buAutoNum type="alphaLcPeriod"/>
            </a:pPr>
            <a:r>
              <a:rPr lang="en-US" altLang="en-US" sz="2300" b="0" dirty="0">
                <a:solidFill>
                  <a:srgbClr val="000000"/>
                </a:solidFill>
                <a:latin typeface="Liberation Sans" panose="020B0604020202020204"/>
              </a:rPr>
              <a:t>Direct-financing leases.</a:t>
            </a:r>
          </a:p>
          <a:p>
            <a:pPr algn="l">
              <a:lnSpc>
                <a:spcPct val="125000"/>
              </a:lnSpc>
              <a:spcBef>
                <a:spcPct val="50000"/>
              </a:spcBef>
              <a:buClr>
                <a:schemeClr val="bg2"/>
              </a:buClr>
              <a:buFontTx/>
              <a:buAutoNum type="alphaLcPeriod"/>
            </a:pPr>
            <a:r>
              <a:rPr lang="en-US" altLang="en-US" sz="2300" b="0" dirty="0">
                <a:solidFill>
                  <a:srgbClr val="000000"/>
                </a:solidFill>
                <a:latin typeface="Liberation Sans" panose="020B0604020202020204"/>
              </a:rPr>
              <a:t>Sales-type leases.</a:t>
            </a:r>
          </a:p>
        </p:txBody>
      </p:sp>
      <p:sp>
        <p:nvSpPr>
          <p:cNvPr id="76803"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Classification of Leases by the Lessor</a:t>
            </a:r>
          </a:p>
        </p:txBody>
      </p:sp>
      <p:sp>
        <p:nvSpPr>
          <p:cNvPr id="7680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3</a:t>
            </a:r>
            <a:endParaRPr lang="en-US" altLang="en-US" sz="1600" i="1" dirty="0">
              <a:solidFill>
                <a:schemeClr val="bg2"/>
              </a:solidFill>
              <a:latin typeface="Liberation Sans" panose="020B0604020202020204"/>
            </a:endParaRP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9"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ChangeArrowheads="1"/>
          </p:cNvSpPr>
          <p:nvPr/>
        </p:nvSpPr>
        <p:spPr bwMode="auto">
          <a:xfrm>
            <a:off x="609600" y="5486400"/>
            <a:ext cx="7962900" cy="7350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0000"/>
              </a:lnSpc>
              <a:spcBef>
                <a:spcPct val="50000"/>
              </a:spcBef>
            </a:pPr>
            <a:r>
              <a:rPr lang="en-US" altLang="en-US" sz="1900" b="0" dirty="0">
                <a:latin typeface="Liberation Sans" panose="020B0604020202020204"/>
              </a:rPr>
              <a:t>A sales-type lease involves a manufacturer’s or dealer’s profit, and a direct-financing lease does not.</a:t>
            </a:r>
          </a:p>
        </p:txBody>
      </p:sp>
      <p:sp>
        <p:nvSpPr>
          <p:cNvPr id="78851" name="Text Box 8"/>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Classification of Leases by the Lessor</a:t>
            </a:r>
          </a:p>
        </p:txBody>
      </p:sp>
      <p:pic>
        <p:nvPicPr>
          <p:cNvPr id="7885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135188"/>
            <a:ext cx="8763000" cy="31988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3" name="Text Box 11"/>
          <p:cNvSpPr txBox="1">
            <a:spLocks noChangeArrowheads="1"/>
          </p:cNvSpPr>
          <p:nvPr/>
        </p:nvSpPr>
        <p:spPr bwMode="auto">
          <a:xfrm>
            <a:off x="7010400" y="1828800"/>
            <a:ext cx="19812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21-10</a:t>
            </a:r>
            <a:endParaRPr lang="en-US" altLang="en-US" sz="1200" dirty="0">
              <a:solidFill>
                <a:srgbClr val="006600"/>
              </a:solidFill>
              <a:latin typeface="Liberation Sans" panose="020B0604020202020204"/>
            </a:endParaRPr>
          </a:p>
        </p:txBody>
      </p:sp>
      <p:sp>
        <p:nvSpPr>
          <p:cNvPr id="7885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3</a:t>
            </a:r>
            <a:endParaRPr lang="en-US" altLang="en-US" sz="1600" i="1" dirty="0">
              <a:solidFill>
                <a:schemeClr val="bg2"/>
              </a:solidFill>
              <a:latin typeface="Liberation Sans" panose="020B0604020202020204"/>
            </a:endParaRP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10"/>
          <p:cNvSpPr txBox="1">
            <a:spLocks noChangeArrowheads="1"/>
          </p:cNvSpPr>
          <p:nvPr/>
        </p:nvSpPr>
        <p:spPr bwMode="auto">
          <a:xfrm>
            <a:off x="7273636" y="1290651"/>
            <a:ext cx="1870364" cy="83099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21-11</a:t>
            </a:r>
          </a:p>
          <a:p>
            <a:pPr algn="l">
              <a:spcBef>
                <a:spcPts val="0"/>
              </a:spcBef>
            </a:pPr>
            <a:r>
              <a:rPr lang="en-US" altLang="en-US" sz="1200" b="0" dirty="0" smtClean="0">
                <a:solidFill>
                  <a:schemeClr val="tx1"/>
                </a:solidFill>
                <a:latin typeface="Liberation Sans" panose="020B0604020202020204"/>
              </a:rPr>
              <a:t>Diagram of Lessor’s Criteria for Lease Classiﬁcation</a:t>
            </a:r>
          </a:p>
        </p:txBody>
      </p:sp>
      <p:sp>
        <p:nvSpPr>
          <p:cNvPr id="80899" name="Text Box 11"/>
          <p:cNvSpPr txBox="1">
            <a:spLocks noChangeArrowheads="1"/>
          </p:cNvSpPr>
          <p:nvPr/>
        </p:nvSpPr>
        <p:spPr bwMode="auto">
          <a:xfrm>
            <a:off x="609600" y="1371600"/>
            <a:ext cx="67818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Classification of Leases by the Lessor</a:t>
            </a:r>
          </a:p>
        </p:txBody>
      </p:sp>
      <p:sp>
        <p:nvSpPr>
          <p:cNvPr id="80900" name="Rectangle 14"/>
          <p:cNvSpPr>
            <a:spLocks noChangeArrowheads="1"/>
          </p:cNvSpPr>
          <p:nvPr/>
        </p:nvSpPr>
        <p:spPr bwMode="auto">
          <a:xfrm>
            <a:off x="609600" y="5486400"/>
            <a:ext cx="8305800" cy="7350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0000"/>
              </a:lnSpc>
              <a:spcBef>
                <a:spcPct val="50000"/>
              </a:spcBef>
            </a:pPr>
            <a:r>
              <a:rPr lang="en-US" altLang="en-US" sz="1900" b="0" dirty="0">
                <a:latin typeface="Liberation Sans" panose="020B0604020202020204"/>
              </a:rPr>
              <a:t>A lessor may classify a lease as an </a:t>
            </a:r>
            <a:r>
              <a:rPr lang="en-US" altLang="en-US" sz="1900" dirty="0">
                <a:latin typeface="Liberation Sans" panose="020B0604020202020204"/>
              </a:rPr>
              <a:t>operating</a:t>
            </a:r>
            <a:r>
              <a:rPr lang="en-US" altLang="en-US" sz="1900" b="0" dirty="0">
                <a:latin typeface="Liberation Sans" panose="020B0604020202020204"/>
              </a:rPr>
              <a:t> lease but the lessee may classify the same lease as a </a:t>
            </a:r>
            <a:r>
              <a:rPr lang="en-US" altLang="en-US" sz="1900" dirty="0">
                <a:latin typeface="Liberation Sans" panose="020B0604020202020204"/>
              </a:rPr>
              <a:t>capital</a:t>
            </a:r>
            <a:r>
              <a:rPr lang="en-US" altLang="en-US" sz="1900" b="0" dirty="0">
                <a:latin typeface="Liberation Sans" panose="020B0604020202020204"/>
              </a:rPr>
              <a:t> lease.</a:t>
            </a:r>
          </a:p>
        </p:txBody>
      </p:sp>
      <p:sp>
        <p:nvSpPr>
          <p:cNvPr id="80901"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3</a:t>
            </a:r>
            <a:endParaRPr lang="en-US" altLang="en-US" sz="1600" i="1" dirty="0">
              <a:solidFill>
                <a:schemeClr val="bg2"/>
              </a:solidFill>
              <a:latin typeface="Liberation Sans" panose="020B0604020202020204"/>
            </a:endParaRP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pic>
        <p:nvPicPr>
          <p:cNvPr id="80904" name="Picture 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152650"/>
            <a:ext cx="8763000" cy="318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609600" y="1990725"/>
            <a:ext cx="7924800" cy="2643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buClr>
                <a:schemeClr val="bg2"/>
              </a:buClr>
            </a:pPr>
            <a:r>
              <a:rPr lang="en-US" altLang="en-US" sz="2200" dirty="0">
                <a:solidFill>
                  <a:schemeClr val="tx1"/>
                </a:solidFill>
                <a:latin typeface="Liberation Sans" panose="020B0604020202020204"/>
              </a:rPr>
              <a:t>In substance</a:t>
            </a:r>
            <a:r>
              <a:rPr lang="en-US" altLang="en-US" sz="2200" b="0" dirty="0">
                <a:solidFill>
                  <a:schemeClr val="tx1"/>
                </a:solidFill>
                <a:latin typeface="Liberation Sans" panose="020B0604020202020204"/>
              </a:rPr>
              <a:t> the financing of an asset purchase by the lessee.</a:t>
            </a:r>
          </a:p>
          <a:p>
            <a:pPr algn="l">
              <a:lnSpc>
                <a:spcPct val="125000"/>
              </a:lnSpc>
              <a:spcBef>
                <a:spcPct val="50000"/>
              </a:spcBef>
              <a:buClr>
                <a:schemeClr val="bg2"/>
              </a:buClr>
            </a:pPr>
            <a:r>
              <a:rPr lang="en-US" altLang="en-US" sz="2200" dirty="0">
                <a:solidFill>
                  <a:schemeClr val="tx1"/>
                </a:solidFill>
                <a:latin typeface="Liberation Sans" panose="020B0604020202020204"/>
              </a:rPr>
              <a:t>Lessor records:</a:t>
            </a:r>
          </a:p>
          <a:p>
            <a:pPr lvl="1" algn="l">
              <a:lnSpc>
                <a:spcPct val="125000"/>
              </a:lnSpc>
              <a:spcBef>
                <a:spcPct val="500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A lease receivable instead of a leased asset. </a:t>
            </a:r>
          </a:p>
          <a:p>
            <a:pPr lvl="1" algn="l">
              <a:lnSpc>
                <a:spcPct val="125000"/>
              </a:lnSpc>
              <a:spcBef>
                <a:spcPct val="50000"/>
              </a:spcBef>
              <a:buClr>
                <a:srgbClr val="CC0000"/>
              </a:buClr>
              <a:buSzPct val="80000"/>
              <a:buFont typeface="Wingdings" panose="05000000000000000000" pitchFamily="2" charset="2"/>
              <a:buChar char="u"/>
            </a:pPr>
            <a:r>
              <a:rPr lang="en-US" altLang="en-US" sz="2100" b="0" dirty="0">
                <a:solidFill>
                  <a:schemeClr val="tx1"/>
                </a:solidFill>
                <a:latin typeface="Liberation Sans" panose="020B0604020202020204"/>
              </a:rPr>
              <a:t>Receivable is the present value of the minimum lease payments. </a:t>
            </a:r>
          </a:p>
        </p:txBody>
      </p:sp>
      <p:sp>
        <p:nvSpPr>
          <p:cNvPr id="84995" name="Text Box 3"/>
          <p:cNvSpPr txBox="1">
            <a:spLocks noChangeArrowheads="1"/>
          </p:cNvSpPr>
          <p:nvPr/>
        </p:nvSpPr>
        <p:spPr bwMode="auto">
          <a:xfrm>
            <a:off x="609600" y="1363663"/>
            <a:ext cx="786130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Direct-Financing Method (Lessor)</a:t>
            </a:r>
          </a:p>
        </p:txBody>
      </p:sp>
      <p:sp>
        <p:nvSpPr>
          <p:cNvPr id="6"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8499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Text Box 2"/>
          <p:cNvSpPr txBox="1">
            <a:spLocks noChangeArrowheads="1"/>
          </p:cNvSpPr>
          <p:nvPr/>
        </p:nvSpPr>
        <p:spPr bwMode="auto">
          <a:xfrm>
            <a:off x="381000" y="1330325"/>
            <a:ext cx="8534400" cy="5158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571500"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nSpc>
                <a:spcPct val="110000"/>
              </a:lnSpc>
              <a:spcBef>
                <a:spcPts val="600"/>
              </a:spcBef>
              <a:buSzPct val="80000"/>
              <a:defRPr/>
            </a:pPr>
            <a:r>
              <a:rPr lang="en-US" sz="1600" dirty="0" smtClean="0">
                <a:latin typeface="Liberation Sans" panose="020B0604020202020204"/>
              </a:rPr>
              <a:t>Illustration: </a:t>
            </a:r>
            <a:r>
              <a:rPr lang="en-US" sz="1600" b="0" dirty="0" smtClean="0">
                <a:latin typeface="Liberation Sans" panose="020B0604020202020204"/>
              </a:rPr>
              <a:t>Caterpillar Financial Services Corp. (a subsidiary of Caterpillar) and Sterling Construction Corp. sign a lease agreement dated January 1, 2017, that calls for Caterpillar to lease a front-end loader to Sterling beginning January 1, 2017. The terms and provisions of the lease agreement, and other pertinent data, are as follows.</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a:t>
            </a:r>
            <a:r>
              <a:rPr lang="en-US" sz="1600" b="0" dirty="0">
                <a:latin typeface="Liberation Sans" panose="020B0604020202020204"/>
              </a:rPr>
              <a:t>term of the lease is </a:t>
            </a:r>
            <a:r>
              <a:rPr lang="en-US" sz="1600" b="0" dirty="0" smtClean="0">
                <a:latin typeface="Liberation Sans" panose="020B0604020202020204"/>
              </a:rPr>
              <a:t>five </a:t>
            </a:r>
            <a:r>
              <a:rPr lang="en-US" sz="1600" b="0" dirty="0">
                <a:latin typeface="Liberation Sans" panose="020B0604020202020204"/>
              </a:rPr>
              <a:t>years beginning January 1, 2017, noncancelable, and requires equal rental payments of $25,981.62 at the beginning of each year. Payments include $2,000 of executory costs (property taxes</a:t>
            </a:r>
            <a:r>
              <a:rPr lang="en-US" sz="1600" b="0" dirty="0" smtClean="0">
                <a:latin typeface="Liberation Sans" panose="020B0604020202020204"/>
              </a:rPr>
              <a:t>).</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a:t>
            </a:r>
            <a:r>
              <a:rPr lang="en-US" sz="1600" b="0" dirty="0">
                <a:latin typeface="Liberation Sans" panose="020B0604020202020204"/>
              </a:rPr>
              <a:t>equipment (front-end loader) has a cost of $100,000 to Caterpillar, a fair value at the inception of the lease of $100,000, an estimated economic life of </a:t>
            </a:r>
            <a:r>
              <a:rPr lang="en-US" sz="1600" b="0" dirty="0" smtClean="0">
                <a:latin typeface="Liberation Sans" panose="020B0604020202020204"/>
              </a:rPr>
              <a:t>five </a:t>
            </a:r>
            <a:r>
              <a:rPr lang="en-US" sz="1600" b="0" dirty="0">
                <a:latin typeface="Liberation Sans" panose="020B0604020202020204"/>
              </a:rPr>
              <a:t>years, and no residual value</a:t>
            </a:r>
            <a:r>
              <a:rPr lang="en-US" sz="1600" b="0" dirty="0" smtClean="0">
                <a:latin typeface="Liberation Sans" panose="020B0604020202020204"/>
              </a:rPr>
              <a:t>.</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Caterpillar </a:t>
            </a:r>
            <a:r>
              <a:rPr lang="en-US" sz="1600" b="0" dirty="0">
                <a:latin typeface="Liberation Sans" panose="020B0604020202020204"/>
              </a:rPr>
              <a:t>incurred no initial direct costs in negotiating and closing the lease transaction</a:t>
            </a:r>
            <a:r>
              <a:rPr lang="en-US" sz="1600" b="0" dirty="0" smtClean="0">
                <a:latin typeface="Liberation Sans" panose="020B0604020202020204"/>
              </a:rPr>
              <a:t>.</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The </a:t>
            </a:r>
            <a:r>
              <a:rPr lang="en-US" sz="1600" b="0" dirty="0">
                <a:latin typeface="Liberation Sans" panose="020B0604020202020204"/>
              </a:rPr>
              <a:t>lease contains no renewal options. The equipment reverts to Caterpillar at the termination of the lease</a:t>
            </a:r>
            <a:r>
              <a:rPr lang="en-US" sz="1600" b="0" dirty="0" smtClean="0">
                <a:latin typeface="Liberation Sans" panose="020B0604020202020204"/>
              </a:rPr>
              <a:t>.</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Collectibility </a:t>
            </a:r>
            <a:r>
              <a:rPr lang="en-US" sz="1600" b="0" dirty="0">
                <a:latin typeface="Liberation Sans" panose="020B0604020202020204"/>
              </a:rPr>
              <a:t>is reasonably assured and Caterpillar incurs no additional costs (with the exception of the property taxes being collected from Sterling</a:t>
            </a:r>
            <a:r>
              <a:rPr lang="en-US" sz="1600" b="0" dirty="0" smtClean="0">
                <a:latin typeface="Liberation Sans" panose="020B0604020202020204"/>
              </a:rPr>
              <a:t>).</a:t>
            </a:r>
          </a:p>
          <a:p>
            <a:pPr marL="342900" indent="-233363">
              <a:lnSpc>
                <a:spcPct val="110000"/>
              </a:lnSpc>
              <a:spcBef>
                <a:spcPts val="600"/>
              </a:spcBef>
              <a:buFont typeface="Arial" pitchFamily="34" charset="0"/>
              <a:buChar char="•"/>
              <a:defRPr/>
            </a:pPr>
            <a:r>
              <a:rPr lang="en-US" sz="1600" b="0" dirty="0" smtClean="0">
                <a:latin typeface="Liberation Sans" panose="020B0604020202020204"/>
              </a:rPr>
              <a:t>Caterpillar </a:t>
            </a:r>
            <a:r>
              <a:rPr lang="en-US" sz="1600" b="0" dirty="0">
                <a:latin typeface="Liberation Sans" panose="020B0604020202020204"/>
              </a:rPr>
              <a:t>sets the annual lease payments to ensure a rate of return of 10 percent (implicit rate) on its </a:t>
            </a:r>
            <a:r>
              <a:rPr lang="en-US" sz="1600" b="0" dirty="0" smtClean="0">
                <a:latin typeface="Liberation Sans" panose="020B0604020202020204"/>
              </a:rPr>
              <a:t>investment.</a:t>
            </a:r>
            <a:endParaRPr lang="en-US" sz="1600" b="0" dirty="0">
              <a:latin typeface="Liberation Sans" panose="020B0604020202020204"/>
            </a:endParaRP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46085"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spcBef>
                <a:spcPct val="45000"/>
              </a:spcBef>
              <a:buSzPct val="80000"/>
            </a:pPr>
            <a:r>
              <a:rPr lang="en-US" altLang="en-US" sz="3200" dirty="0" smtClean="0">
                <a:solidFill>
                  <a:srgbClr val="CC0000"/>
                </a:solidFill>
                <a:latin typeface="Liberation Sans" panose="020B0604020202020204"/>
              </a:rPr>
              <a:t>Direct-Financing Method (Lessor)</a:t>
            </a:r>
            <a:endParaRPr lang="en-US" altLang="en-US" sz="3200" dirty="0">
              <a:solidFill>
                <a:srgbClr val="CC0000"/>
              </a:solidFill>
              <a:latin typeface="Liberation Sans" panose="020B0604020202020204"/>
            </a:endParaRPr>
          </a:p>
        </p:txBody>
      </p:sp>
    </p:spTree>
    <p:extLst>
      <p:ext uri="{BB962C8B-B14F-4D97-AF65-F5344CB8AC3E}">
        <p14:creationId xmlns:p14="http://schemas.microsoft.com/office/powerpoint/2010/main" val="4037112881"/>
      </p:ext>
    </p:extLst>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ext Box 30"/>
          <p:cNvSpPr txBox="1">
            <a:spLocks noChangeArrowheads="1"/>
          </p:cNvSpPr>
          <p:nvPr/>
        </p:nvSpPr>
        <p:spPr bwMode="auto">
          <a:xfrm>
            <a:off x="609600" y="1368425"/>
            <a:ext cx="8153400"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smtClean="0">
                <a:solidFill>
                  <a:srgbClr val="000000"/>
                </a:solidFill>
                <a:latin typeface="Liberation Sans" panose="020B0604020202020204"/>
              </a:rPr>
              <a:t>Computation of Lease Payments</a:t>
            </a:r>
            <a:endParaRPr lang="en-US" altLang="en-US" sz="2200" b="0" dirty="0">
              <a:solidFill>
                <a:srgbClr val="000000"/>
              </a:solidFill>
              <a:latin typeface="Liberation Sans" panose="020B0604020202020204"/>
            </a:endParaRP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018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
        <p:nvSpPr>
          <p:cNvPr id="1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spcBef>
                <a:spcPct val="45000"/>
              </a:spcBef>
              <a:buSzPct val="80000"/>
            </a:pPr>
            <a:r>
              <a:rPr lang="en-US" altLang="en-US" sz="3200" dirty="0" smtClean="0">
                <a:solidFill>
                  <a:srgbClr val="CC0000"/>
                </a:solidFill>
                <a:latin typeface="Liberation Sans" panose="020B0604020202020204"/>
              </a:rPr>
              <a:t>Direct-Financing Method (Lessor)</a:t>
            </a:r>
            <a:endParaRPr lang="en-US" altLang="en-US" sz="3200" dirty="0">
              <a:solidFill>
                <a:srgbClr val="CC0000"/>
              </a:solidFill>
              <a:latin typeface="Liberation Sans" panose="020B0604020202020204"/>
            </a:endParaRPr>
          </a:p>
        </p:txBody>
      </p:sp>
      <p:pic>
        <p:nvPicPr>
          <p:cNvPr id="3" name="Picture 2"/>
          <p:cNvPicPr>
            <a:picLocks noChangeAspect="1"/>
          </p:cNvPicPr>
          <p:nvPr/>
        </p:nvPicPr>
        <p:blipFill>
          <a:blip r:embed="rId3"/>
          <a:stretch>
            <a:fillRect/>
          </a:stretch>
        </p:blipFill>
        <p:spPr>
          <a:xfrm>
            <a:off x="381000" y="1981200"/>
            <a:ext cx="8382000" cy="2378802"/>
          </a:xfrm>
          <a:prstGeom prst="rect">
            <a:avLst/>
          </a:prstGeom>
        </p:spPr>
      </p:pic>
      <p:sp>
        <p:nvSpPr>
          <p:cNvPr id="19" name="Text Box 10"/>
          <p:cNvSpPr txBox="1">
            <a:spLocks noChangeArrowheads="1"/>
          </p:cNvSpPr>
          <p:nvPr/>
        </p:nvSpPr>
        <p:spPr bwMode="auto">
          <a:xfrm>
            <a:off x="304800" y="4389720"/>
            <a:ext cx="1870364"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21-12</a:t>
            </a:r>
          </a:p>
        </p:txBody>
      </p:sp>
    </p:spTree>
    <p:extLst>
      <p:ext uri="{BB962C8B-B14F-4D97-AF65-F5344CB8AC3E}">
        <p14:creationId xmlns:p14="http://schemas.microsoft.com/office/powerpoint/2010/main" val="2997203820"/>
      </p:ext>
    </p:extLst>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609600" y="1371600"/>
            <a:ext cx="8153400" cy="49675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a:solidFill>
                  <a:srgbClr val="000000"/>
                </a:solidFill>
                <a:latin typeface="Liberation Sans" panose="020B0604020202020204"/>
              </a:rPr>
              <a:t>The lease meets the criteria for classification as a direct-financing lease for several reasons. </a:t>
            </a:r>
            <a:endParaRPr lang="en-US" altLang="en-US" sz="2200" b="0" dirty="0" smtClean="0">
              <a:solidFill>
                <a:srgbClr val="000000"/>
              </a:solidFill>
              <a:latin typeface="Liberation Sans" panose="020B0604020202020204"/>
            </a:endParaRPr>
          </a:p>
          <a:p>
            <a:pPr marL="687388" indent="-457200" algn="l">
              <a:lnSpc>
                <a:spcPct val="115000"/>
              </a:lnSpc>
              <a:spcBef>
                <a:spcPct val="35000"/>
              </a:spcBef>
              <a:buSzPct val="100000"/>
              <a:buFont typeface="+mj-lt"/>
              <a:buAutoNum type="arabicPeriod"/>
            </a:pPr>
            <a:r>
              <a:rPr lang="en-US" altLang="en-US" sz="2100" b="0" dirty="0" smtClean="0">
                <a:solidFill>
                  <a:srgbClr val="000000"/>
                </a:solidFill>
                <a:latin typeface="Liberation Sans" panose="020B0604020202020204"/>
              </a:rPr>
              <a:t>The </a:t>
            </a:r>
            <a:r>
              <a:rPr lang="en-US" altLang="en-US" sz="2100" b="0" dirty="0">
                <a:solidFill>
                  <a:srgbClr val="000000"/>
                </a:solidFill>
                <a:latin typeface="Liberation Sans" panose="020B0604020202020204"/>
              </a:rPr>
              <a:t>lease term exceeds 75 percent of the equipment’s estimated economic life</a:t>
            </a:r>
            <a:r>
              <a:rPr lang="en-US" altLang="en-US" sz="2100" b="0" dirty="0" smtClean="0">
                <a:solidFill>
                  <a:srgbClr val="000000"/>
                </a:solidFill>
                <a:latin typeface="Liberation Sans" panose="020B0604020202020204"/>
              </a:rPr>
              <a:t>.</a:t>
            </a:r>
          </a:p>
          <a:p>
            <a:pPr marL="687388" indent="-457200" algn="l">
              <a:lnSpc>
                <a:spcPct val="115000"/>
              </a:lnSpc>
              <a:spcBef>
                <a:spcPct val="35000"/>
              </a:spcBef>
              <a:buSzPct val="100000"/>
              <a:buFont typeface="+mj-lt"/>
              <a:buAutoNum type="arabicPeriod"/>
            </a:pPr>
            <a:r>
              <a:rPr lang="en-US" altLang="en-US" sz="2100" b="0" dirty="0" smtClean="0">
                <a:solidFill>
                  <a:srgbClr val="000000"/>
                </a:solidFill>
                <a:latin typeface="Liberation Sans" panose="020B0604020202020204"/>
              </a:rPr>
              <a:t>The </a:t>
            </a:r>
            <a:r>
              <a:rPr lang="en-US" altLang="en-US" sz="2100" b="0" dirty="0">
                <a:solidFill>
                  <a:srgbClr val="000000"/>
                </a:solidFill>
                <a:latin typeface="Liberation Sans" panose="020B0604020202020204"/>
              </a:rPr>
              <a:t>present value of the minimum lease payments exceeds 90 percent of the equipment’s fair value</a:t>
            </a:r>
            <a:r>
              <a:rPr lang="en-US" altLang="en-US" sz="2100" b="0" dirty="0" smtClean="0">
                <a:solidFill>
                  <a:srgbClr val="000000"/>
                </a:solidFill>
                <a:latin typeface="Liberation Sans" panose="020B0604020202020204"/>
              </a:rPr>
              <a:t>.</a:t>
            </a:r>
          </a:p>
          <a:p>
            <a:pPr marL="687388" indent="-457200" algn="l">
              <a:lnSpc>
                <a:spcPct val="115000"/>
              </a:lnSpc>
              <a:spcBef>
                <a:spcPct val="35000"/>
              </a:spcBef>
              <a:buSzPct val="100000"/>
              <a:buFont typeface="+mj-lt"/>
              <a:buAutoNum type="arabicPeriod"/>
            </a:pPr>
            <a:r>
              <a:rPr lang="en-US" altLang="en-US" sz="2100" b="0" dirty="0" smtClean="0">
                <a:solidFill>
                  <a:srgbClr val="000000"/>
                </a:solidFill>
                <a:latin typeface="Liberation Sans" panose="020B0604020202020204"/>
              </a:rPr>
              <a:t>Collectibility </a:t>
            </a:r>
            <a:r>
              <a:rPr lang="en-US" altLang="en-US" sz="2100" b="0" dirty="0">
                <a:solidFill>
                  <a:srgbClr val="000000"/>
                </a:solidFill>
                <a:latin typeface="Liberation Sans" panose="020B0604020202020204"/>
              </a:rPr>
              <a:t>of the payments is reasonably assured</a:t>
            </a:r>
            <a:r>
              <a:rPr lang="en-US" altLang="en-US" sz="2100" b="0" dirty="0" smtClean="0">
                <a:solidFill>
                  <a:srgbClr val="000000"/>
                </a:solidFill>
                <a:latin typeface="Liberation Sans" panose="020B0604020202020204"/>
              </a:rPr>
              <a:t>.</a:t>
            </a:r>
          </a:p>
          <a:p>
            <a:pPr marL="687388" indent="-457200" algn="l">
              <a:lnSpc>
                <a:spcPct val="115000"/>
              </a:lnSpc>
              <a:spcBef>
                <a:spcPct val="35000"/>
              </a:spcBef>
              <a:buSzPct val="100000"/>
              <a:buFont typeface="+mj-lt"/>
              <a:buAutoNum type="arabicPeriod"/>
            </a:pPr>
            <a:r>
              <a:rPr lang="en-US" altLang="en-US" sz="2100" b="0" dirty="0" smtClean="0">
                <a:solidFill>
                  <a:srgbClr val="000000"/>
                </a:solidFill>
                <a:latin typeface="Liberation Sans" panose="020B0604020202020204"/>
              </a:rPr>
              <a:t>Caterpillar </a:t>
            </a:r>
            <a:r>
              <a:rPr lang="en-US" altLang="en-US" sz="2100" b="0" dirty="0">
                <a:solidFill>
                  <a:srgbClr val="000000"/>
                </a:solidFill>
                <a:latin typeface="Liberation Sans" panose="020B0604020202020204"/>
              </a:rPr>
              <a:t>incurs no further costs. </a:t>
            </a:r>
            <a:endParaRPr lang="en-US" altLang="en-US" sz="2100" b="0" dirty="0" smtClean="0">
              <a:solidFill>
                <a:srgbClr val="000000"/>
              </a:solidFill>
              <a:latin typeface="Liberation Sans" panose="020B0604020202020204"/>
            </a:endParaRPr>
          </a:p>
          <a:p>
            <a:pPr algn="l">
              <a:lnSpc>
                <a:spcPct val="115000"/>
              </a:lnSpc>
              <a:spcBef>
                <a:spcPct val="35000"/>
              </a:spcBef>
              <a:buSzPct val="100000"/>
            </a:pPr>
            <a:r>
              <a:rPr lang="en-US" altLang="en-US" sz="2100" b="0" dirty="0" smtClean="0">
                <a:solidFill>
                  <a:srgbClr val="000000"/>
                </a:solidFill>
                <a:latin typeface="Liberation Sans" panose="020B0604020202020204"/>
              </a:rPr>
              <a:t>It </a:t>
            </a:r>
            <a:r>
              <a:rPr lang="en-US" altLang="en-US" sz="2100" b="0" dirty="0">
                <a:solidFill>
                  <a:srgbClr val="000000"/>
                </a:solidFill>
                <a:latin typeface="Liberation Sans" panose="020B0604020202020204"/>
              </a:rPr>
              <a:t>is not a sales-type lease because there is no difference between the fair value ($100,000) of the loader and Caterpillar’s cost ($100,000). </a:t>
            </a:r>
          </a:p>
        </p:txBody>
      </p:sp>
      <p:sp>
        <p:nvSpPr>
          <p:cNvPr id="1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spcBef>
                <a:spcPct val="45000"/>
              </a:spcBef>
              <a:buSzPct val="80000"/>
            </a:pPr>
            <a:r>
              <a:rPr lang="en-US" altLang="en-US" sz="3200" dirty="0" smtClean="0">
                <a:solidFill>
                  <a:srgbClr val="CC0000"/>
                </a:solidFill>
                <a:latin typeface="Liberation Sans" panose="020B0604020202020204"/>
              </a:rPr>
              <a:t>Direct-Financing Method (Lessor)</a:t>
            </a:r>
            <a:endParaRPr lang="en-US" altLang="en-US" sz="3200" dirty="0">
              <a:solidFill>
                <a:srgbClr val="CC0000"/>
              </a:solidFill>
              <a:latin typeface="Liberation Sans" panose="020B0604020202020204"/>
            </a:endParaRPr>
          </a:p>
        </p:txBody>
      </p:sp>
      <p:sp>
        <p:nvSpPr>
          <p:cNvPr id="2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2568442972"/>
      </p:ext>
    </p:extLst>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755" name="Rectangle 27"/>
          <p:cNvSpPr>
            <a:spLocks noChangeArrowheads="1"/>
          </p:cNvSpPr>
          <p:nvPr/>
        </p:nvSpPr>
        <p:spPr bwMode="auto">
          <a:xfrm>
            <a:off x="838200" y="5432048"/>
            <a:ext cx="7848600" cy="9325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6400800" algn="r"/>
                <a:tab pos="7602538" algn="r"/>
              </a:tabLst>
              <a:defRPr b="1">
                <a:solidFill>
                  <a:schemeClr val="folHlink"/>
                </a:solidFill>
                <a:latin typeface="Comic Sans MS" panose="030F0702030302020204" pitchFamily="66" charset="0"/>
              </a:defRPr>
            </a:lvl1pPr>
            <a:lvl2pPr marL="742950" indent="-285750" algn="ctr">
              <a:tabLst>
                <a:tab pos="6400800" algn="r"/>
                <a:tab pos="7602538" algn="r"/>
              </a:tabLst>
              <a:defRPr b="1">
                <a:solidFill>
                  <a:schemeClr val="folHlink"/>
                </a:solidFill>
                <a:latin typeface="Comic Sans MS" panose="030F0702030302020204" pitchFamily="66" charset="0"/>
              </a:defRPr>
            </a:lvl2pPr>
            <a:lvl3pPr marL="1143000" indent="-228600" algn="ctr">
              <a:tabLst>
                <a:tab pos="6400800" algn="r"/>
                <a:tab pos="7602538" algn="r"/>
              </a:tabLst>
              <a:defRPr b="1">
                <a:solidFill>
                  <a:schemeClr val="folHlink"/>
                </a:solidFill>
                <a:latin typeface="Comic Sans MS" panose="030F0702030302020204" pitchFamily="66" charset="0"/>
              </a:defRPr>
            </a:lvl3pPr>
            <a:lvl4pPr marL="1600200" indent="-228600" algn="ctr">
              <a:tabLst>
                <a:tab pos="6400800" algn="r"/>
                <a:tab pos="7602538" algn="r"/>
              </a:tabLst>
              <a:defRPr b="1">
                <a:solidFill>
                  <a:schemeClr val="folHlink"/>
                </a:solidFill>
                <a:latin typeface="Comic Sans MS" panose="030F0702030302020204" pitchFamily="66" charset="0"/>
              </a:defRPr>
            </a:lvl4pPr>
            <a:lvl5pPr marL="2057400" indent="-228600" algn="ctr">
              <a:tabLst>
                <a:tab pos="6400800" algn="r"/>
                <a:tab pos="7602538"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400800" algn="r"/>
                <a:tab pos="7602538"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100" b="0" dirty="0">
                <a:latin typeface="Liberation Sans" panose="020B0604020202020204"/>
              </a:rPr>
              <a:t>Leased </a:t>
            </a:r>
            <a:r>
              <a:rPr lang="en-US" altLang="en-US" sz="2100" b="0" dirty="0" smtClean="0">
                <a:latin typeface="Liberation Sans" panose="020B0604020202020204"/>
              </a:rPr>
              <a:t>Receivable</a:t>
            </a:r>
            <a:r>
              <a:rPr lang="en-US" altLang="en-US" sz="2100" b="0" dirty="0">
                <a:latin typeface="Liberation Sans" panose="020B0604020202020204"/>
              </a:rPr>
              <a:t>	100,000</a:t>
            </a:r>
          </a:p>
          <a:p>
            <a:pPr algn="l">
              <a:lnSpc>
                <a:spcPct val="120000"/>
              </a:lnSpc>
              <a:spcBef>
                <a:spcPct val="20000"/>
              </a:spcBef>
            </a:pPr>
            <a:r>
              <a:rPr lang="en-US" altLang="en-US" sz="2100" b="0" dirty="0">
                <a:latin typeface="Liberation Sans" panose="020B0604020202020204"/>
              </a:rPr>
              <a:t>	</a:t>
            </a:r>
            <a:r>
              <a:rPr lang="en-US" altLang="en-US" sz="2100" b="0" dirty="0" smtClean="0">
                <a:latin typeface="Liberation Sans" panose="020B0604020202020204"/>
              </a:rPr>
              <a:t>Equipment </a:t>
            </a:r>
            <a:r>
              <a:rPr lang="en-US" altLang="en-US" sz="2100" b="0" dirty="0">
                <a:latin typeface="Liberation Sans" panose="020B0604020202020204"/>
              </a:rPr>
              <a:t>		100,000</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2230" name="Text Box 30"/>
          <p:cNvSpPr txBox="1">
            <a:spLocks noChangeArrowheads="1"/>
          </p:cNvSpPr>
          <p:nvPr/>
        </p:nvSpPr>
        <p:spPr bwMode="auto">
          <a:xfrm>
            <a:off x="609600" y="4417635"/>
            <a:ext cx="8153400" cy="842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smtClean="0">
                <a:solidFill>
                  <a:srgbClr val="000000"/>
                </a:solidFill>
                <a:latin typeface="Liberation Sans" panose="020B0604020202020204"/>
              </a:rPr>
              <a:t>Caterpillar records </a:t>
            </a:r>
            <a:r>
              <a:rPr lang="en-US" altLang="en-US" sz="2200" b="0" dirty="0">
                <a:solidFill>
                  <a:srgbClr val="000000"/>
                </a:solidFill>
                <a:latin typeface="Liberation Sans" panose="020B0604020202020204"/>
              </a:rPr>
              <a:t>the </a:t>
            </a:r>
            <a:r>
              <a:rPr lang="en-US" altLang="en-US" sz="2200" b="0" dirty="0" smtClean="0">
                <a:solidFill>
                  <a:srgbClr val="000000"/>
                </a:solidFill>
                <a:latin typeface="Liberation Sans" panose="020B0604020202020204"/>
              </a:rPr>
              <a:t>lease of the asset and resulting receivable on </a:t>
            </a:r>
            <a:r>
              <a:rPr lang="en-US" altLang="en-US" sz="2200" b="0" dirty="0">
                <a:solidFill>
                  <a:srgbClr val="000000"/>
                </a:solidFill>
                <a:latin typeface="Liberation Sans" panose="020B0604020202020204"/>
              </a:rPr>
              <a:t>January 1, </a:t>
            </a:r>
            <a:r>
              <a:rPr lang="en-US" altLang="en-US" sz="2200" b="0" dirty="0" smtClean="0">
                <a:solidFill>
                  <a:srgbClr val="000000"/>
                </a:solidFill>
                <a:latin typeface="Liberation Sans" panose="020B0604020202020204"/>
              </a:rPr>
              <a:t>2017, as follows:</a:t>
            </a:r>
            <a:endParaRPr lang="en-US" altLang="en-US" sz="2200" b="0" dirty="0">
              <a:solidFill>
                <a:srgbClr val="000000"/>
              </a:solidFill>
              <a:latin typeface="Liberation Sans" panose="020B0604020202020204"/>
            </a:endParaRPr>
          </a:p>
        </p:txBody>
      </p:sp>
      <p:sp>
        <p:nvSpPr>
          <p:cNvPr id="10"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spcBef>
                <a:spcPct val="45000"/>
              </a:spcBef>
              <a:buSzPct val="80000"/>
            </a:pPr>
            <a:r>
              <a:rPr lang="en-US" altLang="en-US" sz="3200" dirty="0" smtClean="0">
                <a:solidFill>
                  <a:srgbClr val="CC0000"/>
                </a:solidFill>
                <a:latin typeface="Liberation Sans" panose="020B0604020202020204"/>
              </a:rPr>
              <a:t>Direct-Financing Method (Lessor)</a:t>
            </a:r>
            <a:endParaRPr lang="en-US" altLang="en-US" sz="3200" dirty="0">
              <a:solidFill>
                <a:srgbClr val="CC0000"/>
              </a:solidFill>
              <a:latin typeface="Liberation Sans" panose="020B0604020202020204"/>
            </a:endParaRPr>
          </a:p>
        </p:txBody>
      </p:sp>
      <p:sp>
        <p:nvSpPr>
          <p:cNvPr id="11" name="Text Box 2"/>
          <p:cNvSpPr txBox="1">
            <a:spLocks noChangeArrowheads="1"/>
          </p:cNvSpPr>
          <p:nvPr/>
        </p:nvSpPr>
        <p:spPr bwMode="auto">
          <a:xfrm>
            <a:off x="609600" y="1371600"/>
            <a:ext cx="8153400" cy="452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200" b="0" dirty="0" smtClean="0">
                <a:solidFill>
                  <a:srgbClr val="000000"/>
                </a:solidFill>
                <a:latin typeface="Liberation Sans" panose="020B0604020202020204"/>
              </a:rPr>
              <a:t>Computation of Lease Receivable</a:t>
            </a:r>
            <a:endParaRPr lang="en-US" altLang="en-US" sz="2100" b="0" dirty="0">
              <a:solidFill>
                <a:srgbClr val="000000"/>
              </a:solidFill>
              <a:latin typeface="Liberation Sans" panose="020B0604020202020204"/>
            </a:endParaRPr>
          </a:p>
        </p:txBody>
      </p:sp>
      <p:sp>
        <p:nvSpPr>
          <p:cNvPr id="17" name="Text Box 8"/>
          <p:cNvSpPr txBox="1">
            <a:spLocks noChangeArrowheads="1"/>
          </p:cNvSpPr>
          <p:nvPr/>
        </p:nvSpPr>
        <p:spPr bwMode="auto">
          <a:xfrm>
            <a:off x="990600" y="1905000"/>
            <a:ext cx="7315200" cy="21605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tabLst>
                <a:tab pos="6350000" algn="r"/>
              </a:tabLst>
              <a:defRPr b="1">
                <a:solidFill>
                  <a:schemeClr val="folHlink"/>
                </a:solidFill>
                <a:latin typeface="Comic Sans MS" panose="030F0702030302020204" pitchFamily="66" charset="0"/>
              </a:defRPr>
            </a:lvl1pPr>
            <a:lvl2pPr marL="742950" indent="-285750" algn="ctr">
              <a:tabLst>
                <a:tab pos="6350000" algn="r"/>
              </a:tabLst>
              <a:defRPr b="1">
                <a:solidFill>
                  <a:schemeClr val="folHlink"/>
                </a:solidFill>
                <a:latin typeface="Comic Sans MS" panose="030F0702030302020204" pitchFamily="66" charset="0"/>
              </a:defRPr>
            </a:lvl2pPr>
            <a:lvl3pPr marL="1143000" indent="-228600" algn="ctr">
              <a:tabLst>
                <a:tab pos="6350000" algn="r"/>
              </a:tabLst>
              <a:defRPr b="1">
                <a:solidFill>
                  <a:schemeClr val="folHlink"/>
                </a:solidFill>
                <a:latin typeface="Comic Sans MS" panose="030F0702030302020204" pitchFamily="66" charset="0"/>
              </a:defRPr>
            </a:lvl3pPr>
            <a:lvl4pPr marL="1600200" indent="-228600" algn="ctr">
              <a:tabLst>
                <a:tab pos="6350000" algn="r"/>
              </a:tabLst>
              <a:defRPr b="1">
                <a:solidFill>
                  <a:schemeClr val="folHlink"/>
                </a:solidFill>
                <a:latin typeface="Comic Sans MS" panose="030F0702030302020204" pitchFamily="66" charset="0"/>
              </a:defRPr>
            </a:lvl4pPr>
            <a:lvl5pPr marL="2057400" indent="-228600" algn="ctr">
              <a:tabLst>
                <a:tab pos="63500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350000" algn="r"/>
              </a:tabLst>
              <a:defRPr b="1">
                <a:solidFill>
                  <a:schemeClr val="folHlink"/>
                </a:solidFill>
                <a:latin typeface="Comic Sans MS" panose="030F0702030302020204" pitchFamily="66" charset="0"/>
              </a:defRPr>
            </a:lvl9pPr>
          </a:lstStyle>
          <a:p>
            <a:pPr algn="l">
              <a:lnSpc>
                <a:spcPct val="120000"/>
              </a:lnSpc>
              <a:spcBef>
                <a:spcPct val="10000"/>
              </a:spcBef>
            </a:pPr>
            <a:r>
              <a:rPr lang="en-US" altLang="en-US" sz="2100" b="0" dirty="0" smtClean="0">
                <a:solidFill>
                  <a:schemeClr val="bg2"/>
                </a:solidFill>
                <a:latin typeface="Liberation Sans" panose="020B0604020202020204"/>
              </a:rPr>
              <a:t>Total payment </a:t>
            </a:r>
            <a:r>
              <a:rPr lang="en-US" altLang="en-US" sz="2100" b="0" dirty="0">
                <a:solidFill>
                  <a:schemeClr val="bg2"/>
                </a:solidFill>
                <a:latin typeface="Liberation Sans" panose="020B0604020202020204"/>
              </a:rPr>
              <a:t>	$  25,981.62</a:t>
            </a:r>
          </a:p>
          <a:p>
            <a:pPr algn="l">
              <a:lnSpc>
                <a:spcPct val="120000"/>
              </a:lnSpc>
              <a:spcBef>
                <a:spcPct val="10000"/>
              </a:spcBef>
            </a:pPr>
            <a:r>
              <a:rPr lang="en-US" altLang="en-US" sz="2100" b="0" dirty="0">
                <a:solidFill>
                  <a:schemeClr val="bg2"/>
                </a:solidFill>
                <a:latin typeface="Liberation Sans" panose="020B0604020202020204"/>
              </a:rPr>
              <a:t>Property taxes (executory cost)	-    2,000.00</a:t>
            </a:r>
          </a:p>
          <a:p>
            <a:pPr algn="l">
              <a:lnSpc>
                <a:spcPct val="120000"/>
              </a:lnSpc>
              <a:spcBef>
                <a:spcPct val="10000"/>
              </a:spcBef>
            </a:pPr>
            <a:r>
              <a:rPr lang="en-US" altLang="en-US" sz="2100" b="0" dirty="0" smtClean="0">
                <a:solidFill>
                  <a:schemeClr val="bg2"/>
                </a:solidFill>
                <a:latin typeface="Liberation Sans" panose="020B0604020202020204"/>
              </a:rPr>
              <a:t>Payment net of executory cost</a:t>
            </a:r>
            <a:r>
              <a:rPr lang="en-US" altLang="en-US" sz="2100" b="0" dirty="0">
                <a:solidFill>
                  <a:schemeClr val="bg2"/>
                </a:solidFill>
                <a:latin typeface="Liberation Sans" panose="020B0604020202020204"/>
              </a:rPr>
              <a:t>	23,981.62</a:t>
            </a:r>
          </a:p>
          <a:p>
            <a:pPr algn="l">
              <a:lnSpc>
                <a:spcPct val="120000"/>
              </a:lnSpc>
              <a:spcBef>
                <a:spcPct val="10000"/>
              </a:spcBef>
            </a:pPr>
            <a:r>
              <a:rPr lang="en-US" altLang="en-US" sz="2100" b="0" dirty="0">
                <a:solidFill>
                  <a:schemeClr val="bg2"/>
                </a:solidFill>
                <a:latin typeface="Liberation Sans" panose="020B0604020202020204"/>
              </a:rPr>
              <a:t>Present value factor (i=10%,n=5)	x     4.16986</a:t>
            </a:r>
          </a:p>
          <a:p>
            <a:pPr algn="l">
              <a:lnSpc>
                <a:spcPct val="120000"/>
              </a:lnSpc>
              <a:spcBef>
                <a:spcPct val="10000"/>
              </a:spcBef>
            </a:pPr>
            <a:r>
              <a:rPr lang="en-US" altLang="en-US" sz="2100" b="0" dirty="0" smtClean="0">
                <a:solidFill>
                  <a:schemeClr val="bg2"/>
                </a:solidFill>
                <a:latin typeface="Liberation Sans" panose="020B0604020202020204"/>
              </a:rPr>
              <a:t>Lease receivable</a:t>
            </a:r>
            <a:r>
              <a:rPr lang="en-US" altLang="en-US" sz="2100" b="0" dirty="0">
                <a:solidFill>
                  <a:schemeClr val="bg2"/>
                </a:solidFill>
                <a:latin typeface="Liberation Sans" panose="020B0604020202020204"/>
              </a:rPr>
              <a:t>	</a:t>
            </a:r>
            <a:r>
              <a:rPr lang="en-US" altLang="en-US" sz="2100" dirty="0">
                <a:solidFill>
                  <a:srgbClr val="CC0000"/>
                </a:solidFill>
                <a:latin typeface="Liberation Sans" panose="020B0604020202020204"/>
              </a:rPr>
              <a:t>$100.000.00</a:t>
            </a:r>
          </a:p>
        </p:txBody>
      </p:sp>
      <p:sp>
        <p:nvSpPr>
          <p:cNvPr id="18" name="Line 9"/>
          <p:cNvSpPr>
            <a:spLocks noChangeShapeType="1"/>
          </p:cNvSpPr>
          <p:nvPr/>
        </p:nvSpPr>
        <p:spPr bwMode="auto">
          <a:xfrm>
            <a:off x="5867400" y="27432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9" name="Line 9"/>
          <p:cNvSpPr>
            <a:spLocks noChangeShapeType="1"/>
          </p:cNvSpPr>
          <p:nvPr/>
        </p:nvSpPr>
        <p:spPr bwMode="auto">
          <a:xfrm>
            <a:off x="5867400" y="3581400"/>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20" name="Line 9"/>
          <p:cNvSpPr>
            <a:spLocks noChangeShapeType="1"/>
          </p:cNvSpPr>
          <p:nvPr/>
        </p:nvSpPr>
        <p:spPr bwMode="auto">
          <a:xfrm>
            <a:off x="5867400" y="4014696"/>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21" name="Line 9"/>
          <p:cNvSpPr>
            <a:spLocks noChangeShapeType="1"/>
          </p:cNvSpPr>
          <p:nvPr/>
        </p:nvSpPr>
        <p:spPr bwMode="auto">
          <a:xfrm>
            <a:off x="5867400" y="4090896"/>
            <a:ext cx="1600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2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19323113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wipe(left)">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wipe(left)">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wipe(left)">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wipe(left)">
                                      <p:cBhvr>
                                        <p:cTn id="27" dur="500"/>
                                        <p:tgtEl>
                                          <p:spTgt spid="1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53755">
                                            <p:txEl>
                                              <p:pRg st="0" end="0"/>
                                            </p:txEl>
                                          </p:spTgt>
                                        </p:tgtEl>
                                        <p:attrNameLst>
                                          <p:attrName>style.visibility</p:attrName>
                                        </p:attrNameLst>
                                      </p:cBhvr>
                                      <p:to>
                                        <p:strVal val="visible"/>
                                      </p:to>
                                    </p:set>
                                    <p:animEffect transition="in" filter="wipe(left)">
                                      <p:cBhvr>
                                        <p:cTn id="32" dur="500"/>
                                        <p:tgtEl>
                                          <p:spTgt spid="135375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53755">
                                            <p:txEl>
                                              <p:pRg st="1" end="1"/>
                                            </p:txEl>
                                          </p:spTgt>
                                        </p:tgtEl>
                                        <p:attrNameLst>
                                          <p:attrName>style.visibility</p:attrName>
                                        </p:attrNameLst>
                                      </p:cBhvr>
                                      <p:to>
                                        <p:strVal val="visible"/>
                                      </p:to>
                                    </p:set>
                                    <p:animEffect transition="in" filter="wipe(left)">
                                      <p:cBhvr>
                                        <p:cTn id="37" dur="500"/>
                                        <p:tgtEl>
                                          <p:spTgt spid="13537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3755" grpId="0" build="p"/>
      <p:bldP spid="17" grpId="0" build="p" bldLvl="2"/>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872" y="5598479"/>
            <a:ext cx="5334000" cy="461665"/>
          </a:xfrm>
          <a:prstGeom prst="rect">
            <a:avLst/>
          </a:prstGeom>
          <a:noFill/>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defRPr/>
            </a:pPr>
            <a:r>
              <a:rPr lang="en-US" altLang="en-US" sz="1200" dirty="0" smtClean="0">
                <a:solidFill>
                  <a:srgbClr val="006600"/>
                </a:solidFill>
                <a:latin typeface="Liberation Sans" panose="020B0604020202020204"/>
              </a:rPr>
              <a:t>ILLUSTRATION 21-14</a:t>
            </a:r>
          </a:p>
          <a:p>
            <a:pPr>
              <a:defRPr/>
            </a:pPr>
            <a:r>
              <a:rPr lang="en-US" altLang="en-US" sz="1200" b="0" dirty="0" smtClean="0">
                <a:latin typeface="Liberation Sans" panose="020B0604020202020204"/>
              </a:rPr>
              <a:t>Lease Amortization Schedule for Lessor—Annuity-Due Basis</a:t>
            </a:r>
            <a:endParaRPr lang="en-US" altLang="en-US" sz="1200" dirty="0" smtClean="0">
              <a:latin typeface="Liberation Sans" panose="020B0604020202020204"/>
            </a:endParaRPr>
          </a:p>
        </p:txBody>
      </p:sp>
      <p:sp>
        <p:nvSpPr>
          <p:cNvPr id="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pic>
        <p:nvPicPr>
          <p:cNvPr id="4" name="Picture 3"/>
          <p:cNvPicPr>
            <a:picLocks noChangeAspect="1"/>
          </p:cNvPicPr>
          <p:nvPr/>
        </p:nvPicPr>
        <p:blipFill>
          <a:blip r:embed="rId3"/>
          <a:stretch>
            <a:fillRect/>
          </a:stretch>
        </p:blipFill>
        <p:spPr>
          <a:xfrm>
            <a:off x="335986" y="386976"/>
            <a:ext cx="8472028" cy="5179015"/>
          </a:xfrm>
          <a:prstGeom prst="rect">
            <a:avLst/>
          </a:prstGeom>
        </p:spPr>
      </p:pic>
    </p:spTree>
    <p:extLst>
      <p:ext uri="{BB962C8B-B14F-4D97-AF65-F5344CB8AC3E}">
        <p14:creationId xmlns:p14="http://schemas.microsoft.com/office/powerpoint/2010/main" val="3099656635"/>
      </p:ext>
    </p:extLst>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35986" y="386976"/>
            <a:ext cx="8472028" cy="5179015"/>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21-14</a:t>
            </a:r>
          </a:p>
        </p:txBody>
      </p:sp>
      <p:sp>
        <p:nvSpPr>
          <p:cNvPr id="9" name="Rectangle 27"/>
          <p:cNvSpPr>
            <a:spLocks noChangeArrowheads="1"/>
          </p:cNvSpPr>
          <p:nvPr/>
        </p:nvSpPr>
        <p:spPr bwMode="auto">
          <a:xfrm>
            <a:off x="842121" y="5127625"/>
            <a:ext cx="7848600" cy="13234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tabLst>
                <a:tab pos="6000750" algn="r"/>
                <a:tab pos="7488238" algn="r"/>
              </a:tabLst>
            </a:pPr>
            <a:r>
              <a:rPr lang="en-US" altLang="en-US" sz="2000" b="0" dirty="0" smtClean="0">
                <a:latin typeface="Liberation Sans" panose="020B0604020202020204"/>
              </a:rPr>
              <a:t>Cash 	25,981.62 </a:t>
            </a:r>
          </a:p>
          <a:p>
            <a:pPr algn="l">
              <a:lnSpc>
                <a:spcPct val="120000"/>
              </a:lnSpc>
              <a:spcBef>
                <a:spcPct val="20000"/>
              </a:spcBef>
              <a:tabLst>
                <a:tab pos="6000750" algn="r"/>
                <a:tab pos="7488238" algn="r"/>
              </a:tabLst>
            </a:pPr>
            <a:r>
              <a:rPr lang="en-US" altLang="en-US" sz="2000" b="0" dirty="0" smtClean="0">
                <a:latin typeface="Liberation Sans" panose="020B0604020202020204"/>
              </a:rPr>
              <a:t>	Lease Receivable  		23,981.62 </a:t>
            </a:r>
          </a:p>
          <a:p>
            <a:pPr algn="l">
              <a:lnSpc>
                <a:spcPct val="120000"/>
              </a:lnSpc>
              <a:spcBef>
                <a:spcPct val="20000"/>
              </a:spcBef>
              <a:tabLst>
                <a:tab pos="6000750" algn="r"/>
                <a:tab pos="7488238" algn="r"/>
              </a:tabLst>
            </a:pPr>
            <a:r>
              <a:rPr lang="en-US" altLang="en-US" sz="2000" b="0" dirty="0" smtClean="0">
                <a:latin typeface="Liberation Sans" panose="020B0604020202020204"/>
              </a:rPr>
              <a:t>	Property Tax Expense/Property Taxes Payable  		2,000.00 </a:t>
            </a:r>
            <a:endParaRPr lang="en-US" altLang="en-US" sz="2000" b="0" dirty="0">
              <a:latin typeface="Liberation Sans" panose="020B0604020202020204"/>
            </a:endParaRPr>
          </a:p>
        </p:txBody>
      </p:sp>
      <p:sp>
        <p:nvSpPr>
          <p:cNvPr id="56329" name="Text Box 30"/>
          <p:cNvSpPr txBox="1">
            <a:spLocks noChangeArrowheads="1"/>
          </p:cNvSpPr>
          <p:nvPr/>
        </p:nvSpPr>
        <p:spPr bwMode="auto">
          <a:xfrm>
            <a:off x="609600" y="4291384"/>
            <a:ext cx="8153400" cy="800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On January 1, 2017, Caterpillar records receipt of the first year’s lease payment as follows. </a:t>
            </a:r>
          </a:p>
        </p:txBody>
      </p:sp>
      <p:sp>
        <p:nvSpPr>
          <p:cNvPr id="1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5479752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1</a:t>
            </a:r>
          </a:p>
        </p:txBody>
      </p:sp>
      <p:pic>
        <p:nvPicPr>
          <p:cNvPr id="11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716" y="304800"/>
            <a:ext cx="8181006" cy="60373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8"/>
          <p:cNvSpPr txBox="1">
            <a:spLocks noChangeArrowheads="1"/>
          </p:cNvSpPr>
          <p:nvPr/>
        </p:nvSpPr>
        <p:spPr bwMode="auto">
          <a:xfrm>
            <a:off x="5510284" y="6096000"/>
            <a:ext cx="2185916" cy="461665"/>
          </a:xfrm>
          <a:prstGeom prst="rect">
            <a:avLst/>
          </a:prstGeom>
          <a:solidFill>
            <a:schemeClr val="accent3"/>
          </a:solidFill>
          <a:ln>
            <a:solidFill>
              <a:srgbClr val="00B0F0"/>
            </a:solidFill>
          </a:ln>
          <a:effectLst/>
        </p:spPr>
        <p:txBody>
          <a:bodyPr wrap="square">
            <a:spAutoFit/>
          </a:bodyPr>
          <a:lstStyle/>
          <a:p>
            <a:pPr>
              <a:spcBef>
                <a:spcPts val="0"/>
              </a:spcBef>
              <a:defRPr/>
            </a:pPr>
            <a:r>
              <a:rPr lang="en-US" sz="1200" dirty="0" smtClean="0">
                <a:solidFill>
                  <a:srgbClr val="006600"/>
                </a:solidFill>
                <a:latin typeface="Liberation Sans" panose="020B0604020202020204"/>
              </a:rPr>
              <a:t>ILLUSTRATION 21-2</a:t>
            </a:r>
            <a:endParaRPr lang="en-US" sz="1200" dirty="0">
              <a:solidFill>
                <a:srgbClr val="006600"/>
              </a:solidFill>
              <a:latin typeface="Liberation Sans" panose="020B0604020202020204"/>
            </a:endParaRPr>
          </a:p>
          <a:p>
            <a:pPr>
              <a:spcBef>
                <a:spcPts val="0"/>
              </a:spcBef>
              <a:defRPr/>
            </a:pPr>
            <a:r>
              <a:rPr lang="en-US" sz="1200" b="0" dirty="0">
                <a:solidFill>
                  <a:schemeClr val="tx1"/>
                </a:solidFill>
                <a:latin typeface="Liberation Sans" panose="020B0604020202020204"/>
              </a:rPr>
              <a:t>What Do Companies Lease?</a:t>
            </a:r>
          </a:p>
        </p:txBody>
      </p:sp>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35986" y="386976"/>
            <a:ext cx="8472028" cy="5179015"/>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21-14</a:t>
            </a:r>
          </a:p>
        </p:txBody>
      </p:sp>
      <p:sp>
        <p:nvSpPr>
          <p:cNvPr id="9" name="Rectangle 27"/>
          <p:cNvSpPr>
            <a:spLocks noChangeArrowheads="1"/>
          </p:cNvSpPr>
          <p:nvPr/>
        </p:nvSpPr>
        <p:spPr bwMode="auto">
          <a:xfrm>
            <a:off x="842121" y="5127625"/>
            <a:ext cx="7848600" cy="892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pPr>
            <a:r>
              <a:rPr lang="en-US" altLang="en-US" sz="2000" b="0" dirty="0">
                <a:latin typeface="Liberation Sans" panose="020B0604020202020204"/>
              </a:rPr>
              <a:t>Interest </a:t>
            </a:r>
            <a:r>
              <a:rPr lang="en-US" altLang="en-US" sz="2000" b="0" dirty="0" smtClean="0">
                <a:latin typeface="Liberation Sans" panose="020B0604020202020204"/>
              </a:rPr>
              <a:t>Receivable</a:t>
            </a:r>
            <a:r>
              <a:rPr lang="en-US" altLang="en-US" sz="2000" b="0" dirty="0">
                <a:latin typeface="Liberation Sans" panose="020B0604020202020204"/>
              </a:rPr>
              <a:t>	7,601.84</a:t>
            </a:r>
          </a:p>
          <a:p>
            <a:pPr algn="l">
              <a:lnSpc>
                <a:spcPct val="120000"/>
              </a:lnSpc>
              <a:spcBef>
                <a:spcPct val="20000"/>
              </a:spcBef>
            </a:pPr>
            <a:r>
              <a:rPr lang="en-US" altLang="en-US" sz="2000" b="0" dirty="0">
                <a:latin typeface="Liberation Sans" panose="020B0604020202020204"/>
              </a:rPr>
              <a:t>	Interest </a:t>
            </a:r>
            <a:r>
              <a:rPr lang="en-US" altLang="en-US" sz="2000" b="0" dirty="0" smtClean="0">
                <a:latin typeface="Liberation Sans" panose="020B0604020202020204"/>
              </a:rPr>
              <a:t>Revenue (leases)</a:t>
            </a:r>
            <a:r>
              <a:rPr lang="en-US" altLang="en-US" sz="2000" b="0" dirty="0">
                <a:latin typeface="Liberation Sans" panose="020B0604020202020204"/>
              </a:rPr>
              <a:t>		7,601.84</a:t>
            </a:r>
          </a:p>
        </p:txBody>
      </p:sp>
      <p:sp>
        <p:nvSpPr>
          <p:cNvPr id="56329" name="Text Box 30"/>
          <p:cNvSpPr txBox="1">
            <a:spLocks noChangeArrowheads="1"/>
          </p:cNvSpPr>
          <p:nvPr/>
        </p:nvSpPr>
        <p:spPr bwMode="auto">
          <a:xfrm>
            <a:off x="609600" y="4291384"/>
            <a:ext cx="8153400" cy="800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On December 31, 2017, Caterpillar recognizes the interest revenue during the first year through the following entry.</a:t>
            </a:r>
          </a:p>
        </p:txBody>
      </p:sp>
      <p:sp>
        <p:nvSpPr>
          <p:cNvPr id="1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33584666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58374" name="Text Box 30"/>
          <p:cNvSpPr txBox="1">
            <a:spLocks noChangeArrowheads="1"/>
          </p:cNvSpPr>
          <p:nvPr/>
        </p:nvSpPr>
        <p:spPr bwMode="auto">
          <a:xfrm>
            <a:off x="609600" y="1368425"/>
            <a:ext cx="8153400" cy="835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100" b="0" dirty="0">
                <a:solidFill>
                  <a:srgbClr val="000000"/>
                </a:solidFill>
                <a:latin typeface="Liberation Sans" panose="020B0604020202020204"/>
              </a:rPr>
              <a:t>Illustration 21-15 shows the assets section as it relates to lease transactions at December 31, 2017.</a:t>
            </a:r>
          </a:p>
        </p:txBody>
      </p:sp>
      <p:sp>
        <p:nvSpPr>
          <p:cNvPr id="10" name="Rectangle 9"/>
          <p:cNvSpPr/>
          <p:nvPr/>
        </p:nvSpPr>
        <p:spPr>
          <a:xfrm>
            <a:off x="1072776" y="4694520"/>
            <a:ext cx="4114800" cy="461665"/>
          </a:xfrm>
          <a:prstGeom prst="rect">
            <a:avLst/>
          </a:prstGeom>
          <a:noFill/>
        </p:spPr>
        <p:txBody>
          <a:bodyPr wrap="square">
            <a:spAutoFit/>
          </a:bodyPr>
          <a:lstStyle/>
          <a:p>
            <a:pPr>
              <a:defRPr/>
            </a:pPr>
            <a:r>
              <a:rPr lang="en-US" sz="1200" dirty="0" smtClean="0">
                <a:solidFill>
                  <a:srgbClr val="006600"/>
                </a:solidFill>
                <a:latin typeface="Liberation Sans" panose="020B0604020202020204"/>
              </a:rPr>
              <a:t>ILLUSTRATION 21-15</a:t>
            </a:r>
          </a:p>
          <a:p>
            <a:pPr>
              <a:defRPr/>
            </a:pPr>
            <a:r>
              <a:rPr lang="en-US" sz="1200" b="0" dirty="0">
                <a:solidFill>
                  <a:schemeClr val="tx1"/>
                </a:solidFill>
                <a:latin typeface="Liberation Sans" panose="020B0604020202020204"/>
              </a:rPr>
              <a:t>Reporting Lease Transactions by Lessor</a:t>
            </a:r>
          </a:p>
        </p:txBody>
      </p:sp>
      <p:sp>
        <p:nvSpPr>
          <p:cNvPr id="11"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spcBef>
                <a:spcPct val="45000"/>
              </a:spcBef>
              <a:buSzPct val="80000"/>
            </a:pPr>
            <a:r>
              <a:rPr lang="en-US" altLang="en-US" sz="3200" dirty="0" smtClean="0">
                <a:solidFill>
                  <a:srgbClr val="CC0000"/>
                </a:solidFill>
                <a:latin typeface="Liberation Sans" panose="020B0604020202020204"/>
              </a:rPr>
              <a:t>Direct-Financing Method (Lessor)</a:t>
            </a:r>
            <a:endParaRPr lang="en-US" altLang="en-US" sz="3200" dirty="0">
              <a:solidFill>
                <a:srgbClr val="CC0000"/>
              </a:solidFill>
              <a:latin typeface="Liberation Sans" panose="020B0604020202020204"/>
            </a:endParaRPr>
          </a:p>
        </p:txBody>
      </p:sp>
      <p:sp>
        <p:nvSpPr>
          <p:cNvPr id="1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3</a:t>
            </a:r>
            <a:endParaRPr lang="en-US" altLang="en-US" sz="1600" i="1" dirty="0">
              <a:solidFill>
                <a:schemeClr val="bg2"/>
              </a:solidFill>
              <a:latin typeface="Liberation Sans" panose="020B0604020202020204"/>
            </a:endParaRPr>
          </a:p>
        </p:txBody>
      </p:sp>
      <p:pic>
        <p:nvPicPr>
          <p:cNvPr id="3" name="Picture 2"/>
          <p:cNvPicPr>
            <a:picLocks noChangeAspect="1"/>
          </p:cNvPicPr>
          <p:nvPr/>
        </p:nvPicPr>
        <p:blipFill>
          <a:blip r:embed="rId3"/>
          <a:stretch>
            <a:fillRect/>
          </a:stretch>
        </p:blipFill>
        <p:spPr>
          <a:xfrm>
            <a:off x="1157754" y="2438400"/>
            <a:ext cx="6828490" cy="2246475"/>
          </a:xfrm>
          <a:prstGeom prst="rect">
            <a:avLst/>
          </a:prstGeom>
        </p:spPr>
      </p:pic>
    </p:spTree>
    <p:extLst>
      <p:ext uri="{BB962C8B-B14F-4D97-AF65-F5344CB8AC3E}">
        <p14:creationId xmlns:p14="http://schemas.microsoft.com/office/powerpoint/2010/main" val="422475099"/>
      </p:ext>
    </p:extLst>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6"/>
          <p:cNvSpPr txBox="1">
            <a:spLocks noChangeArrowheads="1"/>
          </p:cNvSpPr>
          <p:nvPr/>
        </p:nvSpPr>
        <p:spPr bwMode="auto">
          <a:xfrm>
            <a:off x="8229600" y="64452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3</a:t>
            </a:r>
            <a:endParaRPr lang="en-US" altLang="en-US" sz="1600" b="1" i="1" dirty="0">
              <a:solidFill>
                <a:schemeClr val="bg2"/>
              </a:solidFill>
              <a:latin typeface="Liberation Sans" panose="020B0604020202020204"/>
            </a:endParaRPr>
          </a:p>
        </p:txBody>
      </p:sp>
      <p:pic>
        <p:nvPicPr>
          <p:cNvPr id="11" name="Picture 10"/>
          <p:cNvPicPr>
            <a:picLocks noChangeAspect="1"/>
          </p:cNvPicPr>
          <p:nvPr/>
        </p:nvPicPr>
        <p:blipFill>
          <a:blip r:embed="rId3"/>
          <a:stretch>
            <a:fillRect/>
          </a:stretch>
        </p:blipFill>
        <p:spPr>
          <a:xfrm>
            <a:off x="335986" y="386976"/>
            <a:ext cx="8472028" cy="5179015"/>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21-14</a:t>
            </a:r>
          </a:p>
        </p:txBody>
      </p:sp>
      <p:sp>
        <p:nvSpPr>
          <p:cNvPr id="9" name="Rectangle 27"/>
          <p:cNvSpPr>
            <a:spLocks noChangeArrowheads="1"/>
          </p:cNvSpPr>
          <p:nvPr/>
        </p:nvSpPr>
        <p:spPr bwMode="auto">
          <a:xfrm>
            <a:off x="842121" y="4800600"/>
            <a:ext cx="7848600" cy="175432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tabLst>
                <a:tab pos="6000750" algn="r"/>
                <a:tab pos="7488238" algn="r"/>
              </a:tabLst>
            </a:pPr>
            <a:r>
              <a:rPr lang="en-US" altLang="en-US" sz="2000" b="0" dirty="0" smtClean="0">
                <a:latin typeface="Liberation Sans" panose="020B0604020202020204"/>
              </a:rPr>
              <a:t>Cash 	25,981.62 </a:t>
            </a:r>
          </a:p>
          <a:p>
            <a:pPr algn="l">
              <a:lnSpc>
                <a:spcPct val="120000"/>
              </a:lnSpc>
              <a:spcBef>
                <a:spcPct val="20000"/>
              </a:spcBef>
              <a:tabLst>
                <a:tab pos="6000750" algn="r"/>
                <a:tab pos="7488238" algn="r"/>
              </a:tabLst>
            </a:pPr>
            <a:r>
              <a:rPr lang="en-US" altLang="en-US" sz="2000" b="0" dirty="0" smtClean="0">
                <a:latin typeface="Liberation Sans" panose="020B0604020202020204"/>
              </a:rPr>
              <a:t>	Lease Receivable  		16,379.78 </a:t>
            </a:r>
          </a:p>
          <a:p>
            <a:pPr algn="l">
              <a:lnSpc>
                <a:spcPct val="120000"/>
              </a:lnSpc>
              <a:spcBef>
                <a:spcPct val="20000"/>
              </a:spcBef>
              <a:tabLst>
                <a:tab pos="6000750" algn="r"/>
                <a:tab pos="7488238" algn="r"/>
              </a:tabLst>
            </a:pPr>
            <a:r>
              <a:rPr lang="en-US" altLang="en-US" sz="2000" b="0" dirty="0">
                <a:latin typeface="Liberation Sans" panose="020B0604020202020204"/>
              </a:rPr>
              <a:t>	</a:t>
            </a:r>
            <a:r>
              <a:rPr lang="en-US" altLang="en-US" sz="2000" b="0" dirty="0" smtClean="0">
                <a:latin typeface="Liberation Sans" panose="020B0604020202020204"/>
              </a:rPr>
              <a:t>Interest Receivable  		7,601.84 </a:t>
            </a:r>
          </a:p>
          <a:p>
            <a:pPr algn="l">
              <a:lnSpc>
                <a:spcPct val="120000"/>
              </a:lnSpc>
              <a:spcBef>
                <a:spcPct val="20000"/>
              </a:spcBef>
              <a:tabLst>
                <a:tab pos="6000750" algn="r"/>
                <a:tab pos="7488238" algn="r"/>
              </a:tabLst>
            </a:pPr>
            <a:r>
              <a:rPr lang="en-US" altLang="en-US" sz="2000" b="0" dirty="0" smtClean="0">
                <a:latin typeface="Liberation Sans" panose="020B0604020202020204"/>
              </a:rPr>
              <a:t>	Property Tax Expense/Property Taxes Payable  		2,000.00</a:t>
            </a:r>
          </a:p>
        </p:txBody>
      </p:sp>
      <p:sp>
        <p:nvSpPr>
          <p:cNvPr id="56329" name="Text Box 30"/>
          <p:cNvSpPr txBox="1">
            <a:spLocks noChangeArrowheads="1"/>
          </p:cNvSpPr>
          <p:nvPr/>
        </p:nvSpPr>
        <p:spPr bwMode="auto">
          <a:xfrm>
            <a:off x="609600" y="4291384"/>
            <a:ext cx="8153400" cy="4200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On January 1, </a:t>
            </a:r>
            <a:r>
              <a:rPr lang="en-US" altLang="en-US" sz="2000" b="0" dirty="0" smtClean="0">
                <a:solidFill>
                  <a:srgbClr val="000000"/>
                </a:solidFill>
                <a:latin typeface="Liberation Sans" panose="020B0604020202020204"/>
              </a:rPr>
              <a:t>2018, Caterpillar records the following. </a:t>
            </a:r>
            <a:endParaRPr lang="en-US" altLang="en-US" sz="2000" b="0" dirty="0">
              <a:solidFill>
                <a:srgbClr val="000000"/>
              </a:solidFill>
              <a:latin typeface="Liberation Sans" panose="020B0604020202020204"/>
            </a:endParaRPr>
          </a:p>
        </p:txBody>
      </p:sp>
    </p:spTree>
    <p:extLst>
      <p:ext uri="{BB962C8B-B14F-4D97-AF65-F5344CB8AC3E}">
        <p14:creationId xmlns:p14="http://schemas.microsoft.com/office/powerpoint/2010/main" val="21151752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left)">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35986" y="386976"/>
            <a:ext cx="8472028" cy="5179015"/>
          </a:xfrm>
          <a:prstGeom prst="rect">
            <a:avLst/>
          </a:prstGeom>
        </p:spPr>
      </p:pic>
      <p:sp>
        <p:nvSpPr>
          <p:cNvPr id="4" name="Rectangle 3"/>
          <p:cNvSpPr/>
          <p:nvPr/>
        </p:nvSpPr>
        <p:spPr bwMode="auto">
          <a:xfrm>
            <a:off x="228600" y="4038600"/>
            <a:ext cx="8686800" cy="1752600"/>
          </a:xfrm>
          <a:prstGeom prst="rect">
            <a:avLst/>
          </a:prstGeom>
          <a:solidFill>
            <a:schemeClr val="bg1"/>
          </a:solidFill>
          <a:ln w="28575" cap="sq"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folHlink"/>
              </a:solidFill>
              <a:effectLst>
                <a:outerShdw blurRad="38100" dist="38100" dir="2700000" algn="tl">
                  <a:srgbClr val="000000">
                    <a:alpha val="43137"/>
                  </a:srgbClr>
                </a:outerShdw>
              </a:effectLst>
              <a:latin typeface="Comic Sans MS" pitchFamily="66" charset="0"/>
            </a:endParaRPr>
          </a:p>
        </p:txBody>
      </p:sp>
      <p:sp>
        <p:nvSpPr>
          <p:cNvPr id="2" name="Rectangle 1"/>
          <p:cNvSpPr/>
          <p:nvPr/>
        </p:nvSpPr>
        <p:spPr>
          <a:xfrm>
            <a:off x="6958104" y="457200"/>
            <a:ext cx="1769551" cy="276999"/>
          </a:xfrm>
          <a:prstGeom prst="rect">
            <a:avLst/>
          </a:prstGeom>
          <a:solidFill>
            <a:schemeClr val="accent3"/>
          </a:solidFill>
          <a:ln>
            <a:solidFill>
              <a:schemeClr val="tx1"/>
            </a:solidFill>
          </a:ln>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r>
              <a:rPr lang="en-US" altLang="en-US" sz="1200" dirty="0" smtClean="0">
                <a:solidFill>
                  <a:srgbClr val="006600"/>
                </a:solidFill>
                <a:latin typeface="Liberation Sans" panose="020B0604020202020204"/>
              </a:rPr>
              <a:t>ILLUSTRATION 21-14</a:t>
            </a:r>
          </a:p>
        </p:txBody>
      </p:sp>
      <p:sp>
        <p:nvSpPr>
          <p:cNvPr id="9" name="Rectangle 27"/>
          <p:cNvSpPr>
            <a:spLocks noChangeArrowheads="1"/>
          </p:cNvSpPr>
          <p:nvPr/>
        </p:nvSpPr>
        <p:spPr bwMode="auto">
          <a:xfrm>
            <a:off x="842121" y="4800600"/>
            <a:ext cx="7848600" cy="862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486400" algn="r"/>
                <a:tab pos="6864350" algn="r"/>
              </a:tabLst>
              <a:defRPr b="1">
                <a:solidFill>
                  <a:schemeClr val="folHlink"/>
                </a:solidFill>
                <a:latin typeface="Comic Sans MS" panose="030F0702030302020204" pitchFamily="66" charset="0"/>
              </a:defRPr>
            </a:lvl1pPr>
            <a:lvl2pPr marL="742950" indent="-285750" algn="ctr">
              <a:tabLst>
                <a:tab pos="5486400" algn="r"/>
                <a:tab pos="6864350" algn="r"/>
              </a:tabLst>
              <a:defRPr b="1">
                <a:solidFill>
                  <a:schemeClr val="folHlink"/>
                </a:solidFill>
                <a:latin typeface="Comic Sans MS" panose="030F0702030302020204" pitchFamily="66" charset="0"/>
              </a:defRPr>
            </a:lvl2pPr>
            <a:lvl3pPr marL="1143000" indent="-228600" algn="ctr">
              <a:tabLst>
                <a:tab pos="5486400" algn="r"/>
                <a:tab pos="6864350" algn="r"/>
              </a:tabLst>
              <a:defRPr b="1">
                <a:solidFill>
                  <a:schemeClr val="folHlink"/>
                </a:solidFill>
                <a:latin typeface="Comic Sans MS" panose="030F0702030302020204" pitchFamily="66" charset="0"/>
              </a:defRPr>
            </a:lvl3pPr>
            <a:lvl4pPr marL="1600200" indent="-228600" algn="ctr">
              <a:tabLst>
                <a:tab pos="5486400" algn="r"/>
                <a:tab pos="6864350" algn="r"/>
              </a:tabLst>
              <a:defRPr b="1">
                <a:solidFill>
                  <a:schemeClr val="folHlink"/>
                </a:solidFill>
                <a:latin typeface="Comic Sans MS" panose="030F0702030302020204" pitchFamily="66" charset="0"/>
              </a:defRPr>
            </a:lvl4pPr>
            <a:lvl5pPr marL="2057400" indent="-228600" algn="ctr">
              <a:tabLst>
                <a:tab pos="5486400" algn="r"/>
                <a:tab pos="686435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864350" algn="r"/>
              </a:tabLst>
              <a:defRPr b="1">
                <a:solidFill>
                  <a:schemeClr val="folHlink"/>
                </a:solidFill>
                <a:latin typeface="Comic Sans MS" panose="030F0702030302020204" pitchFamily="66" charset="0"/>
              </a:defRPr>
            </a:lvl9pPr>
          </a:lstStyle>
          <a:p>
            <a:pPr algn="l">
              <a:lnSpc>
                <a:spcPct val="120000"/>
              </a:lnSpc>
              <a:spcBef>
                <a:spcPct val="20000"/>
              </a:spcBef>
              <a:tabLst>
                <a:tab pos="6000750" algn="r"/>
                <a:tab pos="7488238" algn="r"/>
              </a:tabLst>
            </a:pPr>
            <a:r>
              <a:rPr lang="en-US" altLang="en-US" sz="2000" b="0" dirty="0" smtClean="0">
                <a:latin typeface="Liberation Sans" panose="020B0604020202020204"/>
              </a:rPr>
              <a:t>Interest Receivable 	5,963.86 </a:t>
            </a:r>
          </a:p>
          <a:p>
            <a:pPr algn="l">
              <a:lnSpc>
                <a:spcPct val="120000"/>
              </a:lnSpc>
              <a:spcBef>
                <a:spcPct val="20000"/>
              </a:spcBef>
              <a:tabLst>
                <a:tab pos="6000750" algn="r"/>
                <a:tab pos="7488238" algn="r"/>
              </a:tabLst>
            </a:pPr>
            <a:r>
              <a:rPr lang="en-US" altLang="en-US" sz="2000" b="0" dirty="0" smtClean="0">
                <a:latin typeface="Liberation Sans" panose="020B0604020202020204"/>
              </a:rPr>
              <a:t>	Interest Revenue (leases)  		5,963.86 </a:t>
            </a:r>
          </a:p>
        </p:txBody>
      </p:sp>
      <p:sp>
        <p:nvSpPr>
          <p:cNvPr id="56329" name="Text Box 30"/>
          <p:cNvSpPr txBox="1">
            <a:spLocks noChangeArrowheads="1"/>
          </p:cNvSpPr>
          <p:nvPr/>
        </p:nvSpPr>
        <p:spPr bwMode="auto">
          <a:xfrm>
            <a:off x="609600" y="4291384"/>
            <a:ext cx="8153400" cy="4200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15000"/>
              </a:lnSpc>
              <a:spcBef>
                <a:spcPct val="35000"/>
              </a:spcBef>
              <a:buSzPct val="80000"/>
            </a:pPr>
            <a:r>
              <a:rPr lang="en-US" altLang="en-US" sz="2000" b="0" dirty="0">
                <a:solidFill>
                  <a:srgbClr val="000000"/>
                </a:solidFill>
                <a:latin typeface="Liberation Sans" panose="020B0604020202020204"/>
              </a:rPr>
              <a:t>On </a:t>
            </a:r>
            <a:r>
              <a:rPr lang="en-US" altLang="en-US" sz="2000" b="0" dirty="0" smtClean="0">
                <a:solidFill>
                  <a:srgbClr val="000000"/>
                </a:solidFill>
                <a:latin typeface="Liberation Sans" panose="020B0604020202020204"/>
              </a:rPr>
              <a:t>December 31</a:t>
            </a:r>
            <a:r>
              <a:rPr lang="en-US" altLang="en-US" sz="2000" b="0" dirty="0">
                <a:solidFill>
                  <a:srgbClr val="000000"/>
                </a:solidFill>
                <a:latin typeface="Liberation Sans" panose="020B0604020202020204"/>
              </a:rPr>
              <a:t>, </a:t>
            </a:r>
            <a:r>
              <a:rPr lang="en-US" altLang="en-US" sz="2000" b="0" dirty="0" smtClean="0">
                <a:solidFill>
                  <a:srgbClr val="000000"/>
                </a:solidFill>
                <a:latin typeface="Liberation Sans" panose="020B0604020202020204"/>
              </a:rPr>
              <a:t>2018, Caterpillar accrues interest as follows. </a:t>
            </a:r>
            <a:endParaRPr lang="en-US" altLang="en-US" sz="2000" b="0" dirty="0">
              <a:solidFill>
                <a:srgbClr val="000000"/>
              </a:solidFill>
              <a:latin typeface="Liberation Sans" panose="020B0604020202020204"/>
            </a:endParaRPr>
          </a:p>
        </p:txBody>
      </p:sp>
      <p:sp>
        <p:nvSpPr>
          <p:cNvPr id="7"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3</a:t>
            </a:r>
            <a:endParaRPr lang="en-US" altLang="en-US" sz="1600" b="1" i="1" dirty="0">
              <a:solidFill>
                <a:schemeClr val="bg2"/>
              </a:solidFill>
              <a:latin typeface="Liberation Sans" panose="020B0604020202020204"/>
            </a:endParaRPr>
          </a:p>
        </p:txBody>
      </p:sp>
    </p:spTree>
    <p:extLst>
      <p:ext uri="{BB962C8B-B14F-4D97-AF65-F5344CB8AC3E}">
        <p14:creationId xmlns:p14="http://schemas.microsoft.com/office/powerpoint/2010/main" val="15598675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2"/>
          <p:cNvSpPr txBox="1">
            <a:spLocks noChangeArrowheads="1"/>
          </p:cNvSpPr>
          <p:nvPr/>
        </p:nvSpPr>
        <p:spPr bwMode="auto">
          <a:xfrm>
            <a:off x="609600" y="2052638"/>
            <a:ext cx="7924800" cy="10741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2625" indent="-45085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ct val="50000"/>
              </a:spcBef>
              <a:buClr>
                <a:srgbClr val="CC0000"/>
              </a:buClr>
              <a:buSzPct val="80000"/>
              <a:buFont typeface="Wingdings" panose="05000000000000000000" pitchFamily="2" charset="2"/>
              <a:buChar char="u"/>
            </a:pPr>
            <a:r>
              <a:rPr lang="en-US" altLang="en-US" sz="2200" b="0" dirty="0">
                <a:solidFill>
                  <a:srgbClr val="000000"/>
                </a:solidFill>
                <a:latin typeface="Liberation Sans" panose="020B0604020202020204"/>
              </a:rPr>
              <a:t>Records each rental receipt as rental revenue. </a:t>
            </a:r>
          </a:p>
          <a:p>
            <a:pPr algn="l">
              <a:lnSpc>
                <a:spcPct val="120000"/>
              </a:lnSpc>
              <a:spcBef>
                <a:spcPct val="50000"/>
              </a:spcBef>
              <a:buClr>
                <a:srgbClr val="CC0000"/>
              </a:buClr>
              <a:buSzPct val="80000"/>
              <a:buFont typeface="Wingdings" panose="05000000000000000000" pitchFamily="2" charset="2"/>
              <a:buChar char="u"/>
            </a:pPr>
            <a:r>
              <a:rPr lang="en-US" altLang="en-US" sz="2200" b="0" dirty="0">
                <a:solidFill>
                  <a:srgbClr val="000000"/>
                </a:solidFill>
                <a:latin typeface="Liberation Sans" panose="020B0604020202020204"/>
              </a:rPr>
              <a:t>Depreciates leased asset in the normal manner.</a:t>
            </a:r>
          </a:p>
        </p:txBody>
      </p:sp>
      <p:sp>
        <p:nvSpPr>
          <p:cNvPr id="99331" name="Text Box 6"/>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Operating Method (Lessor)</a:t>
            </a:r>
          </a:p>
        </p:txBody>
      </p:sp>
      <p:sp>
        <p:nvSpPr>
          <p:cNvPr id="6"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8"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
        <p:nvSpPr>
          <p:cNvPr id="9"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3</a:t>
            </a:r>
            <a:endParaRPr lang="en-US" altLang="en-US" sz="1600" b="1"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6"/>
          <p:cNvSpPr txBox="1">
            <a:spLocks noChangeArrowheads="1"/>
          </p:cNvSpPr>
          <p:nvPr/>
        </p:nvSpPr>
        <p:spPr bwMode="auto">
          <a:xfrm>
            <a:off x="546100" y="1371600"/>
            <a:ext cx="7924800" cy="89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35000"/>
              </a:spcBef>
              <a:buClr>
                <a:schemeClr val="bg2"/>
              </a:buClr>
              <a:buSzPct val="80000"/>
            </a:pPr>
            <a:r>
              <a:rPr lang="en-US" altLang="en-US" sz="2100" dirty="0">
                <a:solidFill>
                  <a:schemeClr val="tx1"/>
                </a:solidFill>
                <a:latin typeface="Liberation Sans" panose="020B0604020202020204"/>
              </a:rPr>
              <a:t>Illustration:</a:t>
            </a:r>
            <a:r>
              <a:rPr lang="en-US" altLang="en-US" sz="2100" b="0" dirty="0">
                <a:solidFill>
                  <a:schemeClr val="tx1"/>
                </a:solidFill>
                <a:latin typeface="Liberation Sans" panose="020B0604020202020204"/>
              </a:rPr>
              <a:t> </a:t>
            </a:r>
            <a:r>
              <a:rPr lang="en-US" altLang="en-US" sz="2100" b="0" dirty="0" smtClean="0">
                <a:solidFill>
                  <a:schemeClr val="tx1"/>
                </a:solidFill>
                <a:latin typeface="Liberation Sans" panose="020B0604020202020204"/>
              </a:rPr>
              <a:t>Assume Caterpillar accounts </a:t>
            </a:r>
            <a:r>
              <a:rPr lang="en-US" altLang="en-US" sz="2100" b="0" dirty="0">
                <a:solidFill>
                  <a:schemeClr val="tx1"/>
                </a:solidFill>
                <a:latin typeface="Liberation Sans" panose="020B0604020202020204"/>
              </a:rPr>
              <a:t>for the lease as an operating lease.  It records the cash rental receipt as follows:</a:t>
            </a:r>
          </a:p>
        </p:txBody>
      </p:sp>
      <p:sp>
        <p:nvSpPr>
          <p:cNvPr id="1574919" name="Rectangle 7"/>
          <p:cNvSpPr>
            <a:spLocks noChangeArrowheads="1"/>
          </p:cNvSpPr>
          <p:nvPr/>
        </p:nvSpPr>
        <p:spPr bwMode="auto">
          <a:xfrm>
            <a:off x="990600" y="2514600"/>
            <a:ext cx="7772400" cy="9233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tabLst>
                <a:tab pos="5486400" algn="r"/>
                <a:tab pos="6742113" algn="r"/>
              </a:tabLst>
              <a:defRPr b="1">
                <a:solidFill>
                  <a:schemeClr val="folHlink"/>
                </a:solidFill>
                <a:latin typeface="Comic Sans MS" panose="030F0702030302020204" pitchFamily="66" charset="0"/>
              </a:defRPr>
            </a:lvl1pPr>
            <a:lvl2pPr marL="742950" indent="-285750" algn="ctr">
              <a:tabLst>
                <a:tab pos="5486400" algn="r"/>
                <a:tab pos="6742113" algn="r"/>
              </a:tabLst>
              <a:defRPr b="1">
                <a:solidFill>
                  <a:schemeClr val="folHlink"/>
                </a:solidFill>
                <a:latin typeface="Comic Sans MS" panose="030F0702030302020204" pitchFamily="66" charset="0"/>
              </a:defRPr>
            </a:lvl2pPr>
            <a:lvl3pPr marL="1143000" indent="-228600" algn="ctr">
              <a:tabLst>
                <a:tab pos="5486400" algn="r"/>
                <a:tab pos="6742113" algn="r"/>
              </a:tabLst>
              <a:defRPr b="1">
                <a:solidFill>
                  <a:schemeClr val="folHlink"/>
                </a:solidFill>
                <a:latin typeface="Comic Sans MS" panose="030F0702030302020204" pitchFamily="66" charset="0"/>
              </a:defRPr>
            </a:lvl3pPr>
            <a:lvl4pPr marL="1600200" indent="-228600" algn="ctr">
              <a:tabLst>
                <a:tab pos="5486400" algn="r"/>
                <a:tab pos="6742113" algn="r"/>
              </a:tabLst>
              <a:defRPr b="1">
                <a:solidFill>
                  <a:schemeClr val="folHlink"/>
                </a:solidFill>
                <a:latin typeface="Comic Sans MS" panose="030F0702030302020204" pitchFamily="66" charset="0"/>
              </a:defRPr>
            </a:lvl4pPr>
            <a:lvl5pPr marL="2057400" indent="-228600" algn="ctr">
              <a:tabLst>
                <a:tab pos="5486400" algn="r"/>
                <a:tab pos="6742113"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000" b="0" dirty="0">
                <a:latin typeface="Liberation Sans" panose="020B0604020202020204"/>
              </a:rPr>
              <a:t>Cash	</a:t>
            </a:r>
            <a:r>
              <a:rPr lang="en-US" altLang="en-US" sz="2000" b="0" dirty="0" smtClean="0">
                <a:latin typeface="Liberation Sans" panose="020B0604020202020204"/>
              </a:rPr>
              <a:t>25,981.62</a:t>
            </a:r>
            <a:endParaRPr lang="en-US" altLang="en-US" sz="2000" b="0" dirty="0">
              <a:latin typeface="Liberation Sans" panose="020B0604020202020204"/>
            </a:endParaRPr>
          </a:p>
          <a:p>
            <a:pPr algn="l">
              <a:lnSpc>
                <a:spcPct val="120000"/>
              </a:lnSpc>
              <a:spcBef>
                <a:spcPct val="20000"/>
              </a:spcBef>
            </a:pPr>
            <a:r>
              <a:rPr lang="en-US" altLang="en-US" sz="2000" b="0" dirty="0">
                <a:latin typeface="Liberation Sans" panose="020B0604020202020204"/>
              </a:rPr>
              <a:t>	Rental Revenue		</a:t>
            </a:r>
            <a:r>
              <a:rPr lang="en-US" altLang="en-US" sz="2000" b="0" dirty="0" smtClean="0">
                <a:latin typeface="Liberation Sans" panose="020B0604020202020204"/>
              </a:rPr>
              <a:t>25,981.62</a:t>
            </a:r>
          </a:p>
        </p:txBody>
      </p:sp>
      <p:sp>
        <p:nvSpPr>
          <p:cNvPr id="101380" name="Text Box 8"/>
          <p:cNvSpPr txBox="1">
            <a:spLocks noChangeArrowheads="1"/>
          </p:cNvSpPr>
          <p:nvPr/>
        </p:nvSpPr>
        <p:spPr bwMode="auto">
          <a:xfrm>
            <a:off x="533400" y="3810000"/>
            <a:ext cx="8305800" cy="1013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35000"/>
              </a:spcBef>
              <a:buClr>
                <a:schemeClr val="bg2"/>
              </a:buClr>
              <a:buSzPct val="80000"/>
            </a:pPr>
            <a:r>
              <a:rPr lang="en-US" altLang="en-US" sz="2100" dirty="0">
                <a:solidFill>
                  <a:srgbClr val="000000"/>
                </a:solidFill>
                <a:latin typeface="Liberation Sans" panose="020B0604020202020204"/>
              </a:rPr>
              <a:t>Depreciation </a:t>
            </a:r>
            <a:r>
              <a:rPr lang="en-US" altLang="en-US" sz="2100" b="0" dirty="0">
                <a:solidFill>
                  <a:srgbClr val="000000"/>
                </a:solidFill>
                <a:latin typeface="Liberation Sans" panose="020B0604020202020204"/>
              </a:rPr>
              <a:t>is recorded as follows:  </a:t>
            </a:r>
          </a:p>
          <a:p>
            <a:pPr algn="l">
              <a:lnSpc>
                <a:spcPct val="125000"/>
              </a:lnSpc>
              <a:spcBef>
                <a:spcPct val="35000"/>
              </a:spcBef>
              <a:buClr>
                <a:schemeClr val="bg2"/>
              </a:buClr>
              <a:buSzPct val="80000"/>
            </a:pPr>
            <a:r>
              <a:rPr lang="en-US" altLang="en-US" b="0" dirty="0" smtClean="0">
                <a:solidFill>
                  <a:schemeClr val="tx1"/>
                </a:solidFill>
                <a:latin typeface="Liberation Sans" panose="020B0604020202020204"/>
              </a:rPr>
              <a:t>$100,000 </a:t>
            </a:r>
            <a:r>
              <a:rPr lang="en-US" altLang="en-US" b="0" dirty="0">
                <a:solidFill>
                  <a:schemeClr val="tx1"/>
                </a:solidFill>
                <a:latin typeface="Liberation Sans" panose="020B0604020202020204"/>
              </a:rPr>
              <a:t>÷ </a:t>
            </a:r>
            <a:r>
              <a:rPr lang="en-US" altLang="en-US" b="0" dirty="0" smtClean="0">
                <a:solidFill>
                  <a:schemeClr val="tx1"/>
                </a:solidFill>
                <a:latin typeface="Liberation Sans" panose="020B0604020202020204"/>
              </a:rPr>
              <a:t>5 </a:t>
            </a:r>
            <a:r>
              <a:rPr lang="en-US" altLang="en-US" b="0" dirty="0">
                <a:solidFill>
                  <a:schemeClr val="tx1"/>
                </a:solidFill>
                <a:latin typeface="Liberation Sans" panose="020B0604020202020204"/>
              </a:rPr>
              <a:t>years = </a:t>
            </a:r>
            <a:r>
              <a:rPr lang="en-US" altLang="en-US" b="0" dirty="0" smtClean="0">
                <a:solidFill>
                  <a:schemeClr val="tx1"/>
                </a:solidFill>
                <a:latin typeface="Liberation Sans" panose="020B0604020202020204"/>
              </a:rPr>
              <a:t>$20,000</a:t>
            </a:r>
            <a:endParaRPr lang="en-US" altLang="en-US" sz="2100" b="0" dirty="0">
              <a:solidFill>
                <a:srgbClr val="000000"/>
              </a:solidFill>
              <a:latin typeface="Liberation Sans" panose="020B0604020202020204"/>
            </a:endParaRPr>
          </a:p>
        </p:txBody>
      </p:sp>
      <p:sp>
        <p:nvSpPr>
          <p:cNvPr id="1574921" name="Rectangle 9"/>
          <p:cNvSpPr>
            <a:spLocks noChangeArrowheads="1"/>
          </p:cNvSpPr>
          <p:nvPr/>
        </p:nvSpPr>
        <p:spPr bwMode="auto">
          <a:xfrm>
            <a:off x="990600" y="4876800"/>
            <a:ext cx="7772400" cy="923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tabLst>
                <a:tab pos="5486400" algn="r"/>
                <a:tab pos="6742113" algn="r"/>
              </a:tabLst>
              <a:defRPr b="1">
                <a:solidFill>
                  <a:schemeClr val="folHlink"/>
                </a:solidFill>
                <a:latin typeface="Comic Sans MS" panose="030F0702030302020204" pitchFamily="66" charset="0"/>
              </a:defRPr>
            </a:lvl1pPr>
            <a:lvl2pPr marL="742950" indent="-285750" algn="ctr">
              <a:tabLst>
                <a:tab pos="5486400" algn="r"/>
                <a:tab pos="6742113" algn="r"/>
              </a:tabLst>
              <a:defRPr b="1">
                <a:solidFill>
                  <a:schemeClr val="folHlink"/>
                </a:solidFill>
                <a:latin typeface="Comic Sans MS" panose="030F0702030302020204" pitchFamily="66" charset="0"/>
              </a:defRPr>
            </a:lvl2pPr>
            <a:lvl3pPr marL="1143000" indent="-228600" algn="ctr">
              <a:tabLst>
                <a:tab pos="5486400" algn="r"/>
                <a:tab pos="6742113" algn="r"/>
              </a:tabLst>
              <a:defRPr b="1">
                <a:solidFill>
                  <a:schemeClr val="folHlink"/>
                </a:solidFill>
                <a:latin typeface="Comic Sans MS" panose="030F0702030302020204" pitchFamily="66" charset="0"/>
              </a:defRPr>
            </a:lvl3pPr>
            <a:lvl4pPr marL="1600200" indent="-228600" algn="ctr">
              <a:tabLst>
                <a:tab pos="5486400" algn="r"/>
                <a:tab pos="6742113" algn="r"/>
              </a:tabLst>
              <a:defRPr b="1">
                <a:solidFill>
                  <a:schemeClr val="folHlink"/>
                </a:solidFill>
                <a:latin typeface="Comic Sans MS" panose="030F0702030302020204" pitchFamily="66" charset="0"/>
              </a:defRPr>
            </a:lvl4pPr>
            <a:lvl5pPr marL="2057400" indent="-228600" algn="ctr">
              <a:tabLst>
                <a:tab pos="5486400" algn="r"/>
                <a:tab pos="6742113"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486400" algn="r"/>
                <a:tab pos="6742113" algn="r"/>
              </a:tabLs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000" b="0" dirty="0">
                <a:latin typeface="Liberation Sans" panose="020B0604020202020204"/>
              </a:rPr>
              <a:t>Depreciation Expense	</a:t>
            </a:r>
            <a:r>
              <a:rPr lang="en-US" altLang="en-US" sz="2000" b="0" dirty="0" smtClean="0">
                <a:latin typeface="Liberation Sans" panose="020B0604020202020204"/>
              </a:rPr>
              <a:t>20,000</a:t>
            </a:r>
            <a:endParaRPr lang="en-US" altLang="en-US" sz="2000" b="0" dirty="0">
              <a:latin typeface="Liberation Sans" panose="020B0604020202020204"/>
            </a:endParaRPr>
          </a:p>
          <a:p>
            <a:pPr algn="l">
              <a:lnSpc>
                <a:spcPct val="120000"/>
              </a:lnSpc>
              <a:spcBef>
                <a:spcPct val="20000"/>
              </a:spcBef>
            </a:pPr>
            <a:r>
              <a:rPr lang="en-US" altLang="en-US" sz="2000" b="0" dirty="0">
                <a:latin typeface="Liberation Sans" panose="020B0604020202020204"/>
              </a:rPr>
              <a:t>	Accumulated Depreciation		</a:t>
            </a:r>
            <a:r>
              <a:rPr lang="en-US" altLang="en-US" sz="2000" b="0" dirty="0" smtClean="0">
                <a:latin typeface="Liberation Sans" panose="020B0604020202020204"/>
              </a:rPr>
              <a:t>20,000</a:t>
            </a:r>
            <a:endParaRPr lang="en-US" altLang="en-US" sz="2000" b="0" dirty="0">
              <a:latin typeface="Liberation Sans" panose="020B0604020202020204"/>
            </a:endParaRP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 name="Rectangle 3"/>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ACCOUNTING BY THE LESSOR</a:t>
            </a:r>
            <a:endParaRPr lang="en-US" sz="3200" dirty="0">
              <a:solidFill>
                <a:schemeClr val="tx2">
                  <a:lumMod val="50000"/>
                </a:schemeClr>
              </a:solidFill>
              <a:latin typeface="Liberation Sans" panose="020B0604020202020204"/>
            </a:endParaRPr>
          </a:p>
        </p:txBody>
      </p:sp>
      <p:sp>
        <p:nvSpPr>
          <p:cNvPr id="12"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a:solidFill>
                  <a:schemeClr val="bg2"/>
                </a:solidFill>
                <a:latin typeface="Liberation Sans" panose="020B0604020202020204"/>
              </a:rPr>
              <a:t>3</a:t>
            </a:r>
            <a:endParaRPr lang="en-US" altLang="en-US" sz="1600" b="1"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74919">
                                            <p:txEl>
                                              <p:pRg st="0" end="0"/>
                                            </p:txEl>
                                          </p:spTgt>
                                        </p:tgtEl>
                                        <p:attrNameLst>
                                          <p:attrName>style.visibility</p:attrName>
                                        </p:attrNameLst>
                                      </p:cBhvr>
                                      <p:to>
                                        <p:strVal val="visible"/>
                                      </p:to>
                                    </p:set>
                                    <p:animEffect transition="in" filter="wipe(left)">
                                      <p:cBhvr>
                                        <p:cTn id="7" dur="500"/>
                                        <p:tgtEl>
                                          <p:spTgt spid="15749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74919">
                                            <p:txEl>
                                              <p:pRg st="1" end="1"/>
                                            </p:txEl>
                                          </p:spTgt>
                                        </p:tgtEl>
                                        <p:attrNameLst>
                                          <p:attrName>style.visibility</p:attrName>
                                        </p:attrNameLst>
                                      </p:cBhvr>
                                      <p:to>
                                        <p:strVal val="visible"/>
                                      </p:to>
                                    </p:set>
                                    <p:animEffect transition="in" filter="wipe(left)">
                                      <p:cBhvr>
                                        <p:cTn id="12" dur="500"/>
                                        <p:tgtEl>
                                          <p:spTgt spid="15749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74921">
                                            <p:txEl>
                                              <p:pRg st="0" end="0"/>
                                            </p:txEl>
                                          </p:spTgt>
                                        </p:tgtEl>
                                        <p:attrNameLst>
                                          <p:attrName>style.visibility</p:attrName>
                                        </p:attrNameLst>
                                      </p:cBhvr>
                                      <p:to>
                                        <p:strVal val="visible"/>
                                      </p:to>
                                    </p:set>
                                    <p:animEffect transition="in" filter="wipe(left)">
                                      <p:cBhvr>
                                        <p:cTn id="17" dur="500"/>
                                        <p:tgtEl>
                                          <p:spTgt spid="157492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74921">
                                            <p:txEl>
                                              <p:pRg st="1" end="1"/>
                                            </p:txEl>
                                          </p:spTgt>
                                        </p:tgtEl>
                                        <p:attrNameLst>
                                          <p:attrName>style.visibility</p:attrName>
                                        </p:attrNameLst>
                                      </p:cBhvr>
                                      <p:to>
                                        <p:strVal val="visible"/>
                                      </p:to>
                                    </p:set>
                                    <p:animEffect transition="in" filter="wipe(left)">
                                      <p:cBhvr>
                                        <p:cTn id="22" dur="500"/>
                                        <p:tgtEl>
                                          <p:spTgt spid="15749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4919" grpId="0" build="p"/>
      <p:bldP spid="1574921"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560696" y="2871354"/>
            <a:ext cx="4114800" cy="304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lIns="90488" tIns="44450" rIns="90488" bIns="44450"/>
          <a:lstStyle/>
          <a:p>
            <a:pPr marL="341313" indent="-341313">
              <a:lnSpc>
                <a:spcPct val="115000"/>
              </a:lnSpc>
              <a:spcBef>
                <a:spcPct val="45000"/>
              </a:spcBef>
              <a:buClr>
                <a:srgbClr val="CC0000"/>
              </a:buClr>
              <a:buSzTx/>
              <a:buAutoNum type="arabicPlain"/>
            </a:pPr>
            <a:r>
              <a:rPr lang="en-US" sz="1900" kern="1200" dirty="0">
                <a:solidFill>
                  <a:schemeClr val="folHlink"/>
                </a:solidFill>
                <a:effectLst/>
                <a:latin typeface="Liberation Sans" panose="020B0604020202020204" pitchFamily="34" charset="0"/>
              </a:rPr>
              <a:t>Explain the nature, economic substance, and advantages of lease transactions.</a:t>
            </a:r>
          </a:p>
          <a:p>
            <a:pPr marL="341313" indent="-341313">
              <a:lnSpc>
                <a:spcPct val="115000"/>
              </a:lnSpc>
              <a:spcBef>
                <a:spcPct val="45000"/>
              </a:spcBef>
              <a:buClr>
                <a:srgbClr val="CC0000"/>
              </a:buClr>
              <a:buSzTx/>
              <a:buAutoNum type="arabicPlain"/>
            </a:pPr>
            <a:r>
              <a:rPr lang="en-US" sz="1900" kern="1200" dirty="0">
                <a:solidFill>
                  <a:schemeClr val="folHlink"/>
                </a:solidFill>
                <a:effectLst/>
                <a:latin typeface="Liberation Sans" panose="020B0604020202020204" pitchFamily="34" charset="0"/>
              </a:rPr>
              <a:t>Describe the accounting for leases by lessees.</a:t>
            </a:r>
          </a:p>
        </p:txBody>
      </p:sp>
      <p:sp>
        <p:nvSpPr>
          <p:cNvPr id="3075" name="Rectangle 15"/>
          <p:cNvSpPr>
            <a:spLocks noGrp="1" noChangeArrowheads="1"/>
          </p:cNvSpPr>
          <p:nvPr>
            <p:ph type="title" idx="4294967295"/>
          </p:nvPr>
        </p:nvSpPr>
        <p:spPr bwMode="auto">
          <a:xfrm>
            <a:off x="560696" y="1828800"/>
            <a:ext cx="3886200" cy="484909"/>
          </a:xfrm>
          <a:prstGeom prst="rect">
            <a:avLst/>
          </a:prstGeom>
          <a:noFill/>
          <a:ln>
            <a:noFill/>
          </a:ln>
          <a:effectLst/>
        </p:spPr>
        <p:txBody>
          <a:bodyPr vert="horz" wrap="square" lIns="90488" tIns="44450" rIns="90488" bIns="44450" numCol="1" anchor="t" anchorCtr="0" compatLnSpc="1">
            <a:prstTxWarp prst="textNoShape">
              <a:avLst/>
            </a:prstTxWarp>
          </a:bodyPr>
          <a:lstStyle/>
          <a:p>
            <a:pPr marL="0" indent="0" algn="l">
              <a:lnSpc>
                <a:spcPct val="110000"/>
              </a:lnSpc>
            </a:pPr>
            <a:r>
              <a:rPr lang="en-US" altLang="en-US" sz="2400" i="0" dirty="0" smtClean="0">
                <a:solidFill>
                  <a:srgbClr val="CC0000"/>
                </a:solidFill>
                <a:effectLst/>
                <a:latin typeface="Liberation Sans" panose="020B0604020202020204" pitchFamily="34" charset="0"/>
              </a:rPr>
              <a:t>LEARNING OBJECTIVES</a:t>
            </a:r>
          </a:p>
        </p:txBody>
      </p:sp>
      <p:sp>
        <p:nvSpPr>
          <p:cNvPr id="3076" name="Rectangle 18"/>
          <p:cNvSpPr>
            <a:spLocks noChangeArrowheads="1"/>
          </p:cNvSpPr>
          <p:nvPr/>
        </p:nvSpPr>
        <p:spPr bwMode="auto">
          <a:xfrm>
            <a:off x="4800600" y="2871354"/>
            <a:ext cx="4114800" cy="289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marL="341313" indent="-341313">
              <a:lnSpc>
                <a:spcPct val="115000"/>
              </a:lnSpc>
              <a:spcBef>
                <a:spcPct val="45000"/>
              </a:spcBef>
              <a:buClr>
                <a:srgbClr val="CC0000"/>
              </a:buClr>
              <a:buFont typeface="Wingdings" panose="05000000000000000000" pitchFamily="2" charset="2"/>
              <a:buAutoNum type="arabicPlain" startAt="3"/>
            </a:pPr>
            <a:r>
              <a:rPr lang="en-US" sz="1900" dirty="0">
                <a:latin typeface="Liberation Sans" panose="020B0604020202020204" pitchFamily="34" charset="0"/>
              </a:rPr>
              <a:t>Describe the accounting for leases by lessors.</a:t>
            </a:r>
          </a:p>
          <a:p>
            <a:pPr marL="341313" indent="-341313">
              <a:lnSpc>
                <a:spcPct val="115000"/>
              </a:lnSpc>
              <a:spcBef>
                <a:spcPct val="45000"/>
              </a:spcBef>
              <a:buClr>
                <a:srgbClr val="CC0000"/>
              </a:buClr>
              <a:buFont typeface="Wingdings" panose="05000000000000000000" pitchFamily="2" charset="2"/>
              <a:buAutoNum type="arabicPlain" startAt="3"/>
            </a:pPr>
            <a:r>
              <a:rPr lang="en-US" sz="1900" dirty="0">
                <a:solidFill>
                  <a:srgbClr val="CC0000"/>
                </a:solidFill>
                <a:latin typeface="Liberation Sans" panose="020B0604020202020204" pitchFamily="34" charset="0"/>
              </a:rPr>
              <a:t>Describe the accounting and reporting for special features of lease arrangements.</a:t>
            </a:r>
          </a:p>
        </p:txBody>
      </p:sp>
      <p:sp>
        <p:nvSpPr>
          <p:cNvPr id="3077" name="Rectangle 19"/>
          <p:cNvSpPr>
            <a:spLocks noChangeArrowheads="1"/>
          </p:cNvSpPr>
          <p:nvPr/>
        </p:nvSpPr>
        <p:spPr bwMode="auto">
          <a:xfrm>
            <a:off x="560696" y="2414154"/>
            <a:ext cx="7211704" cy="3974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lIns="90488" tIns="44450" rIns="90488" bIns="44450">
            <a:spAutoFit/>
          </a:bodyPr>
          <a:lstStyle>
            <a:lvl1pPr marL="285750" indent="-285750">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lnSpc>
                <a:spcPct val="115000"/>
              </a:lnSpc>
              <a:spcBef>
                <a:spcPct val="45000"/>
              </a:spcBef>
              <a:buClr>
                <a:srgbClr val="A50021"/>
              </a:buClr>
              <a:buFont typeface="Wingdings" pitchFamily="2" charset="2"/>
              <a:buNone/>
            </a:pPr>
            <a:r>
              <a:rPr lang="en-US" altLang="en-US" sz="1900" dirty="0">
                <a:solidFill>
                  <a:schemeClr val="bg2"/>
                </a:solidFill>
                <a:latin typeface="Liberation Sans" panose="020B0604020202020204" pitchFamily="34" charset="0"/>
              </a:rPr>
              <a:t>After studying this chapter, you should be able to:</a:t>
            </a:r>
          </a:p>
        </p:txBody>
      </p:sp>
      <p:sp>
        <p:nvSpPr>
          <p:cNvPr id="3079" name="Rectangle 24"/>
          <p:cNvSpPr>
            <a:spLocks noChangeArrowheads="1"/>
          </p:cNvSpPr>
          <p:nvPr/>
        </p:nvSpPr>
        <p:spPr bwMode="auto">
          <a:xfrm>
            <a:off x="2174542" y="155057"/>
            <a:ext cx="6436058" cy="1561902"/>
          </a:xfrm>
          <a:prstGeom prst="rect">
            <a:avLst/>
          </a:prstGeom>
          <a:noFill/>
          <a:ln>
            <a:noFill/>
          </a:ln>
          <a:effectLst/>
          <a:extLst>
            <a:ext uri="{909E8E84-426E-40DD-AFC4-6F175D3DCCD1}">
              <a14:hiddenFill xmlns:a14="http://schemas.microsoft.com/office/drawing/2010/main">
                <a:solidFill>
                  <a:srgbClr val="009999"/>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l"/>
            <a:r>
              <a:rPr lang="en-US" altLang="en-US" sz="4800" dirty="0" smtClean="0">
                <a:solidFill>
                  <a:schemeClr val="tx2">
                    <a:lumMod val="50000"/>
                  </a:schemeClr>
                </a:solidFill>
                <a:latin typeface="Liberation Sans" panose="020B0604020202020204" pitchFamily="34" charset="0"/>
              </a:rPr>
              <a:t>Accounting for Leases</a:t>
            </a:r>
            <a:endParaRPr lang="en-US" altLang="en-US" sz="4800" dirty="0">
              <a:solidFill>
                <a:schemeClr val="tx2">
                  <a:lumMod val="50000"/>
                </a:schemeClr>
              </a:solidFill>
              <a:latin typeface="Liberation Sans" panose="020B0604020202020204" pitchFamily="34" charset="0"/>
            </a:endParaRPr>
          </a:p>
        </p:txBody>
      </p:sp>
      <p:sp>
        <p:nvSpPr>
          <p:cNvPr id="3081" name="Text Box 26"/>
          <p:cNvSpPr txBox="1">
            <a:spLocks noChangeArrowheads="1"/>
          </p:cNvSpPr>
          <p:nvPr/>
        </p:nvSpPr>
        <p:spPr bwMode="auto">
          <a:xfrm>
            <a:off x="457200" y="76200"/>
            <a:ext cx="1752600" cy="1738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spcBef>
                <a:spcPct val="50000"/>
              </a:spcBef>
            </a:pPr>
            <a:r>
              <a:rPr lang="en-US" altLang="en-US" sz="10700" b="0" dirty="0" smtClean="0">
                <a:solidFill>
                  <a:srgbClr val="006600"/>
                </a:solidFill>
                <a:latin typeface="Liberation Sans" panose="020B0604020202020204" pitchFamily="34" charset="0"/>
              </a:rPr>
              <a:t>21</a:t>
            </a:r>
            <a:endParaRPr lang="en-US" altLang="en-US" sz="10700" b="0" dirty="0">
              <a:solidFill>
                <a:srgbClr val="006600"/>
              </a:solidFill>
              <a:latin typeface="Liberation Sans" panose="020B0604020202020204" pitchFamily="34" charset="0"/>
            </a:endParaRPr>
          </a:p>
        </p:txBody>
      </p:sp>
      <p:cxnSp>
        <p:nvCxnSpPr>
          <p:cNvPr id="3" name="Straight Connector 2"/>
          <p:cNvCxnSpPr/>
          <p:nvPr/>
        </p:nvCxnSpPr>
        <p:spPr bwMode="auto">
          <a:xfrm>
            <a:off x="340056" y="-4592"/>
            <a:ext cx="0" cy="6086944"/>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p:cNvCxnSpPr/>
          <p:nvPr/>
        </p:nvCxnSpPr>
        <p:spPr bwMode="auto">
          <a:xfrm>
            <a:off x="152400" y="6096000"/>
            <a:ext cx="1524000" cy="0"/>
          </a:xfrm>
          <a:prstGeom prst="line">
            <a:avLst/>
          </a:prstGeom>
          <a:solidFill>
            <a:schemeClr val="bg1"/>
          </a:solidFill>
          <a:ln w="1905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 Box 16"/>
          <p:cNvSpPr txBox="1">
            <a:spLocks noChangeArrowheads="1"/>
          </p:cNvSpPr>
          <p:nvPr/>
        </p:nvSpPr>
        <p:spPr bwMode="auto">
          <a:xfrm>
            <a:off x="8229600" y="63690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4</a:t>
            </a:r>
            <a:endParaRPr lang="en-US" altLang="en-US" sz="1600" b="1" i="1" dirty="0">
              <a:solidFill>
                <a:schemeClr val="bg2"/>
              </a:solidFill>
              <a:latin typeface="Liberation Sans" panose="020B0604020202020204"/>
            </a:endParaRPr>
          </a:p>
        </p:txBody>
      </p:sp>
    </p:spTree>
    <p:extLst>
      <p:ext uri="{BB962C8B-B14F-4D97-AF65-F5344CB8AC3E}">
        <p14:creationId xmlns:p14="http://schemas.microsoft.com/office/powerpoint/2010/main" val="3463013715"/>
      </p:ext>
    </p:extLst>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609600" y="1371600"/>
            <a:ext cx="7924800" cy="344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2625" indent="-45085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buFontTx/>
              <a:buAutoNum type="arabicPeriod"/>
            </a:pPr>
            <a:r>
              <a:rPr lang="en-US" altLang="en-US" sz="2200" b="0" dirty="0">
                <a:solidFill>
                  <a:srgbClr val="000000"/>
                </a:solidFill>
                <a:latin typeface="Liberation Sans" panose="020B0604020202020204"/>
              </a:rPr>
              <a:t>Residual values.</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Sales-type leases (lessor).</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Bargain-purchase options.</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Initial direct costs.</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Current versus noncurrent classification.</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Disclosure.</a:t>
            </a:r>
          </a:p>
        </p:txBody>
      </p:sp>
      <p:sp>
        <p:nvSpPr>
          <p:cNvPr id="1390596"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
        <p:nvSpPr>
          <p:cNvPr id="10547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6"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Tree>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2"/>
          <p:cNvSpPr txBox="1">
            <a:spLocks noChangeArrowheads="1"/>
          </p:cNvSpPr>
          <p:nvPr/>
        </p:nvSpPr>
        <p:spPr bwMode="auto">
          <a:xfrm>
            <a:off x="609600" y="1976438"/>
            <a:ext cx="7620000" cy="290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200" dirty="0">
                <a:solidFill>
                  <a:srgbClr val="006600"/>
                </a:solidFill>
                <a:latin typeface="Liberation Sans" panose="020B0604020202020204"/>
              </a:rPr>
              <a:t>Meaning of Residual Value </a:t>
            </a:r>
            <a:r>
              <a:rPr lang="en-US" altLang="en-US" sz="2200" dirty="0">
                <a:solidFill>
                  <a:srgbClr val="000000"/>
                </a:solidFill>
                <a:latin typeface="Liberation Sans" panose="020B0604020202020204"/>
              </a:rPr>
              <a:t>- </a:t>
            </a:r>
            <a:r>
              <a:rPr lang="en-US" altLang="en-US" sz="2200" b="0" dirty="0">
                <a:latin typeface="Liberation Sans" panose="020B0604020202020204"/>
              </a:rPr>
              <a:t>Estimated fair value of the leased asset at the end of the lease term.</a:t>
            </a:r>
          </a:p>
          <a:p>
            <a:pPr algn="l">
              <a:lnSpc>
                <a:spcPct val="130000"/>
              </a:lnSpc>
              <a:spcBef>
                <a:spcPct val="50000"/>
              </a:spcBef>
            </a:pPr>
            <a:r>
              <a:rPr lang="en-US" altLang="en-US" sz="2200" dirty="0">
                <a:solidFill>
                  <a:srgbClr val="006600"/>
                </a:solidFill>
                <a:latin typeface="Liberation Sans" panose="020B0604020202020204"/>
              </a:rPr>
              <a:t>Guaranteed versus Unguaranteed </a:t>
            </a:r>
            <a:r>
              <a:rPr lang="en-US" altLang="en-US" sz="2200" dirty="0">
                <a:solidFill>
                  <a:srgbClr val="000000"/>
                </a:solidFill>
                <a:latin typeface="Liberation Sans" panose="020B0604020202020204"/>
              </a:rPr>
              <a:t>– </a:t>
            </a:r>
            <a:r>
              <a:rPr lang="en-US" altLang="en-US" sz="2200" b="0" dirty="0">
                <a:latin typeface="Liberation Sans" panose="020B0604020202020204"/>
              </a:rPr>
              <a:t>A guaranteed residual value is when the lessee agrees to make up any deficiency below a stated amount that the lessor realizes in residual value at the end of the lease term.</a:t>
            </a:r>
            <a:endParaRPr lang="en-US" altLang="en-US" sz="2200" b="0" dirty="0">
              <a:solidFill>
                <a:srgbClr val="000000"/>
              </a:solidFill>
              <a:latin typeface="Liberation Sans" panose="020B0604020202020204"/>
            </a:endParaRPr>
          </a:p>
        </p:txBody>
      </p:sp>
      <p:sp>
        <p:nvSpPr>
          <p:cNvPr id="109571"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Residual Values</a:t>
            </a:r>
          </a:p>
        </p:txBody>
      </p:sp>
      <p:sp>
        <p:nvSpPr>
          <p:cNvPr id="10957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9"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609600" y="1976438"/>
            <a:ext cx="7620000" cy="290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200" dirty="0">
                <a:solidFill>
                  <a:srgbClr val="006600"/>
                </a:solidFill>
                <a:latin typeface="Liberation Sans" panose="020B0604020202020204"/>
              </a:rPr>
              <a:t>Lease Payments </a:t>
            </a:r>
            <a:r>
              <a:rPr lang="en-US" altLang="en-US" sz="2200" dirty="0">
                <a:solidFill>
                  <a:schemeClr val="tx1"/>
                </a:solidFill>
                <a:latin typeface="Liberation Sans" panose="020B0604020202020204"/>
              </a:rPr>
              <a:t>-</a:t>
            </a:r>
            <a:r>
              <a:rPr lang="en-US" altLang="en-US" sz="2200" b="0" dirty="0">
                <a:solidFill>
                  <a:schemeClr val="tx1"/>
                </a:solidFill>
                <a:latin typeface="Liberation Sans" panose="020B0604020202020204"/>
              </a:rPr>
              <a:t> Lessor may adjust lease payments because of the increased certainty of recovery of a guaranteed residual value.</a:t>
            </a:r>
          </a:p>
          <a:p>
            <a:pPr algn="l">
              <a:lnSpc>
                <a:spcPct val="130000"/>
              </a:lnSpc>
              <a:spcBef>
                <a:spcPct val="50000"/>
              </a:spcBef>
            </a:pPr>
            <a:r>
              <a:rPr lang="en-US" altLang="en-US" sz="2200" dirty="0">
                <a:solidFill>
                  <a:srgbClr val="006600"/>
                </a:solidFill>
                <a:latin typeface="Liberation Sans" panose="020B0604020202020204"/>
              </a:rPr>
              <a:t>Lessee Accounting for Residual Value </a:t>
            </a:r>
            <a:r>
              <a:rPr lang="en-US" altLang="en-US" sz="2200" dirty="0">
                <a:solidFill>
                  <a:schemeClr val="tx1"/>
                </a:solidFill>
                <a:latin typeface="Liberation Sans" panose="020B0604020202020204"/>
              </a:rPr>
              <a:t>-</a:t>
            </a:r>
            <a:r>
              <a:rPr lang="en-US" altLang="en-US" sz="2200" b="0" dirty="0">
                <a:solidFill>
                  <a:schemeClr val="tx1"/>
                </a:solidFill>
                <a:latin typeface="Liberation Sans" panose="020B0604020202020204"/>
              </a:rPr>
              <a:t> The </a:t>
            </a:r>
            <a:r>
              <a:rPr lang="en-US" altLang="en-US" sz="2200" dirty="0">
                <a:solidFill>
                  <a:schemeClr val="tx1"/>
                </a:solidFill>
                <a:latin typeface="Liberation Sans" panose="020B0604020202020204"/>
              </a:rPr>
              <a:t>minimum lease payment</a:t>
            </a:r>
            <a:r>
              <a:rPr lang="en-US" altLang="en-US" sz="2200" b="0" dirty="0">
                <a:solidFill>
                  <a:schemeClr val="tx1"/>
                </a:solidFill>
                <a:latin typeface="Liberation Sans" panose="020B0604020202020204"/>
              </a:rPr>
              <a:t> includes a guaranteed residual value but excludes an unguaranteed residual value.</a:t>
            </a:r>
          </a:p>
        </p:txBody>
      </p:sp>
      <p:sp>
        <p:nvSpPr>
          <p:cNvPr id="111619"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Residual Values</a:t>
            </a:r>
          </a:p>
        </p:txBody>
      </p:sp>
      <p:sp>
        <p:nvSpPr>
          <p:cNvPr id="11162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9"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838200" y="2103438"/>
            <a:ext cx="2362200" cy="442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2300" dirty="0">
                <a:solidFill>
                  <a:srgbClr val="000000"/>
                </a:solidFill>
                <a:latin typeface="Liberation Sans" panose="020B0604020202020204"/>
              </a:rPr>
              <a:t>Banks</a:t>
            </a:r>
          </a:p>
        </p:txBody>
      </p:sp>
      <p:sp>
        <p:nvSpPr>
          <p:cNvPr id="13315" name="Text Box 5"/>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Who Are the Players?</a:t>
            </a:r>
          </a:p>
        </p:txBody>
      </p:sp>
      <p:sp>
        <p:nvSpPr>
          <p:cNvPr id="13316" name="Text Box 8"/>
          <p:cNvSpPr txBox="1">
            <a:spLocks noChangeArrowheads="1"/>
          </p:cNvSpPr>
          <p:nvPr/>
        </p:nvSpPr>
        <p:spPr bwMode="auto">
          <a:xfrm>
            <a:off x="5867400" y="1752600"/>
            <a:ext cx="2362200" cy="8002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2300" dirty="0">
                <a:solidFill>
                  <a:srgbClr val="000000"/>
                </a:solidFill>
                <a:latin typeface="Liberation Sans" panose="020B0604020202020204"/>
              </a:rPr>
              <a:t>Captive Leasing Companies</a:t>
            </a:r>
          </a:p>
        </p:txBody>
      </p:sp>
      <p:sp>
        <p:nvSpPr>
          <p:cNvPr id="13317" name="Text Box 9"/>
          <p:cNvSpPr txBox="1">
            <a:spLocks noChangeArrowheads="1"/>
          </p:cNvSpPr>
          <p:nvPr/>
        </p:nvSpPr>
        <p:spPr bwMode="auto">
          <a:xfrm>
            <a:off x="3352800" y="2103438"/>
            <a:ext cx="2362200" cy="442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2300" dirty="0">
                <a:solidFill>
                  <a:srgbClr val="000000"/>
                </a:solidFill>
                <a:latin typeface="Liberation Sans" panose="020B0604020202020204"/>
              </a:rPr>
              <a:t>Independents</a:t>
            </a:r>
          </a:p>
        </p:txBody>
      </p:sp>
      <p:sp>
        <p:nvSpPr>
          <p:cNvPr id="13318" name="Text Box 10"/>
          <p:cNvSpPr txBox="1">
            <a:spLocks noChangeArrowheads="1"/>
          </p:cNvSpPr>
          <p:nvPr/>
        </p:nvSpPr>
        <p:spPr bwMode="auto">
          <a:xfrm>
            <a:off x="838200" y="2665413"/>
            <a:ext cx="2362200" cy="161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1313" indent="-341313"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Wells Fargo</a:t>
            </a:r>
          </a:p>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Chase</a:t>
            </a:r>
          </a:p>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Citigroup </a:t>
            </a:r>
          </a:p>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PNC</a:t>
            </a:r>
            <a:endParaRPr lang="en-US" altLang="en-US" sz="1900" b="0" dirty="0">
              <a:solidFill>
                <a:srgbClr val="CC0000"/>
              </a:solidFill>
              <a:latin typeface="Liberation Sans" panose="020B0604020202020204"/>
            </a:endParaRPr>
          </a:p>
        </p:txBody>
      </p:sp>
      <p:sp>
        <p:nvSpPr>
          <p:cNvPr id="13319" name="Text Box 11"/>
          <p:cNvSpPr txBox="1">
            <a:spLocks noChangeArrowheads="1"/>
          </p:cNvSpPr>
          <p:nvPr/>
        </p:nvSpPr>
        <p:spPr bwMode="auto">
          <a:xfrm>
            <a:off x="5867400" y="2697163"/>
            <a:ext cx="2362200" cy="2373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1313" indent="-341313"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Caterpillar Financial Services Corp.</a:t>
            </a:r>
          </a:p>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Ford Motor Credit </a:t>
            </a:r>
            <a:r>
              <a:rPr lang="en-US" altLang="en-US" sz="1900" b="0" dirty="0">
                <a:solidFill>
                  <a:schemeClr val="tx1"/>
                </a:solidFill>
                <a:latin typeface="Liberation Sans" panose="020B0604020202020204"/>
              </a:rPr>
              <a:t>(Ford)</a:t>
            </a:r>
          </a:p>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IBM Global Financing</a:t>
            </a:r>
          </a:p>
        </p:txBody>
      </p:sp>
      <p:sp>
        <p:nvSpPr>
          <p:cNvPr id="1323020" name="Line 12"/>
          <p:cNvSpPr>
            <a:spLocks noChangeShapeType="1"/>
          </p:cNvSpPr>
          <p:nvPr/>
        </p:nvSpPr>
        <p:spPr bwMode="auto">
          <a:xfrm>
            <a:off x="838200" y="2590800"/>
            <a:ext cx="2362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23021" name="Line 13"/>
          <p:cNvSpPr>
            <a:spLocks noChangeShapeType="1"/>
          </p:cNvSpPr>
          <p:nvPr/>
        </p:nvSpPr>
        <p:spPr bwMode="auto">
          <a:xfrm>
            <a:off x="3352800" y="2590800"/>
            <a:ext cx="2362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23022" name="Line 14"/>
          <p:cNvSpPr>
            <a:spLocks noChangeShapeType="1"/>
          </p:cNvSpPr>
          <p:nvPr/>
        </p:nvSpPr>
        <p:spPr bwMode="auto">
          <a:xfrm>
            <a:off x="5867400" y="2590800"/>
            <a:ext cx="23622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dirty="0">
              <a:effectLst>
                <a:outerShdw blurRad="38100" dist="38100" dir="2700000" algn="tl">
                  <a:srgbClr val="000000">
                    <a:alpha val="43137"/>
                  </a:srgbClr>
                </a:outerShdw>
              </a:effectLst>
            </a:endParaRPr>
          </a:p>
        </p:txBody>
      </p:sp>
      <p:sp>
        <p:nvSpPr>
          <p:cNvPr id="13323" name="Text Box 16"/>
          <p:cNvSpPr txBox="1">
            <a:spLocks noChangeArrowheads="1"/>
          </p:cNvSpPr>
          <p:nvPr/>
        </p:nvSpPr>
        <p:spPr bwMode="auto">
          <a:xfrm>
            <a:off x="3657600" y="5722938"/>
            <a:ext cx="1600200" cy="354012"/>
          </a:xfrm>
          <a:prstGeom prst="rect">
            <a:avLst/>
          </a:prstGeom>
          <a:solidFill>
            <a:srgbClr val="FFFFCC"/>
          </a:solidFill>
          <a:ln w="19050" cap="sq" algn="ctr">
            <a:solidFill>
              <a:schemeClr val="tx1"/>
            </a:solidFill>
            <a:miter lim="800000"/>
            <a:headEnd type="none" w="sm" len="sm"/>
            <a:tailEnd type="none" w="sm" len="sm"/>
          </a:ln>
          <a:effectLst/>
        </p:spPr>
        <p:txBody>
          <a:bodyPr anchor="ct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1700" dirty="0">
                <a:solidFill>
                  <a:srgbClr val="000000"/>
                </a:solidFill>
                <a:latin typeface="Liberation Sans" panose="020B0604020202020204"/>
              </a:rPr>
              <a:t>Market Share</a:t>
            </a:r>
          </a:p>
        </p:txBody>
      </p:sp>
      <p:sp>
        <p:nvSpPr>
          <p:cNvPr id="13324" name="Text Box 18"/>
          <p:cNvSpPr txBox="1">
            <a:spLocks noChangeArrowheads="1"/>
          </p:cNvSpPr>
          <p:nvPr/>
        </p:nvSpPr>
        <p:spPr bwMode="auto">
          <a:xfrm>
            <a:off x="1447800" y="5722938"/>
            <a:ext cx="685800" cy="354012"/>
          </a:xfrm>
          <a:prstGeom prst="rect">
            <a:avLst/>
          </a:prstGeom>
          <a:noFill/>
          <a:ln w="19050" cap="sq" algn="ctr">
            <a:solidFill>
              <a:schemeClr val="tx1"/>
            </a:solidFill>
            <a:miter lim="800000"/>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1700" dirty="0" smtClean="0">
                <a:solidFill>
                  <a:srgbClr val="CC0000"/>
                </a:solidFill>
                <a:latin typeface="Liberation Sans" panose="020B0604020202020204"/>
              </a:rPr>
              <a:t>55%</a:t>
            </a:r>
            <a:endParaRPr lang="en-US" altLang="en-US" sz="1700" dirty="0">
              <a:solidFill>
                <a:srgbClr val="CC0000"/>
              </a:solidFill>
              <a:latin typeface="Liberation Sans" panose="020B0604020202020204"/>
            </a:endParaRPr>
          </a:p>
        </p:txBody>
      </p:sp>
      <p:sp>
        <p:nvSpPr>
          <p:cNvPr id="13325" name="Text Box 19"/>
          <p:cNvSpPr txBox="1">
            <a:spLocks noChangeArrowheads="1"/>
          </p:cNvSpPr>
          <p:nvPr/>
        </p:nvSpPr>
        <p:spPr bwMode="auto">
          <a:xfrm>
            <a:off x="4114800" y="4495800"/>
            <a:ext cx="685800" cy="354013"/>
          </a:xfrm>
          <a:prstGeom prst="rect">
            <a:avLst/>
          </a:prstGeom>
          <a:noFill/>
          <a:ln w="19050" cap="sq" algn="ctr">
            <a:solidFill>
              <a:schemeClr val="tx1"/>
            </a:solidFill>
            <a:miter lim="800000"/>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1700" dirty="0" smtClean="0">
                <a:solidFill>
                  <a:srgbClr val="CC0000"/>
                </a:solidFill>
                <a:latin typeface="Liberation Sans" panose="020B0604020202020204"/>
              </a:rPr>
              <a:t>14%</a:t>
            </a:r>
            <a:endParaRPr lang="en-US" altLang="en-US" sz="1700" dirty="0">
              <a:solidFill>
                <a:srgbClr val="CC0000"/>
              </a:solidFill>
              <a:latin typeface="Liberation Sans" panose="020B0604020202020204"/>
            </a:endParaRPr>
          </a:p>
        </p:txBody>
      </p:sp>
      <p:sp>
        <p:nvSpPr>
          <p:cNvPr id="13326" name="Text Box 20"/>
          <p:cNvSpPr txBox="1">
            <a:spLocks noChangeArrowheads="1"/>
          </p:cNvSpPr>
          <p:nvPr/>
        </p:nvSpPr>
        <p:spPr bwMode="auto">
          <a:xfrm>
            <a:off x="6781800" y="5715000"/>
            <a:ext cx="685800" cy="354013"/>
          </a:xfrm>
          <a:prstGeom prst="rect">
            <a:avLst/>
          </a:prstGeom>
          <a:noFill/>
          <a:ln w="19050" cap="sq" algn="ctr">
            <a:solidFill>
              <a:schemeClr val="tx1"/>
            </a:solidFill>
            <a:miter lim="800000"/>
            <a:headEnd type="none" w="sm" len="sm"/>
            <a:tailEnd type="none" w="sm" len="sm"/>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spcBef>
                <a:spcPct val="35000"/>
              </a:spcBef>
              <a:buClr>
                <a:srgbClr val="800000"/>
              </a:buClr>
              <a:buSzPct val="90000"/>
            </a:pPr>
            <a:r>
              <a:rPr lang="en-US" altLang="en-US" sz="1700" dirty="0" smtClean="0">
                <a:solidFill>
                  <a:srgbClr val="CC0000"/>
                </a:solidFill>
                <a:latin typeface="Liberation Sans" panose="020B0604020202020204"/>
              </a:rPr>
              <a:t>31%</a:t>
            </a:r>
            <a:endParaRPr lang="en-US" altLang="en-US" sz="1700" dirty="0">
              <a:solidFill>
                <a:srgbClr val="CC0000"/>
              </a:solidFill>
              <a:latin typeface="Liberation Sans" panose="020B0604020202020204"/>
            </a:endParaRPr>
          </a:p>
        </p:txBody>
      </p:sp>
      <p:cxnSp>
        <p:nvCxnSpPr>
          <p:cNvPr id="13327" name="AutoShape 21"/>
          <p:cNvCxnSpPr>
            <a:cxnSpLocks noChangeShapeType="1"/>
            <a:stCxn id="13323" idx="1"/>
            <a:endCxn id="13324" idx="3"/>
          </p:cNvCxnSpPr>
          <p:nvPr/>
        </p:nvCxnSpPr>
        <p:spPr bwMode="auto">
          <a:xfrm flipH="1">
            <a:off x="2133600" y="5900738"/>
            <a:ext cx="1524000" cy="0"/>
          </a:xfrm>
          <a:prstGeom prst="straightConnector1">
            <a:avLst/>
          </a:prstGeom>
          <a:noFill/>
          <a:ln w="28575" cap="sq">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8" name="AutoShape 22"/>
          <p:cNvCxnSpPr>
            <a:cxnSpLocks noChangeShapeType="1"/>
            <a:stCxn id="13323" idx="0"/>
            <a:endCxn id="13325" idx="2"/>
          </p:cNvCxnSpPr>
          <p:nvPr/>
        </p:nvCxnSpPr>
        <p:spPr bwMode="auto">
          <a:xfrm flipV="1">
            <a:off x="4457700" y="4849813"/>
            <a:ext cx="0" cy="873125"/>
          </a:xfrm>
          <a:prstGeom prst="straightConnector1">
            <a:avLst/>
          </a:prstGeom>
          <a:noFill/>
          <a:ln w="28575" cap="sq">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9" name="AutoShape 23"/>
          <p:cNvCxnSpPr>
            <a:cxnSpLocks noChangeShapeType="1"/>
            <a:stCxn id="13323" idx="3"/>
            <a:endCxn id="13326" idx="1"/>
          </p:cNvCxnSpPr>
          <p:nvPr/>
        </p:nvCxnSpPr>
        <p:spPr bwMode="auto">
          <a:xfrm flipV="1">
            <a:off x="5257800" y="5891213"/>
            <a:ext cx="1524000" cy="9525"/>
          </a:xfrm>
          <a:prstGeom prst="straightConnector1">
            <a:avLst/>
          </a:prstGeom>
          <a:noFill/>
          <a:ln w="28575" cap="sq">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3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1</a:t>
            </a:r>
          </a:p>
        </p:txBody>
      </p:sp>
      <p:sp>
        <p:nvSpPr>
          <p:cNvPr id="2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3333" name="Text Box 10"/>
          <p:cNvSpPr txBox="1">
            <a:spLocks noChangeArrowheads="1"/>
          </p:cNvSpPr>
          <p:nvPr/>
        </p:nvSpPr>
        <p:spPr bwMode="auto">
          <a:xfrm>
            <a:off x="3352800" y="2667000"/>
            <a:ext cx="2362200" cy="969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1313" indent="-341313"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0000"/>
              </a:spcBef>
              <a:buClr>
                <a:srgbClr val="CC0000"/>
              </a:buClr>
              <a:buSzPct val="85000"/>
              <a:buFont typeface="Arial" panose="020B0604020202020204" pitchFamily="34" charset="0"/>
              <a:buChar char="►"/>
            </a:pPr>
            <a:r>
              <a:rPr lang="en-US" altLang="en-US" sz="1900" dirty="0">
                <a:solidFill>
                  <a:srgbClr val="CC0000"/>
                </a:solidFill>
                <a:latin typeface="Liberation Sans" panose="020B0604020202020204"/>
              </a:rPr>
              <a:t>International Lease Finance Corp.</a:t>
            </a:r>
          </a:p>
        </p:txBody>
      </p:sp>
      <p:sp>
        <p:nvSpPr>
          <p:cNvPr id="23" name="Rectangle 10"/>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THE LEASING ENVIRONMENT</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Text Box 2"/>
          <p:cNvSpPr txBox="1">
            <a:spLocks noChangeArrowheads="1"/>
          </p:cNvSpPr>
          <p:nvPr/>
        </p:nvSpPr>
        <p:spPr bwMode="auto">
          <a:xfrm>
            <a:off x="381000" y="1330325"/>
            <a:ext cx="8534400" cy="494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571500"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algn="l">
              <a:defRPr sz="2400">
                <a:solidFill>
                  <a:schemeClr val="tx1"/>
                </a:solidFill>
                <a:latin typeface="Times New Roman" pitchFamily="18" charset="0"/>
              </a:defRPr>
            </a:lvl4pPr>
            <a:lvl5pPr algn="l">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lnSpc>
                <a:spcPct val="110000"/>
              </a:lnSpc>
              <a:spcBef>
                <a:spcPts val="600"/>
              </a:spcBef>
              <a:buSzPct val="80000"/>
              <a:defRPr/>
            </a:pPr>
            <a:r>
              <a:rPr lang="en-US" sz="1600" dirty="0" smtClean="0">
                <a:latin typeface="Liberation Sans" panose="020B0604020202020204"/>
              </a:rPr>
              <a:t>Illustration: </a:t>
            </a:r>
            <a:r>
              <a:rPr lang="en-US" sz="1600" b="0" dirty="0" smtClean="0">
                <a:latin typeface="Liberation Sans" panose="020B0604020202020204"/>
              </a:rPr>
              <a:t>Caterpillar Financial Services Corp. (a subsidiary of Caterpillar) and Sterling Construction Corp. sign a lease agreement dated January 1, 2017, that calls for Caterpillar to lease a front-end loader to Sterling beginning January 1, 2017. The terms and provisions of the lease agreement, and other pertinent data, are as follows.</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The term of the lease is five years. The lease agreement is noncancelable, requiring equal rental payments of $25,981.62 at the beginning of each year (annuity-due basis).</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The loader has a fair value at the inception of the lease of $100,000, an estimated economic life of five years, and an </a:t>
            </a:r>
            <a:r>
              <a:rPr lang="en-US" sz="1600" dirty="0" smtClean="0">
                <a:latin typeface="Liberation Sans" panose="020B0604020202020204"/>
              </a:rPr>
              <a:t>estimated residual value of $5,000</a:t>
            </a:r>
            <a:r>
              <a:rPr lang="en-US" sz="1600" b="0" dirty="0" smtClean="0">
                <a:latin typeface="Liberation Sans" panose="020B0604020202020204"/>
              </a:rPr>
              <a:t>.</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Sterling pays all of the executory costs directly to third parties except for the property taxes of $2,000 per year, which is included as part of its annual payments to Caterpillar.</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The lease contains no renewal options. The loader reverts to Caterpillar at the termination of the lease.</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Sterling’s incremental borrowing rate is 11 percent per year.</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Sterling depreciates, on a straight-line basis, similar equipment that it owns.</a:t>
            </a:r>
          </a:p>
          <a:p>
            <a:pPr marL="342900" indent="-342900">
              <a:lnSpc>
                <a:spcPct val="110000"/>
              </a:lnSpc>
              <a:spcBef>
                <a:spcPts val="600"/>
              </a:spcBef>
              <a:buFont typeface="Arial" pitchFamily="34" charset="0"/>
              <a:buChar char="•"/>
              <a:defRPr/>
            </a:pPr>
            <a:r>
              <a:rPr lang="en-US" sz="1600" b="0" dirty="0" smtClean="0">
                <a:latin typeface="Liberation Sans" panose="020B0604020202020204"/>
              </a:rPr>
              <a:t>Caterpillar sets the annual rental to earn a rate of return on its investment of 10 percent per year; Sterling knows this fact.</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366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6"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124200"/>
            <a:ext cx="8382000" cy="26050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714" name="Text Box 2"/>
          <p:cNvSpPr txBox="1">
            <a:spLocks noChangeArrowheads="1"/>
          </p:cNvSpPr>
          <p:nvPr/>
        </p:nvSpPr>
        <p:spPr bwMode="auto">
          <a:xfrm>
            <a:off x="609600" y="1371600"/>
            <a:ext cx="8153400" cy="16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600"/>
              </a:spcBef>
              <a:buSzPct val="80000"/>
            </a:pPr>
            <a:r>
              <a:rPr lang="en-US" altLang="en-US" sz="2000" dirty="0">
                <a:solidFill>
                  <a:schemeClr val="tx1"/>
                </a:solidFill>
                <a:latin typeface="Liberation Sans" panose="020B0604020202020204"/>
              </a:rPr>
              <a:t>Illustration: </a:t>
            </a:r>
            <a:r>
              <a:rPr lang="en-US" altLang="en-US" sz="2000" b="0" dirty="0" smtClean="0">
                <a:solidFill>
                  <a:schemeClr val="tx1"/>
                </a:solidFill>
                <a:latin typeface="Liberation Sans" panose="020B0604020202020204"/>
              </a:rPr>
              <a:t>Caterpillar </a:t>
            </a:r>
            <a:r>
              <a:rPr lang="en-US" altLang="en-US" sz="2000" b="0" dirty="0">
                <a:solidFill>
                  <a:schemeClr val="tx1"/>
                </a:solidFill>
                <a:latin typeface="Liberation Sans" panose="020B0604020202020204"/>
              </a:rPr>
              <a:t>assumes a 10 percent return on investment (ROI), whether the residual value is guaranteed or unguaranteed. Caterpillar would compute the amount of the lease payments as follows.</a:t>
            </a:r>
          </a:p>
        </p:txBody>
      </p:sp>
      <p:sp>
        <p:nvSpPr>
          <p:cNvPr id="115715" name="Text Box 6"/>
          <p:cNvSpPr txBox="1">
            <a:spLocks noChangeArrowheads="1"/>
          </p:cNvSpPr>
          <p:nvPr/>
        </p:nvSpPr>
        <p:spPr bwMode="auto">
          <a:xfrm>
            <a:off x="304800" y="5732928"/>
            <a:ext cx="3124200"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21-16</a:t>
            </a:r>
          </a:p>
          <a:p>
            <a:pPr algn="l">
              <a:spcBef>
                <a:spcPts val="0"/>
              </a:spcBef>
            </a:pPr>
            <a:r>
              <a:rPr lang="en-US" altLang="en-US" sz="1200" b="0" dirty="0" smtClean="0">
                <a:solidFill>
                  <a:schemeClr val="tx1"/>
                </a:solidFill>
                <a:latin typeface="Liberation Sans" panose="020B0604020202020204"/>
              </a:rPr>
              <a:t>Lessor’s Computation of Lease Payments</a:t>
            </a:r>
          </a:p>
        </p:txBody>
      </p:sp>
      <p:sp>
        <p:nvSpPr>
          <p:cNvPr id="13"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571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pic>
        <p:nvPicPr>
          <p:cNvPr id="15" name="Picture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4191000"/>
            <a:ext cx="1295400" cy="247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4495800"/>
            <a:ext cx="4343400" cy="247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4800600"/>
            <a:ext cx="1295400" cy="247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5181600"/>
            <a:ext cx="5029200" cy="2476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8" fill="hold" nodeType="clickEffect">
                                  <p:stCondLst>
                                    <p:cond delay="0"/>
                                  </p:stCondLst>
                                  <p:childTnLst>
                                    <p:animEffect transition="out" filter="wipe(left)">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xit" presetSubtype="8" fill="hold" nodeType="clickEffect">
                                  <p:stCondLst>
                                    <p:cond delay="0"/>
                                  </p:stCondLst>
                                  <p:childTnLst>
                                    <p:animEffect transition="out" filter="wipe(left)">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xit" presetSubtype="8" fill="hold" nodeType="clickEffect">
                                  <p:stCondLst>
                                    <p:cond delay="0"/>
                                  </p:stCondLst>
                                  <p:childTnLst>
                                    <p:animEffect transition="out" filter="wipe(left)">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xit" presetSubtype="8" fill="hold" nodeType="clickEffect">
                                  <p:stCondLst>
                                    <p:cond delay="0"/>
                                  </p:stCondLst>
                                  <p:childTnLst>
                                    <p:animEffect transition="out" filter="wipe(left)">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124200"/>
            <a:ext cx="8382000" cy="20605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63" name="Text Box 2"/>
          <p:cNvSpPr txBox="1">
            <a:spLocks noChangeArrowheads="1"/>
          </p:cNvSpPr>
          <p:nvPr/>
        </p:nvSpPr>
        <p:spPr bwMode="auto">
          <a:xfrm>
            <a:off x="609600" y="1371600"/>
            <a:ext cx="8153400" cy="4727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100" i="1" dirty="0">
                <a:solidFill>
                  <a:schemeClr val="tx1"/>
                </a:solidFill>
                <a:latin typeface="Liberation Sans" panose="020B0604020202020204"/>
              </a:rPr>
              <a:t>Guaranteed Residual Value (Lessee Accounting)</a:t>
            </a:r>
          </a:p>
        </p:txBody>
      </p:sp>
      <p:sp>
        <p:nvSpPr>
          <p:cNvPr id="117764" name="Text Box 18"/>
          <p:cNvSpPr txBox="1">
            <a:spLocks noChangeArrowheads="1"/>
          </p:cNvSpPr>
          <p:nvPr/>
        </p:nvSpPr>
        <p:spPr bwMode="auto">
          <a:xfrm>
            <a:off x="609600" y="1981200"/>
            <a:ext cx="8153400" cy="854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a:latin typeface="Liberation Sans" panose="020B0604020202020204"/>
              </a:rPr>
              <a:t>Computation of Lessee’s capitalized amount assuming a guaranteed residual value.</a:t>
            </a:r>
          </a:p>
        </p:txBody>
      </p:sp>
      <p:sp>
        <p:nvSpPr>
          <p:cNvPr id="12"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776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9"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
        <p:nvSpPr>
          <p:cNvPr id="10" name="Text Box 6"/>
          <p:cNvSpPr txBox="1">
            <a:spLocks noChangeArrowheads="1"/>
          </p:cNvSpPr>
          <p:nvPr/>
        </p:nvSpPr>
        <p:spPr bwMode="auto">
          <a:xfrm>
            <a:off x="328704" y="5223455"/>
            <a:ext cx="3124200"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21-17</a:t>
            </a:r>
          </a:p>
          <a:p>
            <a:pPr algn="l">
              <a:spcBef>
                <a:spcPts val="0"/>
              </a:spcBef>
            </a:pPr>
            <a:r>
              <a:rPr lang="en-US" altLang="en-US" sz="1200" b="0" dirty="0" smtClean="0">
                <a:solidFill>
                  <a:schemeClr val="tx1"/>
                </a:solidFill>
                <a:latin typeface="Liberation Sans" panose="020B0604020202020204"/>
              </a:rPr>
              <a:t>Computation of Lessee’s Capitalized Amount— Guaranteed Residual Value</a:t>
            </a:r>
          </a:p>
        </p:txBody>
      </p:sp>
    </p:spTree>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9812" name="Text Box 14"/>
          <p:cNvSpPr txBox="1">
            <a:spLocks noChangeArrowheads="1"/>
          </p:cNvSpPr>
          <p:nvPr/>
        </p:nvSpPr>
        <p:spPr bwMode="auto">
          <a:xfrm>
            <a:off x="8153400" y="6443662"/>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pic>
        <p:nvPicPr>
          <p:cNvPr id="11981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1687513"/>
            <a:ext cx="8396287" cy="3844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Guaranteed Residual Value (Lessee)</a:t>
            </a:r>
          </a:p>
        </p:txBody>
      </p:sp>
      <p:pic>
        <p:nvPicPr>
          <p:cNvPr id="2" name="Picture 1"/>
          <p:cNvPicPr>
            <a:picLocks noChangeAspect="1"/>
          </p:cNvPicPr>
          <p:nvPr/>
        </p:nvPicPr>
        <p:blipFill>
          <a:blip r:embed="rId4"/>
          <a:stretch>
            <a:fillRect/>
          </a:stretch>
        </p:blipFill>
        <p:spPr>
          <a:xfrm>
            <a:off x="335986" y="1299620"/>
            <a:ext cx="8472028" cy="5101180"/>
          </a:xfrm>
          <a:prstGeom prst="rect">
            <a:avLst/>
          </a:prstGeom>
        </p:spPr>
      </p:pic>
      <p:sp>
        <p:nvSpPr>
          <p:cNvPr id="9" name="Text Box 6"/>
          <p:cNvSpPr txBox="1">
            <a:spLocks noChangeArrowheads="1"/>
          </p:cNvSpPr>
          <p:nvPr/>
        </p:nvSpPr>
        <p:spPr bwMode="auto">
          <a:xfrm>
            <a:off x="4495800" y="6053293"/>
            <a:ext cx="3124200" cy="646331"/>
          </a:xfrm>
          <a:prstGeom prst="rect">
            <a:avLst/>
          </a:prstGeom>
          <a:solidFill>
            <a:schemeClr val="accent3"/>
          </a:solidFill>
          <a:ln>
            <a:solidFill>
              <a:schemeClr val="tx1"/>
            </a:solidFill>
          </a:ln>
          <a:effec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21-18</a:t>
            </a:r>
          </a:p>
          <a:p>
            <a:pPr algn="l">
              <a:spcBef>
                <a:spcPts val="0"/>
              </a:spcBef>
            </a:pPr>
            <a:r>
              <a:rPr lang="en-US" altLang="en-US" sz="1200" b="0" dirty="0" smtClean="0">
                <a:solidFill>
                  <a:schemeClr val="tx1"/>
                </a:solidFill>
                <a:latin typeface="Liberation Sans" panose="020B0604020202020204"/>
              </a:rPr>
              <a:t>Lease Amortization Schedule for Lessee— Guaranteed Residual Value</a:t>
            </a:r>
          </a:p>
        </p:txBody>
      </p:sp>
    </p:spTree>
  </p:cSld>
  <p:clrMapOvr>
    <a:masterClrMapping/>
  </p:clrMapOvr>
  <p:transition>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9"/>
          <p:cNvSpPr txBox="1">
            <a:spLocks noChangeArrowheads="1"/>
          </p:cNvSpPr>
          <p:nvPr/>
        </p:nvSpPr>
        <p:spPr bwMode="auto">
          <a:xfrm>
            <a:off x="609600" y="1371600"/>
            <a:ext cx="8153400" cy="1250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a:latin typeface="Liberation Sans" panose="020B0604020202020204"/>
              </a:rPr>
              <a:t>At the end of the lease term, before the lessee transfers the asset to Caterpillar, the lease asset and liability accounts have the following balances.</a:t>
            </a:r>
          </a:p>
        </p:txBody>
      </p:sp>
      <p:sp>
        <p:nvSpPr>
          <p:cNvPr id="121859" name="Text Box 3"/>
          <p:cNvSpPr txBox="1">
            <a:spLocks noChangeArrowheads="1"/>
          </p:cNvSpPr>
          <p:nvPr/>
        </p:nvSpPr>
        <p:spPr bwMode="auto">
          <a:xfrm>
            <a:off x="6741456" y="2620963"/>
            <a:ext cx="20574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21-19</a:t>
            </a:r>
            <a:endParaRPr lang="en-US" altLang="en-US" sz="1200" dirty="0">
              <a:solidFill>
                <a:srgbClr val="006600"/>
              </a:solidFill>
              <a:latin typeface="Liberation Sans" panose="020B0604020202020204"/>
            </a:endParaRPr>
          </a:p>
        </p:txBody>
      </p:sp>
      <p:pic>
        <p:nvPicPr>
          <p:cNvPr id="12186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919413"/>
            <a:ext cx="8382000" cy="12715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2186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21863" name="Text Box 2"/>
          <p:cNvSpPr txBox="1">
            <a:spLocks noChangeArrowheads="1"/>
          </p:cNvSpPr>
          <p:nvPr/>
        </p:nvSpPr>
        <p:spPr bwMode="auto">
          <a:xfrm>
            <a:off x="609600" y="4419600"/>
            <a:ext cx="8153400" cy="1631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pPr>
            <a:r>
              <a:rPr lang="en-US" altLang="en-US" sz="2000" b="0" dirty="0">
                <a:latin typeface="Liberation Sans" panose="020B0604020202020204"/>
              </a:rPr>
              <a:t>Assume that Sterling depreciated the leased asset down to its residual value of $5,000 but that the fair market value of the residual value at December 31, </a:t>
            </a:r>
            <a:r>
              <a:rPr lang="en-US" altLang="en-US" sz="2000" b="0" dirty="0" smtClean="0">
                <a:latin typeface="Liberation Sans" panose="020B0604020202020204"/>
              </a:rPr>
              <a:t>2021, </a:t>
            </a:r>
            <a:r>
              <a:rPr lang="en-US" altLang="en-US" sz="2000" b="0" dirty="0">
                <a:latin typeface="Liberation Sans" panose="020B0604020202020204"/>
              </a:rPr>
              <a:t>was $3,000.  Sterling would make the following journal entry.</a:t>
            </a:r>
          </a:p>
        </p:txBody>
      </p:sp>
      <p:sp>
        <p:nvSpPr>
          <p:cNvPr id="14"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Guaranteed Residual Value (Lessee)</a:t>
            </a:r>
          </a:p>
        </p:txBody>
      </p:sp>
    </p:spTree>
  </p:cSld>
  <p:clrMapOvr>
    <a:masterClrMapping/>
  </p:clrMapOvr>
  <p:transition>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8423" name="Rectangle 7"/>
          <p:cNvSpPr>
            <a:spLocks noChangeArrowheads="1"/>
          </p:cNvSpPr>
          <p:nvPr/>
        </p:nvSpPr>
        <p:spPr bwMode="auto">
          <a:xfrm>
            <a:off x="685800" y="3276600"/>
            <a:ext cx="8153400" cy="26715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tabLst>
                <a:tab pos="6572250" algn="r"/>
                <a:tab pos="7886700" algn="r"/>
              </a:tabLst>
              <a:defRPr b="1">
                <a:solidFill>
                  <a:schemeClr val="folHlink"/>
                </a:solidFill>
                <a:latin typeface="Comic Sans MS" panose="030F0702030302020204" pitchFamily="66" charset="0"/>
              </a:defRPr>
            </a:lvl1pPr>
            <a:lvl2pPr marL="742950" indent="-285750" algn="ctr">
              <a:tabLst>
                <a:tab pos="6572250" algn="r"/>
                <a:tab pos="7886700" algn="r"/>
              </a:tabLst>
              <a:defRPr b="1">
                <a:solidFill>
                  <a:schemeClr val="folHlink"/>
                </a:solidFill>
                <a:latin typeface="Comic Sans MS" panose="030F0702030302020204" pitchFamily="66" charset="0"/>
              </a:defRPr>
            </a:lvl2pPr>
            <a:lvl3pPr marL="1143000" indent="-228600" algn="ctr">
              <a:tabLst>
                <a:tab pos="6572250" algn="r"/>
                <a:tab pos="7886700" algn="r"/>
              </a:tabLst>
              <a:defRPr b="1">
                <a:solidFill>
                  <a:schemeClr val="folHlink"/>
                </a:solidFill>
                <a:latin typeface="Comic Sans MS" panose="030F0702030302020204" pitchFamily="66" charset="0"/>
              </a:defRPr>
            </a:lvl3pPr>
            <a:lvl4pPr marL="1600200" indent="-228600" algn="ctr">
              <a:tabLst>
                <a:tab pos="6572250" algn="r"/>
                <a:tab pos="7886700" algn="r"/>
              </a:tabLst>
              <a:defRPr b="1">
                <a:solidFill>
                  <a:schemeClr val="folHlink"/>
                </a:solidFill>
                <a:latin typeface="Comic Sans MS" panose="030F0702030302020204" pitchFamily="66" charset="0"/>
              </a:defRPr>
            </a:lvl4pPr>
            <a:lvl5pPr marL="2057400" indent="-228600" algn="ctr">
              <a:tabLst>
                <a:tab pos="6572250" algn="r"/>
                <a:tab pos="78867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572250" algn="r"/>
                <a:tab pos="78867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572250" algn="r"/>
                <a:tab pos="78867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572250" algn="r"/>
                <a:tab pos="78867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572250" algn="r"/>
                <a:tab pos="7886700" algn="r"/>
              </a:tabLst>
              <a:defRPr b="1">
                <a:solidFill>
                  <a:schemeClr val="folHlink"/>
                </a:solidFill>
                <a:latin typeface="Comic Sans MS" panose="030F0702030302020204" pitchFamily="66" charset="0"/>
              </a:defRPr>
            </a:lvl9pPr>
          </a:lstStyle>
          <a:p>
            <a:pPr algn="l">
              <a:lnSpc>
                <a:spcPct val="110000"/>
              </a:lnSpc>
              <a:spcBef>
                <a:spcPts val="720"/>
              </a:spcBef>
            </a:pPr>
            <a:r>
              <a:rPr lang="en-US" altLang="en-US" sz="2000" b="0" dirty="0">
                <a:latin typeface="Liberation Sans" panose="020B0604020202020204"/>
              </a:rPr>
              <a:t>Loss on Capital Lease 	2,000.00</a:t>
            </a:r>
          </a:p>
          <a:p>
            <a:pPr algn="l">
              <a:lnSpc>
                <a:spcPct val="110000"/>
              </a:lnSpc>
              <a:spcBef>
                <a:spcPts val="720"/>
              </a:spcBef>
            </a:pPr>
            <a:r>
              <a:rPr lang="en-US" altLang="en-US" sz="2000" b="0" dirty="0">
                <a:latin typeface="Liberation Sans" panose="020B0604020202020204"/>
              </a:rPr>
              <a:t>Interest Expense (or Interest Payable) 	454.76</a:t>
            </a:r>
          </a:p>
          <a:p>
            <a:pPr algn="l">
              <a:lnSpc>
                <a:spcPct val="110000"/>
              </a:lnSpc>
              <a:spcBef>
                <a:spcPts val="720"/>
              </a:spcBef>
            </a:pPr>
            <a:r>
              <a:rPr lang="en-US" altLang="en-US" sz="2000" b="0" dirty="0">
                <a:latin typeface="Liberation Sans" panose="020B0604020202020204"/>
              </a:rPr>
              <a:t>Lease Liability 	4,545.24</a:t>
            </a:r>
          </a:p>
          <a:p>
            <a:pPr algn="l">
              <a:lnSpc>
                <a:spcPct val="110000"/>
              </a:lnSpc>
              <a:spcBef>
                <a:spcPts val="720"/>
              </a:spcBef>
            </a:pPr>
            <a:r>
              <a:rPr lang="en-US" altLang="en-US" sz="2000" b="0" dirty="0">
                <a:latin typeface="Liberation Sans" panose="020B0604020202020204"/>
              </a:rPr>
              <a:t>Accumulated Depreciation</a:t>
            </a:r>
            <a:r>
              <a:rPr lang="en-US" altLang="en-US" sz="2400" b="0" dirty="0"/>
              <a:t>—</a:t>
            </a:r>
            <a:r>
              <a:rPr lang="en-US" altLang="en-US" sz="2000" b="0" dirty="0">
                <a:latin typeface="Liberation Sans" panose="020B0604020202020204"/>
              </a:rPr>
              <a:t>Capital Leases	95,000.00</a:t>
            </a:r>
          </a:p>
          <a:p>
            <a:pPr algn="l">
              <a:lnSpc>
                <a:spcPct val="110000"/>
              </a:lnSpc>
              <a:spcBef>
                <a:spcPts val="720"/>
              </a:spcBef>
            </a:pPr>
            <a:r>
              <a:rPr lang="en-US" altLang="en-US" sz="2000" b="0" dirty="0">
                <a:latin typeface="Liberation Sans" panose="020B0604020202020204"/>
              </a:rPr>
              <a:t>	Leased Equipment (under capital leases) 		100,000.00</a:t>
            </a:r>
          </a:p>
          <a:p>
            <a:pPr algn="l">
              <a:lnSpc>
                <a:spcPct val="110000"/>
              </a:lnSpc>
              <a:spcBef>
                <a:spcPts val="720"/>
              </a:spcBef>
            </a:pPr>
            <a:r>
              <a:rPr lang="en-US" altLang="en-US" sz="2000" b="0" dirty="0">
                <a:latin typeface="Liberation Sans" panose="020B0604020202020204"/>
              </a:rPr>
              <a:t>	Cash 		2,000.00</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2390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23909" name="Text Box 3"/>
          <p:cNvSpPr txBox="1">
            <a:spLocks noChangeArrowheads="1"/>
          </p:cNvSpPr>
          <p:nvPr/>
        </p:nvSpPr>
        <p:spPr bwMode="auto">
          <a:xfrm>
            <a:off x="6811680" y="1371600"/>
            <a:ext cx="19812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21-19</a:t>
            </a:r>
            <a:endParaRPr lang="en-US" altLang="en-US" sz="1200" dirty="0">
              <a:solidFill>
                <a:srgbClr val="006600"/>
              </a:solidFill>
              <a:latin typeface="Liberation Sans" panose="020B0604020202020204"/>
            </a:endParaRPr>
          </a:p>
        </p:txBody>
      </p:sp>
      <p:pic>
        <p:nvPicPr>
          <p:cNvPr id="12391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70050"/>
            <a:ext cx="8382000" cy="12715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Guaranteed Residual Value (Lessee)</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68423">
                                            <p:txEl>
                                              <p:pRg st="0" end="0"/>
                                            </p:txEl>
                                          </p:spTgt>
                                        </p:tgtEl>
                                        <p:attrNameLst>
                                          <p:attrName>style.visibility</p:attrName>
                                        </p:attrNameLst>
                                      </p:cBhvr>
                                      <p:to>
                                        <p:strVal val="visible"/>
                                      </p:to>
                                    </p:set>
                                    <p:animEffect transition="in" filter="wipe(left)">
                                      <p:cBhvr>
                                        <p:cTn id="7" dur="500"/>
                                        <p:tgtEl>
                                          <p:spTgt spid="14684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68423">
                                            <p:txEl>
                                              <p:pRg st="1" end="1"/>
                                            </p:txEl>
                                          </p:spTgt>
                                        </p:tgtEl>
                                        <p:attrNameLst>
                                          <p:attrName>style.visibility</p:attrName>
                                        </p:attrNameLst>
                                      </p:cBhvr>
                                      <p:to>
                                        <p:strVal val="visible"/>
                                      </p:to>
                                    </p:set>
                                    <p:animEffect transition="in" filter="wipe(left)">
                                      <p:cBhvr>
                                        <p:cTn id="12" dur="500"/>
                                        <p:tgtEl>
                                          <p:spTgt spid="14684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68423">
                                            <p:txEl>
                                              <p:pRg st="2" end="2"/>
                                            </p:txEl>
                                          </p:spTgt>
                                        </p:tgtEl>
                                        <p:attrNameLst>
                                          <p:attrName>style.visibility</p:attrName>
                                        </p:attrNameLst>
                                      </p:cBhvr>
                                      <p:to>
                                        <p:strVal val="visible"/>
                                      </p:to>
                                    </p:set>
                                    <p:animEffect transition="in" filter="wipe(left)">
                                      <p:cBhvr>
                                        <p:cTn id="17" dur="500"/>
                                        <p:tgtEl>
                                          <p:spTgt spid="14684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68423">
                                            <p:txEl>
                                              <p:pRg st="3" end="3"/>
                                            </p:txEl>
                                          </p:spTgt>
                                        </p:tgtEl>
                                        <p:attrNameLst>
                                          <p:attrName>style.visibility</p:attrName>
                                        </p:attrNameLst>
                                      </p:cBhvr>
                                      <p:to>
                                        <p:strVal val="visible"/>
                                      </p:to>
                                    </p:set>
                                    <p:animEffect transition="in" filter="wipe(left)">
                                      <p:cBhvr>
                                        <p:cTn id="22" dur="500"/>
                                        <p:tgtEl>
                                          <p:spTgt spid="14684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68423">
                                            <p:txEl>
                                              <p:pRg st="4" end="4"/>
                                            </p:txEl>
                                          </p:spTgt>
                                        </p:tgtEl>
                                        <p:attrNameLst>
                                          <p:attrName>style.visibility</p:attrName>
                                        </p:attrNameLst>
                                      </p:cBhvr>
                                      <p:to>
                                        <p:strVal val="visible"/>
                                      </p:to>
                                    </p:set>
                                    <p:animEffect transition="in" filter="wipe(left)">
                                      <p:cBhvr>
                                        <p:cTn id="27" dur="500"/>
                                        <p:tgtEl>
                                          <p:spTgt spid="14684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68423">
                                            <p:txEl>
                                              <p:pRg st="5" end="5"/>
                                            </p:txEl>
                                          </p:spTgt>
                                        </p:tgtEl>
                                        <p:attrNameLst>
                                          <p:attrName>style.visibility</p:attrName>
                                        </p:attrNameLst>
                                      </p:cBhvr>
                                      <p:to>
                                        <p:strVal val="visible"/>
                                      </p:to>
                                    </p:set>
                                    <p:animEffect transition="in" filter="wipe(left)">
                                      <p:cBhvr>
                                        <p:cTn id="32" dur="500"/>
                                        <p:tgtEl>
                                          <p:spTgt spid="14684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842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609600" y="1981200"/>
            <a:ext cx="8153400" cy="169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a:latin typeface="Liberation Sans" panose="020B0604020202020204"/>
              </a:rPr>
              <a:t>Assume the same facts as those above except that the $5,000 residual value is </a:t>
            </a:r>
            <a:r>
              <a:rPr lang="en-US" altLang="en-US" sz="2000" dirty="0">
                <a:latin typeface="Liberation Sans" panose="020B0604020202020204"/>
              </a:rPr>
              <a:t>unguaranteed</a:t>
            </a:r>
            <a:r>
              <a:rPr lang="en-US" altLang="en-US" sz="2000" b="0" dirty="0">
                <a:latin typeface="Liberation Sans" panose="020B0604020202020204"/>
              </a:rPr>
              <a:t> instead of guaranteed.  Caterpillar will recover the same amount through lease rentals—that is, $96,895.40. Sterling would capitalize the amount as follows:</a:t>
            </a:r>
          </a:p>
        </p:txBody>
      </p:sp>
      <p:pic>
        <p:nvPicPr>
          <p:cNvPr id="125956"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86200"/>
            <a:ext cx="8382000" cy="18669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2595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25960" name="Text Box 2"/>
          <p:cNvSpPr txBox="1">
            <a:spLocks noChangeArrowheads="1"/>
          </p:cNvSpPr>
          <p:nvPr/>
        </p:nvSpPr>
        <p:spPr bwMode="auto">
          <a:xfrm>
            <a:off x="609600" y="1371600"/>
            <a:ext cx="81534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100" i="1" dirty="0">
                <a:solidFill>
                  <a:schemeClr val="tx1"/>
                </a:solidFill>
                <a:latin typeface="Liberation Sans" panose="020B0604020202020204"/>
              </a:rPr>
              <a:t>Unguaranteed Residual Value (Lessee Accounting)</a:t>
            </a:r>
          </a:p>
        </p:txBody>
      </p:sp>
      <p:sp>
        <p:nvSpPr>
          <p:cNvPr id="10"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
        <p:nvSpPr>
          <p:cNvPr id="11" name="Text Box 6"/>
          <p:cNvSpPr txBox="1">
            <a:spLocks noChangeArrowheads="1"/>
          </p:cNvSpPr>
          <p:nvPr/>
        </p:nvSpPr>
        <p:spPr bwMode="auto">
          <a:xfrm>
            <a:off x="328704" y="5784349"/>
            <a:ext cx="7519896" cy="4616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21-20</a:t>
            </a:r>
          </a:p>
          <a:p>
            <a:pPr algn="l">
              <a:spcBef>
                <a:spcPts val="0"/>
              </a:spcBef>
            </a:pPr>
            <a:r>
              <a:rPr lang="en-US" altLang="en-US" sz="1200" b="0" dirty="0" smtClean="0">
                <a:solidFill>
                  <a:schemeClr val="tx1"/>
                </a:solidFill>
                <a:latin typeface="Liberation Sans" panose="020B0604020202020204"/>
              </a:rPr>
              <a:t>Computation of Lessee’s Capitalized Amount— Unguaranteed Residual Value</a:t>
            </a:r>
          </a:p>
        </p:txBody>
      </p:sp>
    </p:spTree>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38979" y="1295400"/>
            <a:ext cx="8466041" cy="5101180"/>
          </a:xfrm>
          <a:prstGeom prst="rect">
            <a:avLst/>
          </a:prstGeom>
        </p:spPr>
      </p:pic>
      <p:sp>
        <p:nvSpPr>
          <p:cNvPr id="8"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Unguaranteed Residual Value (Lessee)</a:t>
            </a: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28005" name="Text Box 14"/>
          <p:cNvSpPr txBox="1">
            <a:spLocks noChangeArrowheads="1"/>
          </p:cNvSpPr>
          <p:nvPr/>
        </p:nvSpPr>
        <p:spPr bwMode="auto">
          <a:xfrm>
            <a:off x="8153400" y="6443662"/>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7" name="Text Box 6"/>
          <p:cNvSpPr txBox="1">
            <a:spLocks noChangeArrowheads="1"/>
          </p:cNvSpPr>
          <p:nvPr/>
        </p:nvSpPr>
        <p:spPr bwMode="auto">
          <a:xfrm>
            <a:off x="4495800" y="6053293"/>
            <a:ext cx="3124200" cy="646331"/>
          </a:xfrm>
          <a:prstGeom prst="rect">
            <a:avLst/>
          </a:prstGeom>
          <a:solidFill>
            <a:schemeClr val="accent3"/>
          </a:solidFill>
          <a:ln>
            <a:solidFill>
              <a:schemeClr val="tx1"/>
            </a:solidFill>
          </a:ln>
          <a:effec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21-21</a:t>
            </a:r>
          </a:p>
          <a:p>
            <a:pPr algn="l">
              <a:spcBef>
                <a:spcPts val="0"/>
              </a:spcBef>
            </a:pPr>
            <a:r>
              <a:rPr lang="en-US" altLang="en-US" sz="1200" b="0" dirty="0" smtClean="0">
                <a:solidFill>
                  <a:schemeClr val="tx1"/>
                </a:solidFill>
                <a:latin typeface="Liberation Sans" panose="020B0604020202020204"/>
              </a:rPr>
              <a:t>Lease Amortization Schedule for Lessee— Unguaranteed Residual Value</a:t>
            </a:r>
          </a:p>
        </p:txBody>
      </p:sp>
    </p:spTree>
  </p:cSld>
  <p:clrMapOvr>
    <a:masterClrMapping/>
  </p:clrMapOvr>
  <p:transition>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371600"/>
            <a:ext cx="8153400" cy="1250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a:latin typeface="Liberation Sans" panose="020B0604020202020204"/>
              </a:rPr>
              <a:t>At the end of the lease term, before Sterling transfers the asset to Caterpillar, the lease asset and liability accounts have the following balances.</a:t>
            </a: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3005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1"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Unguaranteed Residual Value (Lessee)</a:t>
            </a:r>
          </a:p>
        </p:txBody>
      </p:sp>
      <p:pic>
        <p:nvPicPr>
          <p:cNvPr id="2" name="Picture 1"/>
          <p:cNvPicPr>
            <a:picLocks noChangeAspect="1"/>
          </p:cNvPicPr>
          <p:nvPr/>
        </p:nvPicPr>
        <p:blipFill>
          <a:blip r:embed="rId3"/>
          <a:stretch>
            <a:fillRect/>
          </a:stretch>
        </p:blipFill>
        <p:spPr>
          <a:xfrm>
            <a:off x="488728" y="2867809"/>
            <a:ext cx="8166544" cy="1856591"/>
          </a:xfrm>
          <a:prstGeom prst="rect">
            <a:avLst/>
          </a:prstGeom>
        </p:spPr>
      </p:pic>
      <p:sp>
        <p:nvSpPr>
          <p:cNvPr id="10" name="Text Box 6"/>
          <p:cNvSpPr txBox="1">
            <a:spLocks noChangeArrowheads="1"/>
          </p:cNvSpPr>
          <p:nvPr/>
        </p:nvSpPr>
        <p:spPr bwMode="auto">
          <a:xfrm>
            <a:off x="404904" y="4748304"/>
            <a:ext cx="3633696"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1200" dirty="0" smtClean="0">
                <a:solidFill>
                  <a:srgbClr val="006600"/>
                </a:solidFill>
                <a:latin typeface="Liberation Sans" panose="020B0604020202020204"/>
              </a:rPr>
              <a:t>ILLUSTRATION 21-22</a:t>
            </a:r>
          </a:p>
          <a:p>
            <a:pPr algn="l">
              <a:spcBef>
                <a:spcPts val="0"/>
              </a:spcBef>
            </a:pPr>
            <a:r>
              <a:rPr lang="en-US" altLang="en-US" sz="1200" b="0" dirty="0" smtClean="0">
                <a:solidFill>
                  <a:schemeClr val="tx1"/>
                </a:solidFill>
                <a:latin typeface="Liberation Sans" panose="020B0604020202020204"/>
              </a:rPr>
              <a:t>Account Balances on Lessee’s Books at End of Lease Term— Unguaranteed Residual Value</a:t>
            </a:r>
          </a:p>
        </p:txBody>
      </p:sp>
    </p:spTree>
  </p:cSld>
  <p:clrMapOvr>
    <a:masterClrMapping/>
  </p:clrMapOvr>
  <p:transition>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14"/>
          <p:cNvSpPr txBox="1">
            <a:spLocks noChangeArrowheads="1"/>
          </p:cNvSpPr>
          <p:nvPr/>
        </p:nvSpPr>
        <p:spPr bwMode="auto">
          <a:xfrm>
            <a:off x="8153400" y="6443662"/>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6"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chemeClr val="tx1"/>
                </a:solidFill>
                <a:latin typeface="Liberation Sans" panose="020B0604020202020204"/>
              </a:rPr>
              <a:t>Comparative Entries</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478662" name="Text Box 6"/>
          <p:cNvSpPr txBox="1">
            <a:spLocks noChangeArrowheads="1"/>
          </p:cNvSpPr>
          <p:nvPr/>
        </p:nvSpPr>
        <p:spPr bwMode="auto">
          <a:xfrm>
            <a:off x="6266328" y="346632"/>
            <a:ext cx="2590800" cy="830997"/>
          </a:xfrm>
          <a:prstGeom prst="rect">
            <a:avLst/>
          </a:prstGeom>
          <a:solidFill>
            <a:schemeClr val="accent3"/>
          </a:solid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21-23</a:t>
            </a:r>
          </a:p>
          <a:p>
            <a:pPr>
              <a:spcBef>
                <a:spcPts val="0"/>
              </a:spcBef>
              <a:defRPr/>
            </a:pPr>
            <a:r>
              <a:rPr lang="en-US" sz="1200" b="0" dirty="0">
                <a:solidFill>
                  <a:schemeClr val="tx1"/>
                </a:solidFill>
                <a:latin typeface="Liberation Sans" panose="020B0604020202020204"/>
              </a:rPr>
              <a:t>Comparative Entries for Guaranteed and Unguaranteed Residual Values, Lessee </a:t>
            </a:r>
            <a:r>
              <a:rPr lang="en-US" sz="1200" b="0" dirty="0" smtClean="0">
                <a:solidFill>
                  <a:schemeClr val="tx1"/>
                </a:solidFill>
                <a:latin typeface="Liberation Sans" panose="020B0604020202020204"/>
              </a:rPr>
              <a:t>Company</a:t>
            </a:r>
            <a:endParaRPr lang="en-US" sz="1200" b="0" dirty="0">
              <a:solidFill>
                <a:schemeClr val="tx1"/>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378258" y="1222381"/>
            <a:ext cx="8384742" cy="5179907"/>
          </a:xfrm>
          <a:prstGeom prst="rect">
            <a:avLst/>
          </a:prstGeom>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609600" y="1981200"/>
            <a:ext cx="5562600" cy="3867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2625" indent="-45085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buFontTx/>
              <a:buAutoNum type="arabicPeriod"/>
            </a:pPr>
            <a:r>
              <a:rPr lang="en-US" altLang="en-US" sz="2200" b="0" dirty="0">
                <a:solidFill>
                  <a:srgbClr val="000000"/>
                </a:solidFill>
                <a:latin typeface="Liberation Sans" panose="020B0604020202020204"/>
              </a:rPr>
              <a:t>100% financing at fixed rates. </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Protection against obsolescence.</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Flexibility.</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Less costly financing.</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Tax advantages.</a:t>
            </a:r>
          </a:p>
          <a:p>
            <a:pPr algn="l">
              <a:lnSpc>
                <a:spcPct val="125000"/>
              </a:lnSpc>
              <a:spcBef>
                <a:spcPct val="50000"/>
              </a:spcBef>
              <a:buFontTx/>
              <a:buAutoNum type="arabicPeriod"/>
            </a:pPr>
            <a:r>
              <a:rPr lang="en-US" altLang="en-US" sz="2200" b="0" dirty="0">
                <a:solidFill>
                  <a:srgbClr val="000000"/>
                </a:solidFill>
                <a:latin typeface="Liberation Sans" panose="020B0604020202020204"/>
              </a:rPr>
              <a:t>Off-balance-sheet                        financing.</a:t>
            </a:r>
          </a:p>
        </p:txBody>
      </p:sp>
      <p:sp>
        <p:nvSpPr>
          <p:cNvPr id="15363" name="Text Box 5"/>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Advantages of Leasing</a:t>
            </a:r>
          </a:p>
        </p:txBody>
      </p:sp>
      <p:sp>
        <p:nvSpPr>
          <p:cNvPr id="1536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1</a:t>
            </a:r>
          </a:p>
        </p:txBody>
      </p:sp>
      <p:sp>
        <p:nvSpPr>
          <p:cNvPr id="10"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2" name="Rectangle 1"/>
          <p:cNvSpPr/>
          <p:nvPr/>
        </p:nvSpPr>
        <p:spPr bwMode="auto">
          <a:xfrm>
            <a:off x="7620000" y="3352800"/>
            <a:ext cx="381000" cy="152400"/>
          </a:xfrm>
          <a:prstGeom prst="rect">
            <a:avLst/>
          </a:prstGeom>
          <a:solidFill>
            <a:schemeClr val="accent3"/>
          </a:solidFill>
          <a:ln w="28575" cap="sq" cmpd="sng" algn="ctr">
            <a:noFill/>
            <a:prstDash val="solid"/>
            <a:round/>
            <a:headEnd type="none" w="med" len="med"/>
            <a:tailEnd type="none" w="med" len="med"/>
          </a:ln>
          <a:effectLst/>
        </p:spPr>
        <p:txBody>
          <a:bodyPr wrap="none" anchor="ctr"/>
          <a:lstStyle>
            <a:lvl1pPr>
              <a:defRPr b="1">
                <a:solidFill>
                  <a:schemeClr val="folHlink"/>
                </a:solidFill>
                <a:latin typeface="Comic Sans MS" pitchFamily="66" charset="0"/>
              </a:defRPr>
            </a:lvl1pPr>
            <a:lvl2pPr marL="742950" indent="-28575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gn="ctr">
              <a:defRPr/>
            </a:pPr>
            <a:endParaRPr lang="en-US" altLang="en-US" dirty="0" smtClean="0">
              <a:effectLst>
                <a:outerShdw blurRad="38100" dist="38100" dir="2700000" algn="tl">
                  <a:srgbClr val="C0C0C0"/>
                </a:outerShdw>
              </a:effectLst>
            </a:endParaRPr>
          </a:p>
        </p:txBody>
      </p:sp>
      <p:sp>
        <p:nvSpPr>
          <p:cNvPr id="11" name="Rectangle 10"/>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THE LEASING ENVIRONMENT</a:t>
            </a:r>
            <a:endParaRPr lang="en-US" sz="3200" dirty="0">
              <a:solidFill>
                <a:schemeClr val="tx2">
                  <a:lumMod val="50000"/>
                </a:schemeClr>
              </a:solidFill>
              <a:latin typeface="Liberation Sans" panose="020B0604020202020204"/>
            </a:endParaRPr>
          </a:p>
        </p:txBody>
      </p:sp>
      <p:pic>
        <p:nvPicPr>
          <p:cNvPr id="3" name="Picture 2"/>
          <p:cNvPicPr>
            <a:picLocks noChangeAspect="1"/>
          </p:cNvPicPr>
          <p:nvPr/>
        </p:nvPicPr>
        <p:blipFill>
          <a:blip r:embed="rId3"/>
          <a:stretch>
            <a:fillRect/>
          </a:stretch>
        </p:blipFill>
        <p:spPr>
          <a:xfrm>
            <a:off x="6019800" y="2353063"/>
            <a:ext cx="2400363" cy="3499849"/>
          </a:xfrm>
          <a:prstGeom prst="rect">
            <a:avLst/>
          </a:prstGeom>
        </p:spPr>
      </p:pic>
    </p:spTree>
  </p:cSld>
  <p:clrMapOvr>
    <a:masterClrMapping/>
  </p:clrMapOvr>
  <p:transition>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5"/>
          <p:cNvSpPr txBox="1">
            <a:spLocks noChangeArrowheads="1"/>
          </p:cNvSpPr>
          <p:nvPr/>
        </p:nvSpPr>
        <p:spPr bwMode="auto">
          <a:xfrm>
            <a:off x="609600" y="3244850"/>
            <a:ext cx="8153400" cy="1200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ts val="1200"/>
              </a:spcBef>
            </a:pPr>
            <a:r>
              <a:rPr lang="en-US" altLang="en-US" sz="2000" dirty="0">
                <a:solidFill>
                  <a:schemeClr val="tx1"/>
                </a:solidFill>
                <a:latin typeface="Liberation Sans" panose="020B0604020202020204"/>
              </a:rPr>
              <a:t>Illustration: </a:t>
            </a:r>
            <a:r>
              <a:rPr lang="en-US" altLang="en-US" sz="2000" b="0" dirty="0" smtClean="0">
                <a:solidFill>
                  <a:schemeClr val="tx1"/>
                </a:solidFill>
                <a:latin typeface="Liberation Sans" panose="020B0604020202020204"/>
              </a:rPr>
              <a:t>Assume </a:t>
            </a:r>
            <a:r>
              <a:rPr lang="en-US" altLang="en-US" sz="2000" b="0" dirty="0">
                <a:solidFill>
                  <a:schemeClr val="tx1"/>
                </a:solidFill>
                <a:latin typeface="Liberation Sans" panose="020B0604020202020204"/>
              </a:rPr>
              <a:t>a direct-financing lease with a residual value (either guaranteed or unguaranteed) of $5,000.  Caterpillar determines the payments as follows.</a:t>
            </a:r>
          </a:p>
        </p:txBody>
      </p:sp>
      <p:sp>
        <p:nvSpPr>
          <p:cNvPr id="134147" name="Rectangle 7"/>
          <p:cNvSpPr>
            <a:spLocks noChangeArrowheads="1"/>
          </p:cNvSpPr>
          <p:nvPr/>
        </p:nvSpPr>
        <p:spPr bwMode="auto">
          <a:xfrm>
            <a:off x="609600" y="1371600"/>
            <a:ext cx="6186309"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2800" dirty="0">
                <a:solidFill>
                  <a:srgbClr val="006600"/>
                </a:solidFill>
                <a:latin typeface="Liberation Sans" panose="020B0604020202020204"/>
              </a:rPr>
              <a:t>Lessor Accounting for Residual Value</a:t>
            </a:r>
          </a:p>
        </p:txBody>
      </p:sp>
      <p:sp>
        <p:nvSpPr>
          <p:cNvPr id="134148" name="Rectangle 8"/>
          <p:cNvSpPr>
            <a:spLocks noChangeArrowheads="1"/>
          </p:cNvSpPr>
          <p:nvPr/>
        </p:nvSpPr>
        <p:spPr bwMode="auto">
          <a:xfrm>
            <a:off x="609600" y="1974850"/>
            <a:ext cx="8229600" cy="1200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0000"/>
              </a:lnSpc>
              <a:spcBef>
                <a:spcPts val="1200"/>
              </a:spcBef>
            </a:pPr>
            <a:r>
              <a:rPr lang="en-US" altLang="en-US" sz="2000" b="0" dirty="0">
                <a:latin typeface="Liberation Sans" panose="020B0604020202020204"/>
              </a:rPr>
              <a:t>The lessor works on the assumption that it will realize the residual value at the end of the lease term whether guaranteed or unguaranteed.</a:t>
            </a:r>
          </a:p>
        </p:txBody>
      </p:sp>
      <p:pic>
        <p:nvPicPr>
          <p:cNvPr id="13415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648200"/>
            <a:ext cx="8153400" cy="15478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3415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1"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
        <p:nvSpPr>
          <p:cNvPr id="12" name="Text Box 6"/>
          <p:cNvSpPr txBox="1">
            <a:spLocks noChangeArrowheads="1"/>
          </p:cNvSpPr>
          <p:nvPr/>
        </p:nvSpPr>
        <p:spPr bwMode="auto">
          <a:xfrm>
            <a:off x="762000" y="6225892"/>
            <a:ext cx="4191000" cy="461665"/>
          </a:xfrm>
          <a:prstGeom prst="rect">
            <a:avLst/>
          </a:prstGeom>
          <a:no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21-24</a:t>
            </a:r>
          </a:p>
          <a:p>
            <a:pPr>
              <a:spcBef>
                <a:spcPts val="0"/>
              </a:spcBef>
              <a:defRPr/>
            </a:pPr>
            <a:r>
              <a:rPr lang="en-US" sz="1200" b="0" dirty="0">
                <a:solidFill>
                  <a:schemeClr val="tx1"/>
                </a:solidFill>
                <a:latin typeface="Liberation Sans" panose="020B0604020202020204"/>
              </a:rPr>
              <a:t>Computation of </a:t>
            </a:r>
            <a:r>
              <a:rPr lang="en-US" sz="1200" b="0" dirty="0" smtClean="0">
                <a:solidFill>
                  <a:schemeClr val="tx1"/>
                </a:solidFill>
                <a:latin typeface="Liberation Sans" panose="020B0604020202020204"/>
              </a:rPr>
              <a:t>Direct-Financing </a:t>
            </a:r>
            <a:r>
              <a:rPr lang="en-US" sz="1200" b="0" dirty="0">
                <a:solidFill>
                  <a:schemeClr val="tx1"/>
                </a:solidFill>
                <a:latin typeface="Liberation Sans" panose="020B0604020202020204"/>
              </a:rPr>
              <a:t>Lease Payments</a:t>
            </a:r>
          </a:p>
        </p:txBody>
      </p:sp>
    </p:spTree>
  </p:cSld>
  <p:clrMapOvr>
    <a:masterClrMapping/>
  </p:clrMapOvr>
  <p:transition>
    <p:wipe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006600"/>
                </a:solidFill>
                <a:latin typeface="Liberation Sans" panose="020B0604020202020204"/>
              </a:rPr>
              <a:t>Lessor Accounting for Residual Value</a:t>
            </a:r>
          </a:p>
        </p:txBody>
      </p:sp>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3"/>
          <a:stretch>
            <a:fillRect/>
          </a:stretch>
        </p:blipFill>
        <p:spPr>
          <a:xfrm>
            <a:off x="381000" y="1371600"/>
            <a:ext cx="8378825" cy="3987270"/>
          </a:xfrm>
          <a:prstGeom prst="rect">
            <a:avLst/>
          </a:prstGeom>
          <a:ln>
            <a:solidFill>
              <a:schemeClr val="tx1"/>
            </a:solidFill>
          </a:ln>
        </p:spPr>
      </p:pic>
      <p:sp>
        <p:nvSpPr>
          <p:cNvPr id="10" name="Text Box 6"/>
          <p:cNvSpPr txBox="1">
            <a:spLocks noChangeArrowheads="1"/>
          </p:cNvSpPr>
          <p:nvPr/>
        </p:nvSpPr>
        <p:spPr bwMode="auto">
          <a:xfrm>
            <a:off x="304800" y="5422152"/>
            <a:ext cx="3581400" cy="646331"/>
          </a:xfrm>
          <a:prstGeom prst="rect">
            <a:avLst/>
          </a:prstGeom>
          <a:no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21-25</a:t>
            </a:r>
          </a:p>
          <a:p>
            <a:pPr>
              <a:spcBef>
                <a:spcPts val="0"/>
              </a:spcBef>
              <a:defRPr/>
            </a:pPr>
            <a:r>
              <a:rPr lang="en-US" sz="1200" b="0" dirty="0">
                <a:solidFill>
                  <a:schemeClr val="tx1"/>
                </a:solidFill>
                <a:latin typeface="Liberation Sans" panose="020B0604020202020204"/>
              </a:rPr>
              <a:t>Lease Amortization Schedule, for Lessor— Guaranteed or Unguaranteed Residual Value</a:t>
            </a:r>
          </a:p>
        </p:txBody>
      </p:sp>
    </p:spTree>
  </p:cSld>
  <p:clrMapOvr>
    <a:masterClrMapping/>
  </p:clrMapOvr>
  <p:transition>
    <p:wipe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381000" y="381000"/>
            <a:ext cx="8378825" cy="3987270"/>
          </a:xfrm>
          <a:prstGeom prst="rect">
            <a:avLst/>
          </a:prstGeom>
          <a:ln>
            <a:solidFill>
              <a:schemeClr val="tx1"/>
            </a:solidFill>
          </a:ln>
        </p:spPr>
      </p:pic>
      <p:sp>
        <p:nvSpPr>
          <p:cNvPr id="10" name="Text Box 6"/>
          <p:cNvSpPr txBox="1">
            <a:spLocks noChangeArrowheads="1"/>
          </p:cNvSpPr>
          <p:nvPr/>
        </p:nvSpPr>
        <p:spPr bwMode="auto">
          <a:xfrm>
            <a:off x="6925175" y="398928"/>
            <a:ext cx="1837825" cy="276999"/>
          </a:xfrm>
          <a:prstGeom prst="rect">
            <a:avLst/>
          </a:prstGeom>
          <a:noFill/>
          <a:ln>
            <a:noFill/>
          </a:ln>
          <a:effectLst/>
        </p:spPr>
        <p:txBody>
          <a:bodyPr wrap="square">
            <a:spAutoFit/>
          </a:bodyPr>
          <a:lstStyle/>
          <a:p>
            <a:pPr algn="r">
              <a:spcBef>
                <a:spcPct val="50000"/>
              </a:spcBef>
              <a:defRPr/>
            </a:pPr>
            <a:r>
              <a:rPr lang="en-US" sz="1200" dirty="0" smtClean="0">
                <a:solidFill>
                  <a:srgbClr val="006600"/>
                </a:solidFill>
                <a:latin typeface="Liberation Sans" panose="020B0604020202020204"/>
              </a:rPr>
              <a:t>ILLUSTRATION 21-25</a:t>
            </a:r>
          </a:p>
        </p:txBody>
      </p:sp>
      <p:sp>
        <p:nvSpPr>
          <p:cNvPr id="7" name="Rectangle 8"/>
          <p:cNvSpPr>
            <a:spLocks noChangeArrowheads="1"/>
          </p:cNvSpPr>
          <p:nvPr/>
        </p:nvSpPr>
        <p:spPr bwMode="auto">
          <a:xfrm>
            <a:off x="609600" y="4514850"/>
            <a:ext cx="8229600" cy="454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smtClean="0">
                <a:latin typeface="Liberation Sans" panose="020B0604020202020204"/>
              </a:rPr>
              <a:t>Caterpillar would make the following entry on January 1, 2017.</a:t>
            </a:r>
            <a:endParaRPr lang="en-US" altLang="en-US" sz="2000" b="0" dirty="0">
              <a:latin typeface="Liberation Sans" panose="020B0604020202020204"/>
            </a:endParaRPr>
          </a:p>
        </p:txBody>
      </p:sp>
      <p:sp>
        <p:nvSpPr>
          <p:cNvPr id="11" name="Rectangle 10"/>
          <p:cNvSpPr>
            <a:spLocks noChangeArrowheads="1"/>
          </p:cNvSpPr>
          <p:nvPr/>
        </p:nvSpPr>
        <p:spPr bwMode="auto">
          <a:xfrm>
            <a:off x="914400" y="5105400"/>
            <a:ext cx="6934200" cy="9540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199063" algn="r"/>
                <a:tab pos="6578600" algn="r"/>
              </a:tabLst>
              <a:defRPr b="1">
                <a:solidFill>
                  <a:schemeClr val="folHlink"/>
                </a:solidFill>
                <a:latin typeface="Comic Sans MS" panose="030F0702030302020204" pitchFamily="66" charset="0"/>
              </a:defRPr>
            </a:lvl1pPr>
            <a:lvl2pPr marL="742950" indent="-285750" algn="ctr">
              <a:tabLst>
                <a:tab pos="5199063" algn="r"/>
                <a:tab pos="6578600" algn="r"/>
              </a:tabLst>
              <a:defRPr b="1">
                <a:solidFill>
                  <a:schemeClr val="folHlink"/>
                </a:solidFill>
                <a:latin typeface="Comic Sans MS" panose="030F0702030302020204" pitchFamily="66" charset="0"/>
              </a:defRPr>
            </a:lvl2pPr>
            <a:lvl3pPr marL="1143000" indent="-228600" algn="ctr">
              <a:tabLst>
                <a:tab pos="5199063" algn="r"/>
                <a:tab pos="6578600" algn="r"/>
              </a:tabLst>
              <a:defRPr b="1">
                <a:solidFill>
                  <a:schemeClr val="folHlink"/>
                </a:solidFill>
                <a:latin typeface="Comic Sans MS" panose="030F0702030302020204" pitchFamily="66" charset="0"/>
              </a:defRPr>
            </a:lvl3pPr>
            <a:lvl4pPr marL="1600200" indent="-228600" algn="ctr">
              <a:tabLst>
                <a:tab pos="5199063" algn="r"/>
                <a:tab pos="6578600" algn="r"/>
              </a:tabLst>
              <a:defRPr b="1">
                <a:solidFill>
                  <a:schemeClr val="folHlink"/>
                </a:solidFill>
                <a:latin typeface="Comic Sans MS" panose="030F0702030302020204" pitchFamily="66" charset="0"/>
              </a:defRPr>
            </a:lvl4pPr>
            <a:lvl5pPr marL="2057400" indent="-228600" algn="ctr">
              <a:tabLst>
                <a:tab pos="5199063" algn="r"/>
                <a:tab pos="65786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000" b="0" dirty="0">
                <a:latin typeface="Liberation Sans" panose="020B0604020202020204"/>
              </a:rPr>
              <a:t>Lease Receivable	</a:t>
            </a:r>
            <a:r>
              <a:rPr lang="en-US" altLang="en-US" sz="2000" b="0" dirty="0" smtClean="0">
                <a:latin typeface="Liberation Sans" panose="020B0604020202020204"/>
              </a:rPr>
              <a:t>100,000.00</a:t>
            </a:r>
            <a:endParaRPr lang="en-US" altLang="en-US" sz="2000" b="0" dirty="0">
              <a:latin typeface="Liberation Sans" panose="020B0604020202020204"/>
            </a:endParaRPr>
          </a:p>
          <a:p>
            <a:pPr algn="l">
              <a:lnSpc>
                <a:spcPct val="130000"/>
              </a:lnSpc>
              <a:spcBef>
                <a:spcPct val="20000"/>
              </a:spcBef>
            </a:pPr>
            <a:r>
              <a:rPr lang="en-US" altLang="en-US" sz="2000" b="0" dirty="0">
                <a:latin typeface="Liberation Sans" panose="020B0604020202020204"/>
              </a:rPr>
              <a:t>	Equipment		</a:t>
            </a:r>
            <a:r>
              <a:rPr lang="en-US" altLang="en-US" sz="2000" b="0" dirty="0" smtClean="0">
                <a:latin typeface="Liberation Sans" panose="020B0604020202020204"/>
              </a:rPr>
              <a:t>100,000.00</a:t>
            </a:r>
            <a:endParaRPr lang="en-US" altLang="en-US" sz="2000" b="0" dirty="0">
              <a:latin typeface="Liberation Sans" panose="020B0604020202020204"/>
            </a:endParaRPr>
          </a:p>
        </p:txBody>
      </p:sp>
    </p:spTree>
    <p:extLst>
      <p:ext uri="{BB962C8B-B14F-4D97-AF65-F5344CB8AC3E}">
        <p14:creationId xmlns:p14="http://schemas.microsoft.com/office/powerpoint/2010/main" val="36361709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bldLvl="2"/>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14"/>
          <p:cNvSpPr txBox="1">
            <a:spLocks noChangeArrowheads="1"/>
          </p:cNvSpPr>
          <p:nvPr/>
        </p:nvSpPr>
        <p:spPr bwMode="auto">
          <a:xfrm>
            <a:off x="8153400" y="6443662"/>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381000" y="381000"/>
            <a:ext cx="8378825" cy="3987270"/>
          </a:xfrm>
          <a:prstGeom prst="rect">
            <a:avLst/>
          </a:prstGeom>
          <a:ln>
            <a:solidFill>
              <a:schemeClr val="tx1"/>
            </a:solidFill>
          </a:ln>
        </p:spPr>
      </p:pic>
      <p:sp>
        <p:nvSpPr>
          <p:cNvPr id="10" name="Text Box 6"/>
          <p:cNvSpPr txBox="1">
            <a:spLocks noChangeArrowheads="1"/>
          </p:cNvSpPr>
          <p:nvPr/>
        </p:nvSpPr>
        <p:spPr bwMode="auto">
          <a:xfrm>
            <a:off x="6925175" y="398928"/>
            <a:ext cx="1837825" cy="276999"/>
          </a:xfrm>
          <a:prstGeom prst="rect">
            <a:avLst/>
          </a:prstGeom>
          <a:noFill/>
          <a:ln>
            <a:noFill/>
          </a:ln>
          <a:effectLst/>
        </p:spPr>
        <p:txBody>
          <a:bodyPr wrap="square">
            <a:spAutoFit/>
          </a:bodyPr>
          <a:lstStyle/>
          <a:p>
            <a:pPr algn="r">
              <a:spcBef>
                <a:spcPct val="50000"/>
              </a:spcBef>
              <a:defRPr/>
            </a:pPr>
            <a:r>
              <a:rPr lang="en-US" sz="1200" dirty="0" smtClean="0">
                <a:solidFill>
                  <a:srgbClr val="006600"/>
                </a:solidFill>
                <a:latin typeface="Liberation Sans" panose="020B0604020202020204"/>
              </a:rPr>
              <a:t>ILLUSTRATION 21-25</a:t>
            </a:r>
          </a:p>
        </p:txBody>
      </p:sp>
      <p:sp>
        <p:nvSpPr>
          <p:cNvPr id="8" name="Rectangle 10"/>
          <p:cNvSpPr>
            <a:spLocks noChangeArrowheads="1"/>
          </p:cNvSpPr>
          <p:nvPr/>
        </p:nvSpPr>
        <p:spPr bwMode="auto">
          <a:xfrm>
            <a:off x="914400" y="5029200"/>
            <a:ext cx="7997825" cy="14160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6223000" algn="r"/>
                <a:tab pos="7656513" algn="r"/>
              </a:tabLst>
              <a:defRPr b="1">
                <a:solidFill>
                  <a:schemeClr val="folHlink"/>
                </a:solidFill>
                <a:latin typeface="Comic Sans MS" panose="030F0702030302020204" pitchFamily="66" charset="0"/>
              </a:defRPr>
            </a:lvl1pPr>
            <a:lvl2pPr marL="742950" indent="-285750" algn="ctr">
              <a:tabLst>
                <a:tab pos="6223000" algn="r"/>
                <a:tab pos="7656513" algn="r"/>
              </a:tabLst>
              <a:defRPr b="1">
                <a:solidFill>
                  <a:schemeClr val="folHlink"/>
                </a:solidFill>
                <a:latin typeface="Comic Sans MS" panose="030F0702030302020204" pitchFamily="66" charset="0"/>
              </a:defRPr>
            </a:lvl2pPr>
            <a:lvl3pPr marL="1143000" indent="-228600" algn="ctr">
              <a:tabLst>
                <a:tab pos="6223000" algn="r"/>
                <a:tab pos="7656513" algn="r"/>
              </a:tabLst>
              <a:defRPr b="1">
                <a:solidFill>
                  <a:schemeClr val="folHlink"/>
                </a:solidFill>
                <a:latin typeface="Comic Sans MS" panose="030F0702030302020204" pitchFamily="66" charset="0"/>
              </a:defRPr>
            </a:lvl3pPr>
            <a:lvl4pPr marL="1600200" indent="-228600" algn="ctr">
              <a:tabLst>
                <a:tab pos="6223000" algn="r"/>
                <a:tab pos="7656513" algn="r"/>
              </a:tabLst>
              <a:defRPr b="1">
                <a:solidFill>
                  <a:schemeClr val="folHlink"/>
                </a:solidFill>
                <a:latin typeface="Comic Sans MS" panose="030F0702030302020204" pitchFamily="66" charset="0"/>
              </a:defRPr>
            </a:lvl4pPr>
            <a:lvl5pPr marL="2057400" indent="-228600" algn="ctr">
              <a:tabLst>
                <a:tab pos="6223000" algn="r"/>
                <a:tab pos="7656513"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6223000" algn="r"/>
                <a:tab pos="7656513"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6223000" algn="r"/>
                <a:tab pos="7656513"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6223000" algn="r"/>
                <a:tab pos="7656513"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6223000" algn="r"/>
                <a:tab pos="7656513" algn="r"/>
              </a:tabLst>
              <a:defRPr b="1">
                <a:solidFill>
                  <a:schemeClr val="folHlink"/>
                </a:solidFill>
                <a:latin typeface="Comic Sans MS" panose="030F0702030302020204" pitchFamily="66" charset="0"/>
              </a:defRPr>
            </a:lvl9pPr>
          </a:lstStyle>
          <a:p>
            <a:pPr algn="l">
              <a:lnSpc>
                <a:spcPct val="130000"/>
              </a:lnSpc>
              <a:spcBef>
                <a:spcPct val="20000"/>
              </a:spcBef>
            </a:pPr>
            <a:r>
              <a:rPr lang="en-US" altLang="en-US" sz="2000" b="0" dirty="0">
                <a:latin typeface="Liberation Sans" panose="020B0604020202020204"/>
              </a:rPr>
              <a:t>Cash 	25,237.09</a:t>
            </a:r>
          </a:p>
          <a:p>
            <a:pPr algn="l">
              <a:lnSpc>
                <a:spcPct val="130000"/>
              </a:lnSpc>
              <a:spcBef>
                <a:spcPct val="20000"/>
              </a:spcBef>
            </a:pPr>
            <a:r>
              <a:rPr lang="en-US" altLang="en-US" sz="2000" b="0" dirty="0">
                <a:latin typeface="Liberation Sans" panose="020B0604020202020204"/>
              </a:rPr>
              <a:t>	Lease Receivable 		23,237.09</a:t>
            </a:r>
          </a:p>
          <a:p>
            <a:pPr algn="l">
              <a:lnSpc>
                <a:spcPct val="130000"/>
              </a:lnSpc>
              <a:spcBef>
                <a:spcPct val="20000"/>
              </a:spcBef>
            </a:pPr>
            <a:r>
              <a:rPr lang="en-US" altLang="en-US" sz="2000" b="0" dirty="0">
                <a:latin typeface="Liberation Sans" panose="020B0604020202020204"/>
              </a:rPr>
              <a:t>	Property Tax Expense/Property Taxes Payable 		2,000.00</a:t>
            </a:r>
          </a:p>
        </p:txBody>
      </p:sp>
      <p:sp>
        <p:nvSpPr>
          <p:cNvPr id="9" name="Rectangle 8"/>
          <p:cNvSpPr>
            <a:spLocks noChangeArrowheads="1"/>
          </p:cNvSpPr>
          <p:nvPr/>
        </p:nvSpPr>
        <p:spPr bwMode="auto">
          <a:xfrm>
            <a:off x="609600" y="4514850"/>
            <a:ext cx="8229600" cy="454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smtClean="0">
                <a:latin typeface="Liberation Sans" panose="020B0604020202020204"/>
              </a:rPr>
              <a:t>Caterpillar would make the following entry on January 1, 2017.</a:t>
            </a:r>
            <a:endParaRPr lang="en-US" altLang="en-US" sz="2000" b="0" dirty="0">
              <a:latin typeface="Liberation Sans" panose="020B0604020202020204"/>
            </a:endParaRPr>
          </a:p>
        </p:txBody>
      </p:sp>
    </p:spTree>
    <p:extLst>
      <p:ext uri="{BB962C8B-B14F-4D97-AF65-F5344CB8AC3E}">
        <p14:creationId xmlns:p14="http://schemas.microsoft.com/office/powerpoint/2010/main" val="42645174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lef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left)">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381000" y="381000"/>
            <a:ext cx="8378825" cy="3987270"/>
          </a:xfrm>
          <a:prstGeom prst="rect">
            <a:avLst/>
          </a:prstGeom>
          <a:ln>
            <a:solidFill>
              <a:schemeClr val="tx1"/>
            </a:solidFill>
          </a:ln>
        </p:spPr>
      </p:pic>
      <p:sp>
        <p:nvSpPr>
          <p:cNvPr id="10" name="Text Box 6"/>
          <p:cNvSpPr txBox="1">
            <a:spLocks noChangeArrowheads="1"/>
          </p:cNvSpPr>
          <p:nvPr/>
        </p:nvSpPr>
        <p:spPr bwMode="auto">
          <a:xfrm>
            <a:off x="6925175" y="398928"/>
            <a:ext cx="1837825" cy="276999"/>
          </a:xfrm>
          <a:prstGeom prst="rect">
            <a:avLst/>
          </a:prstGeom>
          <a:noFill/>
          <a:ln>
            <a:noFill/>
          </a:ln>
          <a:effectLst/>
        </p:spPr>
        <p:txBody>
          <a:bodyPr wrap="square">
            <a:spAutoFit/>
          </a:bodyPr>
          <a:lstStyle/>
          <a:p>
            <a:pPr algn="r">
              <a:spcBef>
                <a:spcPct val="50000"/>
              </a:spcBef>
              <a:defRPr/>
            </a:pPr>
            <a:r>
              <a:rPr lang="en-US" sz="1200" dirty="0" smtClean="0">
                <a:solidFill>
                  <a:srgbClr val="006600"/>
                </a:solidFill>
                <a:latin typeface="Liberation Sans" panose="020B0604020202020204"/>
              </a:rPr>
              <a:t>ILLUSTRATION 21-25</a:t>
            </a:r>
          </a:p>
        </p:txBody>
      </p:sp>
      <p:sp>
        <p:nvSpPr>
          <p:cNvPr id="7" name="Rectangle 8"/>
          <p:cNvSpPr>
            <a:spLocks noChangeArrowheads="1"/>
          </p:cNvSpPr>
          <p:nvPr/>
        </p:nvSpPr>
        <p:spPr bwMode="auto">
          <a:xfrm>
            <a:off x="609600" y="4514850"/>
            <a:ext cx="8229600"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000" b="0" dirty="0" smtClean="0">
                <a:latin typeface="Liberation Sans" panose="020B0604020202020204"/>
              </a:rPr>
              <a:t>Caterpillar would make the following entry on December 31, 2017.</a:t>
            </a:r>
            <a:endParaRPr lang="en-US" altLang="en-US" sz="2000" b="0" dirty="0">
              <a:latin typeface="Liberation Sans" panose="020B0604020202020204"/>
            </a:endParaRPr>
          </a:p>
        </p:txBody>
      </p:sp>
      <p:sp>
        <p:nvSpPr>
          <p:cNvPr id="11" name="Rectangle 10"/>
          <p:cNvSpPr>
            <a:spLocks noChangeArrowheads="1"/>
          </p:cNvSpPr>
          <p:nvPr/>
        </p:nvSpPr>
        <p:spPr bwMode="auto">
          <a:xfrm>
            <a:off x="914400" y="5105400"/>
            <a:ext cx="6934200" cy="91634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lgn="ctr">
              <a:tabLst>
                <a:tab pos="5199063" algn="r"/>
                <a:tab pos="6578600" algn="r"/>
              </a:tabLst>
              <a:defRPr b="1">
                <a:solidFill>
                  <a:schemeClr val="folHlink"/>
                </a:solidFill>
                <a:latin typeface="Comic Sans MS" panose="030F0702030302020204" pitchFamily="66" charset="0"/>
              </a:defRPr>
            </a:lvl1pPr>
            <a:lvl2pPr marL="742950" indent="-285750" algn="ctr">
              <a:tabLst>
                <a:tab pos="5199063" algn="r"/>
                <a:tab pos="6578600" algn="r"/>
              </a:tabLst>
              <a:defRPr b="1">
                <a:solidFill>
                  <a:schemeClr val="folHlink"/>
                </a:solidFill>
                <a:latin typeface="Comic Sans MS" panose="030F0702030302020204" pitchFamily="66" charset="0"/>
              </a:defRPr>
            </a:lvl2pPr>
            <a:lvl3pPr marL="1143000" indent="-228600" algn="ctr">
              <a:tabLst>
                <a:tab pos="5199063" algn="r"/>
                <a:tab pos="6578600" algn="r"/>
              </a:tabLst>
              <a:defRPr b="1">
                <a:solidFill>
                  <a:schemeClr val="folHlink"/>
                </a:solidFill>
                <a:latin typeface="Comic Sans MS" panose="030F0702030302020204" pitchFamily="66" charset="0"/>
              </a:defRPr>
            </a:lvl3pPr>
            <a:lvl4pPr marL="1600200" indent="-228600" algn="ctr">
              <a:tabLst>
                <a:tab pos="5199063" algn="r"/>
                <a:tab pos="6578600" algn="r"/>
              </a:tabLst>
              <a:defRPr b="1">
                <a:solidFill>
                  <a:schemeClr val="folHlink"/>
                </a:solidFill>
                <a:latin typeface="Comic Sans MS" panose="030F0702030302020204" pitchFamily="66" charset="0"/>
              </a:defRPr>
            </a:lvl4pPr>
            <a:lvl5pPr marL="2057400" indent="-228600" algn="ctr">
              <a:tabLst>
                <a:tab pos="5199063" algn="r"/>
                <a:tab pos="6578600" algn="r"/>
              </a:tabLst>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tabLst>
                <a:tab pos="5199063" algn="r"/>
                <a:tab pos="6578600" algn="r"/>
              </a:tabLs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000" b="0" dirty="0" smtClean="0">
                <a:latin typeface="Liberation Sans" panose="020B0604020202020204"/>
              </a:rPr>
              <a:t>Lease Receivable	7,676.29</a:t>
            </a:r>
          </a:p>
          <a:p>
            <a:pPr algn="l">
              <a:lnSpc>
                <a:spcPct val="130000"/>
              </a:lnSpc>
              <a:spcBef>
                <a:spcPct val="20000"/>
              </a:spcBef>
            </a:pPr>
            <a:r>
              <a:rPr lang="en-US" altLang="en-US" sz="2000" b="0" dirty="0" smtClean="0">
                <a:latin typeface="Liberation Sans" panose="020B0604020202020204"/>
              </a:rPr>
              <a:t>	Interest Revenue		7,676.29</a:t>
            </a:r>
            <a:endParaRPr lang="en-US" altLang="en-US" sz="2000" b="0" dirty="0">
              <a:latin typeface="Liberation Sans" panose="020B0604020202020204"/>
            </a:endParaRPr>
          </a:p>
        </p:txBody>
      </p:sp>
    </p:spTree>
    <p:extLst>
      <p:ext uri="{BB962C8B-B14F-4D97-AF65-F5344CB8AC3E}">
        <p14:creationId xmlns:p14="http://schemas.microsoft.com/office/powerpoint/2010/main" val="28103193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bldLvl="2"/>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1816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2000" b="0" dirty="0" smtClean="0">
                <a:latin typeface="Liberation Sans" panose="020B0604020202020204"/>
              </a:rPr>
              <a:t>As you have learned, residual value proﬁts are an important driver for the popularity of leasing for lessors, especially for leases of equipment and vehicles. However, the proﬁtability of equipment leasing hinges on the lessors’ ability to accurately estimate the residual value of the leased asset at the end of the lease so as to resell the asset at a proﬁt when returned by the lessee. However, </a:t>
            </a:r>
            <a:r>
              <a:rPr lang="en-US" sz="2000" dirty="0" smtClean="0">
                <a:solidFill>
                  <a:srgbClr val="CC0000"/>
                </a:solidFill>
                <a:latin typeface="Liberation Sans" panose="020B0604020202020204"/>
              </a:rPr>
              <a:t>General Motors (GM) </a:t>
            </a:r>
            <a:r>
              <a:rPr lang="en-US" sz="2000" b="0" dirty="0" smtClean="0">
                <a:latin typeface="Liberation Sans" panose="020B0604020202020204"/>
              </a:rPr>
              <a:t>has learned that residual value proﬁts are not guaranteed. Here is what happened. </a:t>
            </a:r>
          </a:p>
          <a:p>
            <a:pPr indent="460375" algn="just">
              <a:lnSpc>
                <a:spcPct val="112000"/>
              </a:lnSpc>
              <a:spcBef>
                <a:spcPts val="0"/>
              </a:spcBef>
            </a:pPr>
            <a:r>
              <a:rPr lang="en-US" sz="2000" b="0" dirty="0" smtClean="0">
                <a:latin typeface="Liberation Sans" panose="020B0604020202020204"/>
              </a:rPr>
              <a:t>GM took advantage of a government subsidy for electric vehicles of $7,500 to help drive down the cost of a lease for its electric car, the Chevy Volt. The taxpayer subsidies along with other GM incentives provided for low monthly lease payments, given the estimated residual value, and led to a full two-thirds of all Volt “sales” being attributed to leases. That’s about three times the lease rate for the overall industry. </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RESIDUAL VALUE REGRET</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1" name="TextBox 10"/>
          <p:cNvSpPr txBox="1"/>
          <p:nvPr/>
        </p:nvSpPr>
        <p:spPr>
          <a:xfrm>
            <a:off x="6600003" y="6442632"/>
            <a:ext cx="1324797" cy="307777"/>
          </a:xfrm>
          <a:prstGeom prst="rect">
            <a:avLst/>
          </a:prstGeom>
          <a:noFill/>
        </p:spPr>
        <p:txBody>
          <a:bodyPr wrap="square" rtlCol="0">
            <a:spAutoFit/>
          </a:bodyPr>
          <a:lstStyle/>
          <a:p>
            <a:r>
              <a:rPr lang="en-US" sz="1400" dirty="0" smtClean="0">
                <a:latin typeface="Liberation Sans" panose="020B0604020202020204"/>
              </a:rPr>
              <a:t>(continued)</a:t>
            </a:r>
            <a:endParaRPr lang="en-US" sz="1400" dirty="0">
              <a:latin typeface="Liberation Sans" panose="020B0604020202020204"/>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4</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33724812"/>
      </p:ext>
    </p:extLst>
  </p:cSld>
  <p:clrMapOvr>
    <a:masterClrMapping/>
  </p:clrMapOvr>
  <p:transition>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1816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2000" b="0" dirty="0" smtClean="0">
                <a:latin typeface="Liberation Sans" panose="020B0604020202020204"/>
              </a:rPr>
              <a:t>The problems for GM started when the Volts came back at the end of the lease. Unfortunately for GM and other electric car enthusiasts, demand for electric cars without the incentives (which expired) has not been sustained, and resale values for Volts have plummeted. </a:t>
            </a:r>
          </a:p>
          <a:p>
            <a:pPr indent="460375" algn="just">
              <a:lnSpc>
                <a:spcPct val="112000"/>
              </a:lnSpc>
              <a:spcBef>
                <a:spcPts val="0"/>
              </a:spcBef>
            </a:pPr>
            <a:r>
              <a:rPr lang="en-US" sz="2000" b="0" dirty="0" smtClean="0">
                <a:latin typeface="Liberation Sans" panose="020B0604020202020204"/>
              </a:rPr>
              <a:t>As a result, rather than reaping residual value proﬁts, GM sustained losses for the Volt lease returns that sold for less than the original expected residual values. It’s a double whammy for GM as the already low sales numbers for new Volts will be further hurt by the supply of low-priced Volts on the used car lot. Although it appears that GM made a bad bet on residual value proﬁts on the Volt, there may be beneﬁciaries as those looking for a good deal on a Volt now have a supply of low-priced, used models to choose from.</a:t>
            </a:r>
          </a:p>
          <a:p>
            <a:pPr algn="just">
              <a:lnSpc>
                <a:spcPct val="112000"/>
              </a:lnSpc>
              <a:spcBef>
                <a:spcPts val="1200"/>
              </a:spcBef>
            </a:pPr>
            <a:r>
              <a:rPr lang="en-US" sz="1400" b="0" dirty="0" smtClean="0">
                <a:latin typeface="Liberation Sans" panose="020B0604020202020204"/>
              </a:rPr>
              <a:t>Source: M. Modica, “Chevy Volt Resale Values Plunge as Lease Returns Hit Market,” http://nlpc.org/stories/2014/08/07/chevy-volt-resale-valuesplunge-lease-returns-hit-market.</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RESIDUAL VALUE REGRET</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4</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1233736877"/>
      </p:ext>
    </p:extLst>
  </p:cSld>
  <p:clrMapOvr>
    <a:masterClrMapping/>
  </p:clrMapOvr>
  <p:transition>
    <p:wipe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314" name="Text Box 2"/>
          <p:cNvSpPr txBox="1">
            <a:spLocks noChangeArrowheads="1"/>
          </p:cNvSpPr>
          <p:nvPr/>
        </p:nvSpPr>
        <p:spPr bwMode="auto">
          <a:xfrm>
            <a:off x="609600" y="2000250"/>
            <a:ext cx="7620000" cy="363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pitchFamily="18" charset="0"/>
              </a:defRPr>
            </a:lvl1pPr>
            <a:lvl2pPr marL="685800" indent="-457200" algn="l">
              <a:defRPr sz="2400">
                <a:solidFill>
                  <a:schemeClr val="tx1"/>
                </a:solidFill>
                <a:latin typeface="Times New Roman" pitchFamily="18" charset="0"/>
              </a:defRPr>
            </a:lvl2pPr>
            <a:lvl3pPr marL="1717675" indent="-457200" algn="l">
              <a:defRPr sz="2400">
                <a:solidFill>
                  <a:schemeClr val="tx1"/>
                </a:solidFill>
                <a:latin typeface="Times New Roman" pitchFamily="18" charset="0"/>
              </a:defRPr>
            </a:lvl3pPr>
            <a:lvl4pPr marL="2289175" indent="-457200" algn="l">
              <a:defRPr sz="2400">
                <a:solidFill>
                  <a:schemeClr val="tx1"/>
                </a:solidFill>
                <a:latin typeface="Times New Roman" pitchFamily="18" charset="0"/>
              </a:defRPr>
            </a:lvl4pPr>
            <a:lvl5pPr marL="2860675" indent="-457200" algn="l">
              <a:defRPr sz="2400">
                <a:solidFill>
                  <a:schemeClr val="tx1"/>
                </a:solidFill>
                <a:latin typeface="Times New Roman" pitchFamily="18" charset="0"/>
              </a:defRPr>
            </a:lvl5pPr>
            <a:lvl6pPr marL="3317875" indent="-457200" eaLnBrk="0" fontAlgn="base" hangingPunct="0">
              <a:spcBef>
                <a:spcPct val="0"/>
              </a:spcBef>
              <a:spcAft>
                <a:spcPct val="0"/>
              </a:spcAft>
              <a:defRPr sz="2400">
                <a:solidFill>
                  <a:schemeClr val="tx1"/>
                </a:solidFill>
                <a:latin typeface="Times New Roman" pitchFamily="18" charset="0"/>
              </a:defRPr>
            </a:lvl6pPr>
            <a:lvl7pPr marL="3775075" indent="-457200" eaLnBrk="0" fontAlgn="base" hangingPunct="0">
              <a:spcBef>
                <a:spcPct val="0"/>
              </a:spcBef>
              <a:spcAft>
                <a:spcPct val="0"/>
              </a:spcAft>
              <a:defRPr sz="2400">
                <a:solidFill>
                  <a:schemeClr val="tx1"/>
                </a:solidFill>
                <a:latin typeface="Times New Roman" pitchFamily="18" charset="0"/>
              </a:defRPr>
            </a:lvl7pPr>
            <a:lvl8pPr marL="4232275" indent="-457200" eaLnBrk="0" fontAlgn="base" hangingPunct="0">
              <a:spcBef>
                <a:spcPct val="0"/>
              </a:spcBef>
              <a:spcAft>
                <a:spcPct val="0"/>
              </a:spcAft>
              <a:defRPr sz="2400">
                <a:solidFill>
                  <a:schemeClr val="tx1"/>
                </a:solidFill>
                <a:latin typeface="Times New Roman" pitchFamily="18" charset="0"/>
              </a:defRPr>
            </a:lvl8pPr>
            <a:lvl9pPr marL="4689475" indent="-457200" eaLnBrk="0" fontAlgn="base" hangingPunct="0">
              <a:spcBef>
                <a:spcPct val="0"/>
              </a:spcBef>
              <a:spcAft>
                <a:spcPct val="0"/>
              </a:spcAft>
              <a:defRPr sz="2400">
                <a:solidFill>
                  <a:schemeClr val="tx1"/>
                </a:solidFill>
                <a:latin typeface="Times New Roman" pitchFamily="18" charset="0"/>
              </a:defRPr>
            </a:lvl9pPr>
          </a:lstStyle>
          <a:p>
            <a:pPr lvl="1">
              <a:lnSpc>
                <a:spcPct val="125000"/>
              </a:lnSpc>
              <a:spcBef>
                <a:spcPts val="1200"/>
              </a:spcBef>
              <a:buClr>
                <a:srgbClr val="CC0000"/>
              </a:buClr>
              <a:buSzPct val="80000"/>
              <a:buFont typeface="Wingdings" pitchFamily="2" charset="2"/>
              <a:buChar char="u"/>
              <a:defRPr/>
            </a:pPr>
            <a:r>
              <a:rPr lang="en-US" sz="2100" b="0" dirty="0" smtClean="0">
                <a:solidFill>
                  <a:srgbClr val="000000"/>
                </a:solidFill>
                <a:latin typeface="Liberation Sans" panose="020B0604020202020204"/>
              </a:rPr>
              <a:t>Primary difference between a direct-financing lease and a </a:t>
            </a:r>
            <a:r>
              <a:rPr lang="en-US" sz="2100" dirty="0" smtClean="0">
                <a:solidFill>
                  <a:schemeClr val="tx2">
                    <a:lumMod val="50000"/>
                  </a:schemeClr>
                </a:solidFill>
                <a:latin typeface="Liberation Sans" panose="020B0604020202020204"/>
              </a:rPr>
              <a:t>sales-type lease </a:t>
            </a:r>
            <a:r>
              <a:rPr lang="en-US" sz="2100" b="0" dirty="0" smtClean="0">
                <a:solidFill>
                  <a:srgbClr val="000000"/>
                </a:solidFill>
                <a:latin typeface="Liberation Sans" panose="020B0604020202020204"/>
              </a:rPr>
              <a:t>is the manufacturer’s or dealer’s gross profit (or loss).</a:t>
            </a:r>
          </a:p>
          <a:p>
            <a:pPr lvl="1">
              <a:lnSpc>
                <a:spcPct val="125000"/>
              </a:lnSpc>
              <a:spcBef>
                <a:spcPts val="1200"/>
              </a:spcBef>
              <a:buClr>
                <a:srgbClr val="CC0000"/>
              </a:buClr>
              <a:buSzPct val="80000"/>
              <a:buFont typeface="Wingdings" pitchFamily="2" charset="2"/>
              <a:buChar char="u"/>
              <a:defRPr/>
            </a:pPr>
            <a:r>
              <a:rPr lang="en-US" sz="2100" b="0" dirty="0" smtClean="0">
                <a:solidFill>
                  <a:srgbClr val="000000"/>
                </a:solidFill>
                <a:latin typeface="Liberation Sans" panose="020B0604020202020204"/>
              </a:rPr>
              <a:t>Lessor records the sale price of the asset, the cost of goods sold and related inventory reduction, and the lease receivable.</a:t>
            </a:r>
          </a:p>
          <a:p>
            <a:pPr lvl="1">
              <a:lnSpc>
                <a:spcPct val="125000"/>
              </a:lnSpc>
              <a:spcBef>
                <a:spcPts val="1200"/>
              </a:spcBef>
              <a:buClr>
                <a:srgbClr val="CC0000"/>
              </a:buClr>
              <a:buSzPct val="80000"/>
              <a:buFont typeface="Wingdings" pitchFamily="2" charset="2"/>
              <a:buChar char="u"/>
              <a:defRPr/>
            </a:pPr>
            <a:r>
              <a:rPr lang="en-US" sz="2100" b="0" dirty="0" smtClean="0">
                <a:solidFill>
                  <a:srgbClr val="000000"/>
                </a:solidFill>
                <a:latin typeface="Liberation Sans" panose="020B0604020202020204"/>
              </a:rPr>
              <a:t>There is a difference in accounting for guaranteed and unguaranteed residual values.</a:t>
            </a:r>
          </a:p>
        </p:txBody>
      </p:sp>
      <p:sp>
        <p:nvSpPr>
          <p:cNvPr id="146435"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Sales-Type Leases (Lessor)</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4643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78038"/>
            <a:ext cx="8153400" cy="37131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8483" name="Text Box 7"/>
          <p:cNvSpPr txBox="1">
            <a:spLocks noChangeArrowheads="1"/>
          </p:cNvSpPr>
          <p:nvPr/>
        </p:nvSpPr>
        <p:spPr bwMode="auto">
          <a:xfrm>
            <a:off x="6705600" y="1770528"/>
            <a:ext cx="19812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21-27</a:t>
            </a:r>
            <a:endParaRPr lang="en-US" altLang="en-US" sz="1200" dirty="0">
              <a:solidFill>
                <a:srgbClr val="006600"/>
              </a:solidFill>
              <a:latin typeface="Liberation Sans" panose="020B0604020202020204"/>
            </a:endParaRPr>
          </a:p>
        </p:txBody>
      </p:sp>
      <p:sp>
        <p:nvSpPr>
          <p:cNvPr id="7"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Sales-Type Leases (Lessor)</a:t>
            </a:r>
          </a:p>
        </p:txBody>
      </p:sp>
      <p:sp>
        <p:nvSpPr>
          <p:cNvPr id="8"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4848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48487" name="Rectangle 1"/>
          <p:cNvSpPr>
            <a:spLocks noChangeArrowheads="1"/>
          </p:cNvSpPr>
          <p:nvPr/>
        </p:nvSpPr>
        <p:spPr bwMode="auto">
          <a:xfrm>
            <a:off x="609600" y="1371600"/>
            <a:ext cx="58674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70000"/>
              </a:spcBef>
            </a:pPr>
            <a:r>
              <a:rPr lang="en-US" altLang="en-US" sz="2100" b="0" dirty="0">
                <a:latin typeface="Liberation Sans" panose="020B0604020202020204"/>
              </a:rPr>
              <a:t>Direct-Financing versus Sales-Type Leases</a:t>
            </a:r>
          </a:p>
        </p:txBody>
      </p:sp>
    </p:spTree>
  </p:cSld>
  <p:clrMapOvr>
    <a:masterClrMapping/>
  </p:clrMapOvr>
  <p:transition>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4000"/>
            <a:ext cx="8229600" cy="30734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5053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9"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Sales-Type Leases (Lessor)</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6"/>
          <p:cNvSpPr txBox="1">
            <a:spLocks noChangeArrowheads="1"/>
          </p:cNvSpPr>
          <p:nvPr/>
        </p:nvSpPr>
        <p:spPr bwMode="auto">
          <a:xfrm>
            <a:off x="8229600" y="6445250"/>
            <a:ext cx="762000" cy="336550"/>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r">
              <a:spcBef>
                <a:spcPct val="50000"/>
              </a:spcBef>
            </a:pPr>
            <a:r>
              <a:rPr lang="en-US" altLang="en-US" sz="1600" b="1"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1</a:t>
            </a:r>
            <a:endParaRPr lang="en-US" altLang="en-US" sz="1600" b="1" i="1" dirty="0">
              <a:solidFill>
                <a:schemeClr val="bg2"/>
              </a:solidFill>
              <a:latin typeface="Liberation Sans" panose="020B0604020202020204"/>
            </a:endParaRPr>
          </a:p>
        </p:txBody>
      </p:sp>
      <p:sp>
        <p:nvSpPr>
          <p:cNvPr id="2" name="Rectangle 1"/>
          <p:cNvSpPr/>
          <p:nvPr/>
        </p:nvSpPr>
        <p:spPr>
          <a:xfrm>
            <a:off x="381000" y="990599"/>
            <a:ext cx="8382000" cy="53340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1700" b="0" dirty="0" smtClean="0">
                <a:latin typeface="Liberation Sans" panose="020B0604020202020204"/>
              </a:rPr>
              <a:t>As shown in our opening story, airlines use lease arrangements extensively. This results in a great deal of off-balance-sheet ﬁnancing. The following chart indicates that many airlines that lease aircraft understate debt levels by a substantial amount. Airlines are not the only ones playing the off-balance-sheet game. A recent study estimates that for S&amp;P 500 companies, off-balance-sheet lease obligations total more than one-half  trillion dollars, or roughly three percent of market value. Thus, analysts must adjust reported debt levels for the effects of non-capitalized leases. </a:t>
            </a:r>
            <a:endParaRPr lang="en-US" sz="1700" b="0" dirty="0">
              <a:latin typeface="Liberation Sans" panose="020B0604020202020204"/>
            </a:endParaRP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OFF-BALANCE-CHEET FINANCING</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5" name="Rectangle 4"/>
          <p:cNvSpPr/>
          <p:nvPr/>
        </p:nvSpPr>
        <p:spPr>
          <a:xfrm>
            <a:off x="380999" y="3048000"/>
            <a:ext cx="2971801" cy="1830181"/>
          </a:xfrm>
          <a:prstGeom prst="rect">
            <a:avLst/>
          </a:prstGeom>
          <a:noFill/>
        </p:spPr>
        <p:txBody>
          <a:bodyPr wrap="square" lIns="182880" tIns="137160" rIns="182880" bIns="91440">
            <a:noAutofit/>
          </a:bodyPr>
          <a:lstStyle/>
          <a:p>
            <a:pPr>
              <a:lnSpc>
                <a:spcPct val="112000"/>
              </a:lnSpc>
              <a:spcBef>
                <a:spcPts val="0"/>
              </a:spcBef>
            </a:pPr>
            <a:r>
              <a:rPr lang="en-US" sz="1700" b="0" dirty="0" smtClean="0">
                <a:latin typeface="Liberation Sans" panose="020B0604020202020204"/>
              </a:rPr>
              <a:t>A methodology for making this adjustment is discussed in Eugene A. Imhoff, Jr., Robert C. Lipe, and David W. Wright, “Operating Leases: Impact of Constructive Capitalization,” Accounting Horizons (March 1991).</a:t>
            </a:r>
            <a:endParaRPr lang="en-US" sz="1700" b="0" dirty="0">
              <a:latin typeface="Liberation Sans" panose="020B0604020202020204"/>
            </a:endParaRPr>
          </a:p>
        </p:txBody>
      </p:sp>
      <p:pic>
        <p:nvPicPr>
          <p:cNvPr id="6" name="Picture 5"/>
          <p:cNvPicPr>
            <a:picLocks noChangeAspect="1"/>
          </p:cNvPicPr>
          <p:nvPr/>
        </p:nvPicPr>
        <p:blipFill>
          <a:blip r:embed="rId3"/>
          <a:stretch>
            <a:fillRect/>
          </a:stretch>
        </p:blipFill>
        <p:spPr>
          <a:xfrm>
            <a:off x="3407080" y="3276600"/>
            <a:ext cx="5191568" cy="2743200"/>
          </a:xfrm>
          <a:prstGeom prst="rect">
            <a:avLst/>
          </a:prstGeom>
          <a:ln>
            <a:solidFill>
              <a:schemeClr val="tx1"/>
            </a:solidFill>
          </a:ln>
        </p:spPr>
      </p:pic>
      <p:sp>
        <p:nvSpPr>
          <p:cNvPr id="7" name="Rectangle 6"/>
          <p:cNvSpPr/>
          <p:nvPr/>
        </p:nvSpPr>
        <p:spPr>
          <a:xfrm>
            <a:off x="914400" y="6174546"/>
            <a:ext cx="7010400" cy="454854"/>
          </a:xfrm>
          <a:prstGeom prst="rect">
            <a:avLst/>
          </a:prstGeom>
          <a:solidFill>
            <a:srgbClr val="F6F9E7"/>
          </a:solidFill>
        </p:spPr>
        <p:txBody>
          <a:bodyPr wrap="square" lIns="91440" tIns="0" rIns="91440" bIns="0">
            <a:noAutofit/>
          </a:bodyPr>
          <a:lstStyle/>
          <a:p>
            <a:pPr algn="just">
              <a:lnSpc>
                <a:spcPct val="112000"/>
              </a:lnSpc>
              <a:spcBef>
                <a:spcPts val="0"/>
              </a:spcBef>
            </a:pPr>
            <a:r>
              <a:rPr lang="en-US" sz="1100" b="0" dirty="0">
                <a:latin typeface="Liberation Sans" panose="020B0604020202020204"/>
              </a:rPr>
              <a:t>Source: D. Zion and A. Varshney, “Leases Landing on Balance Sheets,” Credit Suisse Equity Research (August 17, 2010).</a:t>
            </a:r>
          </a:p>
        </p:txBody>
      </p:sp>
    </p:spTree>
    <p:extLst>
      <p:ext uri="{BB962C8B-B14F-4D97-AF65-F5344CB8AC3E}">
        <p14:creationId xmlns:p14="http://schemas.microsoft.com/office/powerpoint/2010/main" val="3827497006"/>
      </p:ext>
    </p:extLst>
  </p:cSld>
  <p:clrMapOvr>
    <a:masterClrMapping/>
  </p:clrMapOvr>
  <p:transition>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6"/>
          <p:cNvSpPr>
            <a:spLocks noChangeArrowheads="1"/>
          </p:cNvSpPr>
          <p:nvPr/>
        </p:nvSpPr>
        <p:spPr bwMode="auto">
          <a:xfrm>
            <a:off x="609600" y="1371600"/>
            <a:ext cx="7924800" cy="343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pPr>
            <a:r>
              <a:rPr lang="en-US" altLang="en-US" sz="2100" dirty="0">
                <a:solidFill>
                  <a:schemeClr val="tx1"/>
                </a:solidFill>
                <a:latin typeface="Liberation Sans" panose="020B0604020202020204"/>
              </a:rPr>
              <a:t>Illustration: </a:t>
            </a:r>
            <a:r>
              <a:rPr lang="en-US" altLang="en-US" sz="2100" b="0" dirty="0" smtClean="0">
                <a:solidFill>
                  <a:schemeClr val="tx1"/>
                </a:solidFill>
                <a:latin typeface="Liberation Sans" panose="020B0604020202020204"/>
              </a:rPr>
              <a:t>To </a:t>
            </a:r>
            <a:r>
              <a:rPr lang="en-US" altLang="en-US" sz="2100" b="0" dirty="0">
                <a:solidFill>
                  <a:schemeClr val="tx1"/>
                </a:solidFill>
                <a:latin typeface="Liberation Sans" panose="020B0604020202020204"/>
              </a:rPr>
              <a:t>illustrate a sales-type lease with a guaranteed residual value and with an unguaranteed residual value, assume the same facts as in the preceding direct-financing lease situation. The estimated residual value is $5,000 (the present value of which is $3,104.60), and the leased equipment has an $85,000 cost to the dealer, Caterpillar. Assume that the fair market value of the residual value is $3,000 at the end of the lease term.</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5258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9"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Sales-Type Leases (Lessor)</a:t>
            </a:r>
          </a:p>
        </p:txBody>
      </p:sp>
    </p:spTree>
  </p:cSld>
  <p:clrMapOvr>
    <a:masterClrMapping/>
  </p:clrMapOvr>
  <p:transition>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5"/>
          <p:cNvSpPr>
            <a:spLocks noChangeArrowheads="1"/>
          </p:cNvSpPr>
          <p:nvPr/>
        </p:nvSpPr>
        <p:spPr bwMode="auto">
          <a:xfrm>
            <a:off x="609600" y="1371600"/>
            <a:ext cx="5638800" cy="854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pPr>
            <a:r>
              <a:rPr lang="en-US" altLang="en-US" sz="2000" b="0" dirty="0">
                <a:latin typeface="Liberation Sans" panose="020B0604020202020204"/>
              </a:rPr>
              <a:t>Computation of Lease Amounts by Caterpillar Financial—Sales-Type Lease</a:t>
            </a:r>
          </a:p>
        </p:txBody>
      </p:sp>
      <p:sp>
        <p:nvSpPr>
          <p:cNvPr id="154627" name="Text Box 7"/>
          <p:cNvSpPr txBox="1">
            <a:spLocks noChangeArrowheads="1"/>
          </p:cNvSpPr>
          <p:nvPr/>
        </p:nvSpPr>
        <p:spPr bwMode="auto">
          <a:xfrm>
            <a:off x="6811680" y="2045448"/>
            <a:ext cx="1981200" cy="2769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200" dirty="0" smtClean="0">
                <a:solidFill>
                  <a:srgbClr val="006600"/>
                </a:solidFill>
                <a:latin typeface="Liberation Sans" panose="020B0604020202020204"/>
              </a:rPr>
              <a:t>ILLUSTRATION 21-28</a:t>
            </a:r>
            <a:endParaRPr lang="en-US" altLang="en-US" sz="1200" dirty="0">
              <a:solidFill>
                <a:srgbClr val="006600"/>
              </a:solidFill>
              <a:latin typeface="Liberation Sans" panose="020B0604020202020204"/>
            </a:endParaRPr>
          </a:p>
        </p:txBody>
      </p:sp>
      <p:pic>
        <p:nvPicPr>
          <p:cNvPr id="15462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362200"/>
            <a:ext cx="8382000" cy="32829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5463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11"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Sales-Type Leases (Lessor)</a:t>
            </a:r>
          </a:p>
        </p:txBody>
      </p:sp>
    </p:spTree>
  </p:cSld>
  <p:clrMapOvr>
    <a:masterClrMapping/>
  </p:clrMapOvr>
  <p:transition>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04800" y="304800"/>
            <a:ext cx="8534400" cy="5841323"/>
          </a:xfrm>
          <a:prstGeom prst="rect">
            <a:avLst/>
          </a:prstGeom>
        </p:spPr>
      </p:pic>
      <p:sp>
        <p:nvSpPr>
          <p:cNvPr id="15667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9" name="Text Box 6"/>
          <p:cNvSpPr txBox="1">
            <a:spLocks noChangeArrowheads="1"/>
          </p:cNvSpPr>
          <p:nvPr/>
        </p:nvSpPr>
        <p:spPr bwMode="auto">
          <a:xfrm>
            <a:off x="762000" y="6171325"/>
            <a:ext cx="7315200" cy="461665"/>
          </a:xfrm>
          <a:prstGeom prst="rect">
            <a:avLst/>
          </a:prstGeom>
          <a:no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21-29</a:t>
            </a:r>
          </a:p>
          <a:p>
            <a:pPr>
              <a:spcBef>
                <a:spcPts val="0"/>
              </a:spcBef>
              <a:defRPr/>
            </a:pPr>
            <a:r>
              <a:rPr lang="en-US" sz="1200" b="0" dirty="0">
                <a:solidFill>
                  <a:schemeClr val="tx1"/>
                </a:solidFill>
                <a:latin typeface="Liberation Sans" panose="020B0604020202020204"/>
              </a:rPr>
              <a:t>Entries for Guaranteed and Unguaranteed Residual Values, Lessor Company— Sales-Type Lease</a:t>
            </a:r>
          </a:p>
        </p:txBody>
      </p:sp>
    </p:spTree>
  </p:cSld>
  <p:clrMapOvr>
    <a:masterClrMapping/>
  </p:clrMapOvr>
  <p:transition>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599"/>
            <a:ext cx="8382000" cy="5181601"/>
          </a:xfrm>
          <a:prstGeom prst="rect">
            <a:avLst/>
          </a:prstGeom>
          <a:solidFill>
            <a:srgbClr val="F6F9E7"/>
          </a:solidFill>
        </p:spPr>
        <p:txBody>
          <a:bodyPr wrap="square" lIns="182880" tIns="137160" rIns="182880" bIns="91440">
            <a:noAutofit/>
          </a:bodyPr>
          <a:lstStyle/>
          <a:p>
            <a:pPr algn="just">
              <a:lnSpc>
                <a:spcPct val="112000"/>
              </a:lnSpc>
              <a:spcBef>
                <a:spcPts val="0"/>
              </a:spcBef>
            </a:pPr>
            <a:r>
              <a:rPr lang="en-US" sz="1700" b="0" dirty="0" smtClean="0">
                <a:latin typeface="Liberation Sans" panose="020B0604020202020204"/>
              </a:rPr>
              <a:t>Xerox derives much of its income from leasing equipment. Reporting such leases as sales leases, Xerox records a lease contract as a sale, thereby recognizing income immediately. One problem is that each lease receipt consists of payments for items such as supplies, services, ﬁnancing, and equipment. The SEC accused Xerox of inappropriately allocating lease receipts, which affects the timing of income that it reports. If Xerox applied SEC guidelines, it would report income in different time periods. Xerox contended that its methods were correct. It also noted that when the lease term is up, the bottom line is the same using either the SEC’s recommended allocation method or its current method. Although Xerox can refuse to change its method, the SEC has the right to prevent a company from selling stock or bonds to the public if the agency rejects ﬁnancial ﬁ lings of the company. Apparently, being able to access public markets is very valuable to Xerox. The company agreed to change its accounting according to SEC wishes, and Xerox paid $670 million to settle a shareholder lawsuit related to its lease transactions. Its former auditor, </a:t>
            </a:r>
            <a:r>
              <a:rPr lang="en-US" sz="1700" dirty="0" smtClean="0">
                <a:solidFill>
                  <a:srgbClr val="CC0000"/>
                </a:solidFill>
                <a:latin typeface="Liberation Sans" panose="020B0604020202020204"/>
              </a:rPr>
              <a:t>KPMG LLP</a:t>
            </a:r>
            <a:r>
              <a:rPr lang="en-US" sz="1700" b="0" dirty="0" smtClean="0">
                <a:latin typeface="Liberation Sans" panose="020B0604020202020204"/>
              </a:rPr>
              <a:t>, paid $80 million.</a:t>
            </a:r>
          </a:p>
          <a:p>
            <a:pPr algn="just">
              <a:lnSpc>
                <a:spcPct val="112000"/>
              </a:lnSpc>
              <a:spcBef>
                <a:spcPts val="1200"/>
              </a:spcBef>
            </a:pPr>
            <a:r>
              <a:rPr lang="en-US" sz="1100" b="0" dirty="0" smtClean="0">
                <a:latin typeface="Liberation Sans" panose="020B0604020202020204"/>
              </a:rPr>
              <a:t>Sources: Adapted from “Xerox Takes on the SEC,” Accounting Web (January 9, 2002), www.account-ingweb.com; and K. Shwiff and M. Maremont, “Xerox, KPMG Settle Shareholder Lawsuit,” Wall Street Journal Online (March 28, 2008), p. B3</a:t>
            </a:r>
          </a:p>
        </p:txBody>
      </p:sp>
      <p:sp>
        <p:nvSpPr>
          <p:cNvPr id="8196" name="Text Box 9"/>
          <p:cNvSpPr txBox="1">
            <a:spLocks noChangeArrowheads="1"/>
          </p:cNvSpPr>
          <p:nvPr/>
        </p:nvSpPr>
        <p:spPr bwMode="auto">
          <a:xfrm>
            <a:off x="5105400" y="560388"/>
            <a:ext cx="3581400"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algn="ctr"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algn="ctr"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algn="ctr"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algn="ctr" eaLnBrk="0" fontAlgn="base" hangingPunct="0">
              <a:spcBef>
                <a:spcPct val="0"/>
              </a:spcBef>
              <a:spcAft>
                <a:spcPct val="0"/>
              </a:spcAft>
              <a:defRPr sz="2400">
                <a:solidFill>
                  <a:schemeClr val="tx1"/>
                </a:solidFill>
                <a:latin typeface="Comic Sans MS" panose="030F0702030302020204" pitchFamily="66" charset="0"/>
              </a:defRPr>
            </a:lvl9pPr>
          </a:lstStyle>
          <a:p>
            <a:pPr algn="l">
              <a:lnSpc>
                <a:spcPct val="110000"/>
              </a:lnSpc>
              <a:spcBef>
                <a:spcPct val="50000"/>
              </a:spcBef>
            </a:pPr>
            <a:r>
              <a:rPr lang="en-US" altLang="en-US" sz="2000" i="1" dirty="0">
                <a:solidFill>
                  <a:schemeClr val="bg1"/>
                </a:solidFill>
                <a:latin typeface="Liberation Sans" panose="020B0604020202020204"/>
              </a:rPr>
              <a:t>WHAT’S YOUR PRINCIPLE</a:t>
            </a:r>
          </a:p>
        </p:txBody>
      </p:sp>
      <p:sp>
        <p:nvSpPr>
          <p:cNvPr id="8" name="Rectangle 7"/>
          <p:cNvSpPr/>
          <p:nvPr/>
        </p:nvSpPr>
        <p:spPr>
          <a:xfrm>
            <a:off x="381000" y="529372"/>
            <a:ext cx="8458200" cy="415498"/>
          </a:xfrm>
          <a:prstGeom prst="rect">
            <a:avLst/>
          </a:prstGeom>
        </p:spPr>
        <p:txBody>
          <a:bodyPr wrap="square" anchor="ctr" anchorCtr="0">
            <a:spAutoFit/>
          </a:bodyPr>
          <a:lstStyle/>
          <a:p>
            <a:pPr algn="l">
              <a:tabLst>
                <a:tab pos="8229600" algn="r"/>
              </a:tabLst>
            </a:pPr>
            <a:r>
              <a:rPr lang="en-US" sz="2100" b="1" dirty="0">
                <a:solidFill>
                  <a:schemeClr val="tx2">
                    <a:lumMod val="50000"/>
                  </a:schemeClr>
                </a:solidFill>
                <a:latin typeface="Liberation Sans" panose="020B0604020202020204" pitchFamily="34" charset="0"/>
              </a:rPr>
              <a:t>WHAT DO THE NUMBERS MEAN? </a:t>
            </a:r>
            <a:r>
              <a:rPr lang="en-US" sz="2100" b="1" dirty="0" smtClean="0">
                <a:solidFill>
                  <a:schemeClr val="tx2">
                    <a:lumMod val="50000"/>
                  </a:schemeClr>
                </a:solidFill>
                <a:latin typeface="Liberation Sans" panose="020B0604020202020204" pitchFamily="34" charset="0"/>
              </a:rPr>
              <a:t> 	</a:t>
            </a:r>
            <a:r>
              <a:rPr lang="en-US" dirty="0" smtClean="0">
                <a:solidFill>
                  <a:srgbClr val="660066"/>
                </a:solidFill>
                <a:latin typeface="Liberation Sans" panose="020B0604020202020204" pitchFamily="34" charset="0"/>
              </a:rPr>
              <a:t>XEROX TAKES ON THE SEC</a:t>
            </a:r>
            <a:endParaRPr lang="en-US" sz="1700" dirty="0">
              <a:solidFill>
                <a:srgbClr val="660066"/>
              </a:solidFill>
              <a:latin typeface="Liberation Sans" panose="020B0604020202020204" pitchFamily="34" charset="0"/>
            </a:endParaRPr>
          </a:p>
        </p:txBody>
      </p:sp>
      <p:sp>
        <p:nvSpPr>
          <p:cNvPr id="9" name="Line 17"/>
          <p:cNvSpPr>
            <a:spLocks noChangeShapeType="1"/>
          </p:cNvSpPr>
          <p:nvPr/>
        </p:nvSpPr>
        <p:spPr bwMode="auto">
          <a:xfrm>
            <a:off x="381000" y="9906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0" name="Line 17"/>
          <p:cNvSpPr>
            <a:spLocks noChangeShapeType="1"/>
          </p:cNvSpPr>
          <p:nvPr/>
        </p:nvSpPr>
        <p:spPr bwMode="auto">
          <a:xfrm>
            <a:off x="381000" y="457200"/>
            <a:ext cx="8382000" cy="0"/>
          </a:xfrm>
          <a:prstGeom prst="line">
            <a:avLst/>
          </a:prstGeom>
          <a:noFill/>
          <a:ln w="190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dirty="0">
              <a:effectLst>
                <a:outerShdw blurRad="38100" dist="38100" dir="2700000" algn="tl">
                  <a:srgbClr val="000000">
                    <a:alpha val="43137"/>
                  </a:srgbClr>
                </a:outerShdw>
              </a:effectLst>
            </a:endParaRPr>
          </a:p>
        </p:txBody>
      </p:sp>
      <p:sp>
        <p:nvSpPr>
          <p:cNvPr id="1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a:t>
            </a:r>
            <a:r>
              <a:rPr lang="en-US" altLang="en-US" sz="1600" i="1" dirty="0" smtClean="0">
                <a:solidFill>
                  <a:schemeClr val="bg2"/>
                </a:solidFill>
                <a:latin typeface="Liberation Sans" panose="020B0604020202020204"/>
              </a:rPr>
              <a:t>4</a:t>
            </a:r>
            <a:endParaRPr lang="en-US" altLang="en-US" sz="1600" i="1" dirty="0">
              <a:solidFill>
                <a:schemeClr val="bg2"/>
              </a:solidFill>
              <a:latin typeface="Liberation Sans" panose="020B0604020202020204"/>
            </a:endParaRPr>
          </a:p>
        </p:txBody>
      </p:sp>
    </p:spTree>
    <p:extLst>
      <p:ext uri="{BB962C8B-B14F-4D97-AF65-F5344CB8AC3E}">
        <p14:creationId xmlns:p14="http://schemas.microsoft.com/office/powerpoint/2010/main" val="1564127452"/>
      </p:ext>
    </p:extLst>
  </p:cSld>
  <p:clrMapOvr>
    <a:masterClrMapping/>
  </p:clrMapOvr>
  <p:transition>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2"/>
          <p:cNvSpPr txBox="1">
            <a:spLocks noChangeArrowheads="1"/>
          </p:cNvSpPr>
          <p:nvPr/>
        </p:nvSpPr>
        <p:spPr bwMode="auto">
          <a:xfrm>
            <a:off x="609600" y="2014538"/>
            <a:ext cx="7620000" cy="3171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lvl="1" algn="l">
              <a:lnSpc>
                <a:spcPct val="125000"/>
              </a:lnSpc>
              <a:spcBef>
                <a:spcPts val="1200"/>
              </a:spcBef>
              <a:buClr>
                <a:srgbClr val="CC0000"/>
              </a:buClr>
              <a:buSzPct val="80000"/>
              <a:buFont typeface="Wingdings" panose="05000000000000000000" pitchFamily="2" charset="2"/>
              <a:buChar char="u"/>
            </a:pPr>
            <a:r>
              <a:rPr lang="en-US" altLang="en-US" sz="2200" b="0" dirty="0">
                <a:solidFill>
                  <a:srgbClr val="000000"/>
                </a:solidFill>
                <a:latin typeface="Liberation Sans" panose="020B0604020202020204"/>
              </a:rPr>
              <a:t>Lessee must increase the present value of the minimum lease payments by the </a:t>
            </a:r>
            <a:r>
              <a:rPr lang="en-US" altLang="en-US" sz="2200" dirty="0">
                <a:solidFill>
                  <a:srgbClr val="000000"/>
                </a:solidFill>
                <a:latin typeface="Liberation Sans" panose="020B0604020202020204"/>
              </a:rPr>
              <a:t>present value of the option</a:t>
            </a:r>
            <a:r>
              <a:rPr lang="en-US" altLang="en-US" sz="2200" b="0" dirty="0">
                <a:solidFill>
                  <a:srgbClr val="000000"/>
                </a:solidFill>
                <a:latin typeface="Liberation Sans" panose="020B0604020202020204"/>
              </a:rPr>
              <a:t>.</a:t>
            </a:r>
          </a:p>
          <a:p>
            <a:pPr lvl="1" algn="l">
              <a:lnSpc>
                <a:spcPct val="125000"/>
              </a:lnSpc>
              <a:spcBef>
                <a:spcPts val="1200"/>
              </a:spcBef>
              <a:buClr>
                <a:srgbClr val="CC0000"/>
              </a:buClr>
              <a:buSzPct val="80000"/>
              <a:buFont typeface="Wingdings" panose="05000000000000000000" pitchFamily="2" charset="2"/>
              <a:buChar char="u"/>
            </a:pPr>
            <a:r>
              <a:rPr lang="en-US" altLang="en-US" sz="2200" b="0" dirty="0">
                <a:solidFill>
                  <a:srgbClr val="000000"/>
                </a:solidFill>
                <a:latin typeface="Liberation Sans" panose="020B0604020202020204"/>
              </a:rPr>
              <a:t>Only difference between the accounting treatment for a bargain-purchase option and a guaranteed residual value of identical amounts is in the </a:t>
            </a:r>
            <a:r>
              <a:rPr lang="en-US" altLang="en-US" sz="2200" dirty="0">
                <a:solidFill>
                  <a:srgbClr val="000000"/>
                </a:solidFill>
                <a:latin typeface="Liberation Sans" panose="020B0604020202020204"/>
              </a:rPr>
              <a:t>computation of the annual depreciation</a:t>
            </a:r>
            <a:r>
              <a:rPr lang="en-US" altLang="en-US" sz="2200" b="0" dirty="0">
                <a:solidFill>
                  <a:srgbClr val="000000"/>
                </a:solidFill>
                <a:latin typeface="Liberation Sans" panose="020B0604020202020204"/>
              </a:rPr>
              <a:t>.</a:t>
            </a:r>
          </a:p>
        </p:txBody>
      </p:sp>
      <p:sp>
        <p:nvSpPr>
          <p:cNvPr id="160771" name="Text Box 3"/>
          <p:cNvSpPr txBox="1">
            <a:spLocks noChangeArrowheads="1"/>
          </p:cNvSpPr>
          <p:nvPr/>
        </p:nvSpPr>
        <p:spPr bwMode="auto">
          <a:xfrm>
            <a:off x="609600" y="1376363"/>
            <a:ext cx="786130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Bargain Purchase Option (Lessee)</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6077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609600" y="1995488"/>
            <a:ext cx="7620000" cy="3535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b="1">
                <a:solidFill>
                  <a:schemeClr val="folHlink"/>
                </a:solidFill>
                <a:latin typeface="Comic Sans MS" pitchFamily="66" charset="0"/>
              </a:defRPr>
            </a:lvl1pPr>
            <a:lvl2pPr marL="685800" indent="-45720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a:lnSpc>
                <a:spcPct val="125000"/>
              </a:lnSpc>
              <a:spcBef>
                <a:spcPts val="1200"/>
              </a:spcBef>
              <a:buClr>
                <a:srgbClr val="800000"/>
              </a:buClr>
              <a:buSzPct val="80000"/>
              <a:buFont typeface="Wingdings" pitchFamily="2" charset="2"/>
              <a:buNone/>
              <a:defRPr/>
            </a:pPr>
            <a:r>
              <a:rPr lang="en-US" sz="2300" dirty="0">
                <a:solidFill>
                  <a:schemeClr val="tx1"/>
                </a:solidFill>
                <a:latin typeface="Liberation Sans" panose="020B0604020202020204"/>
              </a:rPr>
              <a:t>Accounting for</a:t>
            </a:r>
            <a:r>
              <a:rPr lang="en-US" sz="2200" dirty="0" smtClean="0">
                <a:solidFill>
                  <a:schemeClr val="tx2">
                    <a:lumMod val="75000"/>
                  </a:schemeClr>
                </a:solidFill>
                <a:latin typeface="Liberation Sans" panose="020B0604020202020204"/>
              </a:rPr>
              <a:t> </a:t>
            </a:r>
            <a:r>
              <a:rPr lang="en-US" sz="2200" dirty="0" smtClean="0">
                <a:solidFill>
                  <a:schemeClr val="tx2">
                    <a:lumMod val="50000"/>
                  </a:schemeClr>
                </a:solidFill>
                <a:latin typeface="Liberation Sans" panose="020B0604020202020204"/>
              </a:rPr>
              <a:t>initial direct costs</a:t>
            </a:r>
            <a:r>
              <a:rPr lang="en-US" sz="2200" dirty="0" smtClean="0">
                <a:solidFill>
                  <a:schemeClr val="tx1"/>
                </a:solidFill>
                <a:latin typeface="Liberation Sans" panose="020B0604020202020204"/>
              </a:rPr>
              <a:t>:</a:t>
            </a:r>
            <a:r>
              <a:rPr lang="en-US" sz="2200" b="0" dirty="0" smtClean="0">
                <a:solidFill>
                  <a:schemeClr val="tx1"/>
                </a:solidFill>
                <a:latin typeface="Liberation Sans" panose="020B0604020202020204"/>
              </a:rPr>
              <a:t> </a:t>
            </a:r>
          </a:p>
          <a:p>
            <a:pPr lvl="1">
              <a:lnSpc>
                <a:spcPct val="125000"/>
              </a:lnSpc>
              <a:spcBef>
                <a:spcPts val="1200"/>
              </a:spcBef>
              <a:buClr>
                <a:srgbClr val="CC0000"/>
              </a:buClr>
              <a:buSzPct val="80000"/>
              <a:buFont typeface="Wingdings" pitchFamily="2" charset="2"/>
              <a:buChar char="u"/>
              <a:defRPr/>
            </a:pPr>
            <a:r>
              <a:rPr lang="en-US" sz="2200" dirty="0" smtClean="0">
                <a:solidFill>
                  <a:schemeClr val="tx1"/>
                </a:solidFill>
                <a:latin typeface="Liberation Sans" panose="020B0604020202020204"/>
              </a:rPr>
              <a:t>Operating leases</a:t>
            </a:r>
            <a:r>
              <a:rPr lang="en-US" sz="2200" b="0" dirty="0" smtClean="0">
                <a:solidFill>
                  <a:schemeClr val="tx1"/>
                </a:solidFill>
                <a:latin typeface="Liberation Sans" panose="020B0604020202020204"/>
              </a:rPr>
              <a:t>, the lessor should defer initial direct costs.</a:t>
            </a:r>
          </a:p>
          <a:p>
            <a:pPr lvl="1">
              <a:lnSpc>
                <a:spcPct val="125000"/>
              </a:lnSpc>
              <a:spcBef>
                <a:spcPts val="1200"/>
              </a:spcBef>
              <a:buClr>
                <a:srgbClr val="CC0000"/>
              </a:buClr>
              <a:buSzPct val="80000"/>
              <a:buFont typeface="Wingdings" pitchFamily="2" charset="2"/>
              <a:buChar char="u"/>
              <a:defRPr/>
            </a:pPr>
            <a:r>
              <a:rPr lang="en-US" sz="2200" dirty="0" smtClean="0">
                <a:solidFill>
                  <a:schemeClr val="tx1"/>
                </a:solidFill>
                <a:latin typeface="Liberation Sans" panose="020B0604020202020204"/>
              </a:rPr>
              <a:t>Sales-type leases</a:t>
            </a:r>
            <a:r>
              <a:rPr lang="en-US" sz="2200" b="0" dirty="0" smtClean="0">
                <a:solidFill>
                  <a:schemeClr val="tx1"/>
                </a:solidFill>
                <a:latin typeface="Liberation Sans" panose="020B0604020202020204"/>
              </a:rPr>
              <a:t>, the lessor expenses the initial direct costs.</a:t>
            </a:r>
          </a:p>
          <a:p>
            <a:pPr lvl="1">
              <a:lnSpc>
                <a:spcPct val="125000"/>
              </a:lnSpc>
              <a:spcBef>
                <a:spcPts val="1200"/>
              </a:spcBef>
              <a:buClr>
                <a:srgbClr val="CC0000"/>
              </a:buClr>
              <a:buSzPct val="80000"/>
              <a:buFont typeface="Wingdings" pitchFamily="2" charset="2"/>
              <a:buChar char="u"/>
              <a:defRPr/>
            </a:pPr>
            <a:r>
              <a:rPr lang="en-US" sz="2200" dirty="0" smtClean="0">
                <a:solidFill>
                  <a:schemeClr val="tx1"/>
                </a:solidFill>
                <a:latin typeface="Liberation Sans" panose="020B0604020202020204"/>
              </a:rPr>
              <a:t>Direct-financing lease</a:t>
            </a:r>
            <a:r>
              <a:rPr lang="en-US" sz="2200" b="0" dirty="0" smtClean="0">
                <a:solidFill>
                  <a:schemeClr val="tx1"/>
                </a:solidFill>
                <a:latin typeface="Liberation Sans" panose="020B0604020202020204"/>
              </a:rPr>
              <a:t>, the lessor adds initial direct costs to the net investment.</a:t>
            </a:r>
          </a:p>
        </p:txBody>
      </p:sp>
      <p:sp>
        <p:nvSpPr>
          <p:cNvPr id="162819" name="Text Box 3"/>
          <p:cNvSpPr txBox="1">
            <a:spLocks noChangeArrowheads="1"/>
          </p:cNvSpPr>
          <p:nvPr/>
        </p:nvSpPr>
        <p:spPr bwMode="auto">
          <a:xfrm>
            <a:off x="609600" y="1376363"/>
            <a:ext cx="786130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Initial Direct Costs (Lessor)</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6282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609600" y="2006600"/>
            <a:ext cx="7620000" cy="126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buFont typeface="Wingdings" panose="05000000000000000000" pitchFamily="2" charset="2"/>
              <a:buNone/>
            </a:pPr>
            <a:r>
              <a:rPr lang="en-US" altLang="en-US" sz="2100" b="0" dirty="0">
                <a:solidFill>
                  <a:srgbClr val="000000"/>
                </a:solidFill>
                <a:latin typeface="Liberation Sans" panose="020B0604020202020204"/>
              </a:rPr>
              <a:t>Both the annuity-due and the ordinary-annuity situations report the reduction of principal for the next period as a current liability/current asset.</a:t>
            </a:r>
          </a:p>
        </p:txBody>
      </p:sp>
      <p:sp>
        <p:nvSpPr>
          <p:cNvPr id="164867"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spcBef>
                <a:spcPct val="45000"/>
              </a:spcBef>
              <a:buSzPct val="80000"/>
              <a:defRPr sz="2800">
                <a:solidFill>
                  <a:srgbClr val="CC0000"/>
                </a:solidFill>
                <a:latin typeface="Liberation Sans" panose="020B0604020202020204"/>
              </a:defRPr>
            </a:lvl1pPr>
            <a:lvl2pPr marL="742950" indent="-285750" algn="ctr"/>
            <a:lvl3pPr marL="1143000" indent="-228600" algn="ctr"/>
            <a:lvl4pPr marL="1600200" indent="-228600" algn="ctr"/>
            <a:lvl5pPr marL="2057400" indent="-228600" algn="ctr"/>
            <a:lvl6pPr marL="2514600" indent="-228600" algn="ctr" eaLnBrk="0" fontAlgn="base" hangingPunct="0">
              <a:spcBef>
                <a:spcPct val="0"/>
              </a:spcBef>
              <a:spcAft>
                <a:spcPct val="0"/>
              </a:spcAft>
            </a:lvl6pPr>
            <a:lvl7pPr marL="2971800" indent="-228600" algn="ctr" eaLnBrk="0" fontAlgn="base" hangingPunct="0">
              <a:spcBef>
                <a:spcPct val="0"/>
              </a:spcBef>
              <a:spcAft>
                <a:spcPct val="0"/>
              </a:spcAft>
            </a:lvl7pPr>
            <a:lvl8pPr marL="3429000" indent="-228600" algn="ctr" eaLnBrk="0" fontAlgn="base" hangingPunct="0">
              <a:spcBef>
                <a:spcPct val="0"/>
              </a:spcBef>
              <a:spcAft>
                <a:spcPct val="0"/>
              </a:spcAft>
            </a:lvl8pPr>
            <a:lvl9pPr marL="3886200" indent="-228600" algn="ctr" eaLnBrk="0" fontAlgn="base" hangingPunct="0">
              <a:spcBef>
                <a:spcPct val="0"/>
              </a:spcBef>
              <a:spcAft>
                <a:spcPct val="0"/>
              </a:spcAft>
            </a:lvl9pPr>
          </a:lstStyle>
          <a:p>
            <a:r>
              <a:rPr lang="en-US" altLang="en-US" dirty="0"/>
              <a:t>Current versus Noncurrent</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6487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1000" y="1371600"/>
            <a:ext cx="8384874" cy="3755620"/>
          </a:xfrm>
          <a:prstGeom prst="rect">
            <a:avLst/>
          </a:prstGeom>
        </p:spPr>
      </p:pic>
      <p:sp>
        <p:nvSpPr>
          <p:cNvPr id="166914" name="Text Box 2"/>
          <p:cNvSpPr txBox="1">
            <a:spLocks noChangeArrowheads="1"/>
          </p:cNvSpPr>
          <p:nvPr/>
        </p:nvSpPr>
        <p:spPr bwMode="auto">
          <a:xfrm>
            <a:off x="609600" y="5257800"/>
            <a:ext cx="8153400"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buFont typeface="Wingdings" panose="05000000000000000000" pitchFamily="2" charset="2"/>
              <a:buNone/>
            </a:pPr>
            <a:r>
              <a:rPr lang="en-US" altLang="en-US" sz="2000" b="0" dirty="0">
                <a:solidFill>
                  <a:srgbClr val="000000"/>
                </a:solidFill>
                <a:latin typeface="Liberation Sans" panose="020B0604020202020204"/>
              </a:rPr>
              <a:t>The current portion of the lease liability/receivable as of December 31, </a:t>
            </a:r>
            <a:r>
              <a:rPr lang="en-US" altLang="en-US" sz="2000" b="0" dirty="0" smtClean="0">
                <a:solidFill>
                  <a:srgbClr val="000000"/>
                </a:solidFill>
                <a:latin typeface="Liberation Sans" panose="020B0604020202020204"/>
              </a:rPr>
              <a:t>2017, </a:t>
            </a:r>
            <a:r>
              <a:rPr lang="en-US" altLang="en-US" sz="2000" b="0" dirty="0">
                <a:solidFill>
                  <a:srgbClr val="000000"/>
                </a:solidFill>
                <a:latin typeface="Liberation Sans" panose="020B0604020202020204"/>
              </a:rPr>
              <a:t>would be</a:t>
            </a:r>
          </a:p>
        </p:txBody>
      </p:sp>
      <p:sp>
        <p:nvSpPr>
          <p:cNvPr id="6" name="Rectangle 4"/>
          <p:cNvSpPr>
            <a:spLocks noChangeArrowheads="1"/>
          </p:cNvSpPr>
          <p:nvPr/>
        </p:nvSpPr>
        <p:spPr bwMode="auto">
          <a:xfrm>
            <a:off x="609600" y="381000"/>
            <a:ext cx="60198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Current versus Noncurrent</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66917"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Text Box 2"/>
          <p:cNvSpPr txBox="1">
            <a:spLocks noChangeArrowheads="1"/>
          </p:cNvSpPr>
          <p:nvPr/>
        </p:nvSpPr>
        <p:spPr bwMode="auto">
          <a:xfrm>
            <a:off x="2438400" y="5638800"/>
            <a:ext cx="1790700" cy="439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buFont typeface="Wingdings" panose="05000000000000000000" pitchFamily="2" charset="2"/>
              <a:buNone/>
            </a:pPr>
            <a:r>
              <a:rPr lang="en-US" altLang="en-US" sz="2000" b="0" dirty="0">
                <a:solidFill>
                  <a:srgbClr val="000000"/>
                </a:solidFill>
                <a:latin typeface="Liberation Sans" panose="020B0604020202020204"/>
              </a:rPr>
              <a:t>$18,017.70.</a:t>
            </a:r>
          </a:p>
        </p:txBody>
      </p:sp>
      <p:cxnSp>
        <p:nvCxnSpPr>
          <p:cNvPr id="166920" name="Straight Connector 2"/>
          <p:cNvCxnSpPr>
            <a:cxnSpLocks noChangeShapeType="1"/>
          </p:cNvCxnSpPr>
          <p:nvPr/>
        </p:nvCxnSpPr>
        <p:spPr bwMode="auto">
          <a:xfrm>
            <a:off x="2459038" y="6078538"/>
            <a:ext cx="1447800" cy="0"/>
          </a:xfrm>
          <a:prstGeom prst="line">
            <a:avLst/>
          </a:prstGeom>
          <a:noFill/>
          <a:ln w="28575" cap="sq"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Arrow Connector 4"/>
          <p:cNvCxnSpPr>
            <a:cxnSpLocks noChangeShapeType="1"/>
          </p:cNvCxnSpPr>
          <p:nvPr/>
        </p:nvCxnSpPr>
        <p:spPr bwMode="auto">
          <a:xfrm>
            <a:off x="4781550" y="3535645"/>
            <a:ext cx="457200" cy="0"/>
          </a:xfrm>
          <a:prstGeom prst="straightConnector1">
            <a:avLst/>
          </a:prstGeom>
          <a:noFill/>
          <a:ln w="28575" cap="sq" algn="ctr">
            <a:solidFill>
              <a:srgbClr val="CC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6"/>
          <p:cNvSpPr txBox="1">
            <a:spLocks noChangeArrowheads="1"/>
          </p:cNvSpPr>
          <p:nvPr/>
        </p:nvSpPr>
        <p:spPr bwMode="auto">
          <a:xfrm>
            <a:off x="6509352" y="678949"/>
            <a:ext cx="2452368" cy="646331"/>
          </a:xfrm>
          <a:prstGeom prst="rect">
            <a:avLst/>
          </a:prstGeom>
          <a:solidFill>
            <a:schemeClr val="accent3"/>
          </a:solid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21-30</a:t>
            </a:r>
          </a:p>
          <a:p>
            <a:pPr>
              <a:spcBef>
                <a:spcPts val="0"/>
              </a:spcBef>
              <a:defRPr/>
            </a:pPr>
            <a:r>
              <a:rPr lang="en-US" sz="1200" b="0" dirty="0">
                <a:solidFill>
                  <a:schemeClr val="tx1"/>
                </a:solidFill>
                <a:latin typeface="Liberation Sans" panose="020B0604020202020204"/>
              </a:rPr>
              <a:t>Lease Amortization </a:t>
            </a:r>
            <a:r>
              <a:rPr lang="en-US" sz="1200" b="0" dirty="0" smtClean="0">
                <a:solidFill>
                  <a:schemeClr val="tx1"/>
                </a:solidFill>
                <a:latin typeface="Liberation Sans" panose="020B0604020202020204"/>
              </a:rPr>
              <a:t>Schedule—Ordinary-Annuity </a:t>
            </a:r>
            <a:r>
              <a:rPr lang="en-US" sz="1200" b="0" dirty="0">
                <a:solidFill>
                  <a:schemeClr val="tx1"/>
                </a:solidFill>
                <a:latin typeface="Liberation Sans" panose="020B0604020202020204"/>
              </a:rPr>
              <a:t>Basis</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609600" y="1974850"/>
            <a:ext cx="7772400" cy="4247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folHlink"/>
                </a:solidFill>
                <a:latin typeface="Comic Sans MS" pitchFamily="66" charset="0"/>
              </a:defRPr>
            </a:lvl1pPr>
            <a:lvl2pPr marL="685800" indent="-457200">
              <a:defRPr b="1">
                <a:solidFill>
                  <a:schemeClr val="folHlink"/>
                </a:solidFill>
                <a:latin typeface="Comic Sans MS" pitchFamily="66" charset="0"/>
              </a:defRPr>
            </a:lvl2pPr>
            <a:lvl3pPr marL="1143000" indent="-228600">
              <a:defRPr b="1">
                <a:solidFill>
                  <a:schemeClr val="folHlink"/>
                </a:solidFill>
                <a:latin typeface="Comic Sans MS" pitchFamily="66" charset="0"/>
              </a:defRPr>
            </a:lvl3pPr>
            <a:lvl4pPr marL="1600200" indent="-228600">
              <a:defRPr b="1">
                <a:solidFill>
                  <a:schemeClr val="folHlink"/>
                </a:solidFill>
                <a:latin typeface="Comic Sans MS" pitchFamily="66" charset="0"/>
              </a:defRPr>
            </a:lvl4pPr>
            <a:lvl5pPr marL="2057400" indent="-228600">
              <a:defRPr b="1">
                <a:solidFill>
                  <a:schemeClr val="folHlink"/>
                </a:solidFill>
                <a:latin typeface="Comic Sans MS" pitchFamily="66" charset="0"/>
              </a:defRPr>
            </a:lvl5pPr>
            <a:lvl6pPr marL="2514600" indent="-228600" algn="ctr" eaLnBrk="0" fontAlgn="base" hangingPunct="0">
              <a:spcBef>
                <a:spcPct val="0"/>
              </a:spcBef>
              <a:spcAft>
                <a:spcPct val="0"/>
              </a:spcAft>
              <a:defRPr b="1">
                <a:solidFill>
                  <a:schemeClr val="folHlink"/>
                </a:solidFill>
                <a:latin typeface="Comic Sans MS" pitchFamily="66" charset="0"/>
              </a:defRPr>
            </a:lvl6pPr>
            <a:lvl7pPr marL="2971800" indent="-228600" algn="ctr" eaLnBrk="0" fontAlgn="base" hangingPunct="0">
              <a:spcBef>
                <a:spcPct val="0"/>
              </a:spcBef>
              <a:spcAft>
                <a:spcPct val="0"/>
              </a:spcAft>
              <a:defRPr b="1">
                <a:solidFill>
                  <a:schemeClr val="folHlink"/>
                </a:solidFill>
                <a:latin typeface="Comic Sans MS" pitchFamily="66" charset="0"/>
              </a:defRPr>
            </a:lvl7pPr>
            <a:lvl8pPr marL="3429000" indent="-228600" algn="ctr" eaLnBrk="0" fontAlgn="base" hangingPunct="0">
              <a:spcBef>
                <a:spcPct val="0"/>
              </a:spcBef>
              <a:spcAft>
                <a:spcPct val="0"/>
              </a:spcAft>
              <a:defRPr b="1">
                <a:solidFill>
                  <a:schemeClr val="folHlink"/>
                </a:solidFill>
                <a:latin typeface="Comic Sans MS" pitchFamily="66" charset="0"/>
              </a:defRPr>
            </a:lvl8pPr>
            <a:lvl9pPr marL="3886200" indent="-228600" algn="ctr" eaLnBrk="0" fontAlgn="base" hangingPunct="0">
              <a:spcBef>
                <a:spcPct val="0"/>
              </a:spcBef>
              <a:spcAft>
                <a:spcPct val="0"/>
              </a:spcAft>
              <a:defRPr b="1">
                <a:solidFill>
                  <a:schemeClr val="folHlink"/>
                </a:solidFill>
                <a:latin typeface="Comic Sans MS" pitchFamily="66" charset="0"/>
              </a:defRPr>
            </a:lvl9pPr>
          </a:lstStyle>
          <a:p>
            <a:pPr lvl="1">
              <a:lnSpc>
                <a:spcPct val="120000"/>
              </a:lnSpc>
              <a:spcBef>
                <a:spcPts val="900"/>
              </a:spcBef>
              <a:buClr>
                <a:srgbClr val="CC0000"/>
              </a:buClr>
              <a:buSzPct val="80000"/>
              <a:buFont typeface="Wingdings" pitchFamily="2" charset="2"/>
              <a:buChar char="u"/>
              <a:defRPr/>
            </a:pPr>
            <a:r>
              <a:rPr lang="en-US" sz="2000" b="0" dirty="0" smtClean="0">
                <a:solidFill>
                  <a:srgbClr val="000000"/>
                </a:solidFill>
                <a:latin typeface="Liberation Sans" panose="020B0604020202020204"/>
              </a:rPr>
              <a:t>General description of the nature of leasing arrangements.</a:t>
            </a:r>
          </a:p>
          <a:p>
            <a:pPr lvl="1">
              <a:lnSpc>
                <a:spcPct val="120000"/>
              </a:lnSpc>
              <a:spcBef>
                <a:spcPts val="900"/>
              </a:spcBef>
              <a:buClr>
                <a:srgbClr val="CC0000"/>
              </a:buClr>
              <a:buSzPct val="80000"/>
              <a:buFont typeface="Wingdings" pitchFamily="2" charset="2"/>
              <a:buChar char="u"/>
              <a:defRPr/>
            </a:pPr>
            <a:r>
              <a:rPr lang="en-US" sz="2000" b="0" dirty="0" smtClean="0">
                <a:solidFill>
                  <a:srgbClr val="000000"/>
                </a:solidFill>
                <a:latin typeface="Liberation Sans" panose="020B0604020202020204"/>
              </a:rPr>
              <a:t>The nature, timing, and amount of cash inflows and outflows associated with leases,  including payments to be paid or received for each of the five succeeding years.</a:t>
            </a:r>
          </a:p>
          <a:p>
            <a:pPr lvl="1">
              <a:lnSpc>
                <a:spcPct val="120000"/>
              </a:lnSpc>
              <a:spcBef>
                <a:spcPts val="900"/>
              </a:spcBef>
              <a:buClr>
                <a:srgbClr val="CC0000"/>
              </a:buClr>
              <a:buSzPct val="80000"/>
              <a:buFont typeface="Wingdings" pitchFamily="2" charset="2"/>
              <a:buChar char="u"/>
              <a:defRPr/>
            </a:pPr>
            <a:r>
              <a:rPr lang="en-US" sz="2000" b="0" dirty="0" smtClean="0">
                <a:solidFill>
                  <a:srgbClr val="000000"/>
                </a:solidFill>
                <a:latin typeface="Liberation Sans" panose="020B0604020202020204"/>
              </a:rPr>
              <a:t>The amount of lease revenues and expenses reported in the income statement each period.</a:t>
            </a:r>
          </a:p>
          <a:p>
            <a:pPr lvl="1">
              <a:lnSpc>
                <a:spcPct val="120000"/>
              </a:lnSpc>
              <a:spcBef>
                <a:spcPts val="900"/>
              </a:spcBef>
              <a:buClr>
                <a:srgbClr val="CC0000"/>
              </a:buClr>
              <a:buSzPct val="80000"/>
              <a:buFont typeface="Wingdings" pitchFamily="2" charset="2"/>
              <a:buChar char="u"/>
              <a:defRPr/>
            </a:pPr>
            <a:r>
              <a:rPr lang="en-US" sz="2000" b="0" dirty="0" smtClean="0">
                <a:solidFill>
                  <a:srgbClr val="000000"/>
                </a:solidFill>
                <a:latin typeface="Liberation Sans" panose="020B0604020202020204"/>
              </a:rPr>
              <a:t>Description and amounts of leased assets by major balance sheet classification and related liabilities.</a:t>
            </a:r>
          </a:p>
          <a:p>
            <a:pPr lvl="1">
              <a:lnSpc>
                <a:spcPct val="120000"/>
              </a:lnSpc>
              <a:spcBef>
                <a:spcPts val="900"/>
              </a:spcBef>
              <a:buClr>
                <a:srgbClr val="CC0000"/>
              </a:buClr>
              <a:buSzPct val="80000"/>
              <a:buFont typeface="Wingdings" pitchFamily="2" charset="2"/>
              <a:buChar char="u"/>
              <a:defRPr/>
            </a:pPr>
            <a:r>
              <a:rPr lang="en-US" sz="2000" b="0" dirty="0" smtClean="0">
                <a:solidFill>
                  <a:srgbClr val="000000"/>
                </a:solidFill>
                <a:latin typeface="Liberation Sans" panose="020B0604020202020204"/>
              </a:rPr>
              <a:t>Amounts receivable and unearned revenues under lease agreements.</a:t>
            </a:r>
          </a:p>
        </p:txBody>
      </p:sp>
      <p:sp>
        <p:nvSpPr>
          <p:cNvPr id="171011" name="Text Box 3"/>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Disclosing Lease Data</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7101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
        <p:nvSpPr>
          <p:cNvPr id="8" name="Rectangle 4"/>
          <p:cNvSpPr>
            <a:spLocks noChangeArrowheads="1"/>
          </p:cNvSpPr>
          <p:nvPr/>
        </p:nvSpPr>
        <p:spPr bwMode="auto">
          <a:xfrm>
            <a:off x="304800" y="381000"/>
            <a:ext cx="8610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SPECIAL LEASE ACCOUNTING PROBLEMS</a:t>
            </a:r>
            <a:endParaRPr lang="en-US" sz="3200" dirty="0">
              <a:solidFill>
                <a:schemeClr val="tx2">
                  <a:lumMod val="50000"/>
                </a:schemeClr>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3"/>
          <p:cNvSpPr txBox="1">
            <a:spLocks noChangeArrowheads="1"/>
          </p:cNvSpPr>
          <p:nvPr/>
        </p:nvSpPr>
        <p:spPr bwMode="auto">
          <a:xfrm>
            <a:off x="609600" y="1371600"/>
            <a:ext cx="7861300" cy="363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buClr>
                <a:srgbClr val="800000"/>
              </a:buClr>
              <a:buSzPct val="80000"/>
              <a:buFont typeface="Wingdings" panose="05000000000000000000" pitchFamily="2" charset="2"/>
              <a:buNone/>
            </a:pPr>
            <a:r>
              <a:rPr lang="en-US" altLang="en-US" sz="2100" b="0" dirty="0">
                <a:solidFill>
                  <a:srgbClr val="000000"/>
                </a:solidFill>
                <a:latin typeface="Liberation Sans" panose="020B0604020202020204"/>
              </a:rPr>
              <a:t>To avoid leased asset capitalization, companies design, write, and interpret lease agreements to prevent satisfying any of the four capitalized lease criteria.</a:t>
            </a:r>
          </a:p>
          <a:p>
            <a:pPr algn="l">
              <a:lnSpc>
                <a:spcPct val="125000"/>
              </a:lnSpc>
              <a:spcBef>
                <a:spcPts val="1200"/>
              </a:spcBef>
              <a:buClr>
                <a:srgbClr val="800000"/>
              </a:buClr>
              <a:buSzPct val="80000"/>
              <a:buFont typeface="Wingdings" panose="05000000000000000000" pitchFamily="2" charset="2"/>
              <a:buNone/>
            </a:pPr>
            <a:r>
              <a:rPr lang="en-US" altLang="en-US" sz="2100" b="0" dirty="0">
                <a:solidFill>
                  <a:srgbClr val="000000"/>
                </a:solidFill>
                <a:latin typeface="Liberation Sans" panose="020B0604020202020204"/>
              </a:rPr>
              <a:t>The real challenge lies in disqualifying the lease as a capital lease to the lessee, while having the same lease qualify as a capital (sales or financing) lease to the lessor. </a:t>
            </a:r>
          </a:p>
          <a:p>
            <a:pPr algn="l">
              <a:lnSpc>
                <a:spcPct val="125000"/>
              </a:lnSpc>
              <a:spcBef>
                <a:spcPts val="1200"/>
              </a:spcBef>
              <a:buClr>
                <a:srgbClr val="800000"/>
              </a:buClr>
              <a:buSzPct val="80000"/>
              <a:buFont typeface="Wingdings" panose="05000000000000000000" pitchFamily="2" charset="2"/>
              <a:buNone/>
            </a:pPr>
            <a:r>
              <a:rPr lang="en-US" altLang="en-US" sz="2100" b="0" dirty="0">
                <a:solidFill>
                  <a:srgbClr val="000000"/>
                </a:solidFill>
                <a:latin typeface="Liberation Sans" panose="020B0604020202020204"/>
              </a:rPr>
              <a:t>Unlike lessees, lessors try to avoid having lease arrangements classified as operating leases.</a:t>
            </a:r>
          </a:p>
        </p:txBody>
      </p:sp>
      <p:sp>
        <p:nvSpPr>
          <p:cNvPr id="6" name="Rectangle 4"/>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a:solidFill>
                  <a:srgbClr val="CC0000"/>
                </a:solidFill>
                <a:latin typeface="Liberation Sans" panose="020B0604020202020204"/>
              </a:rPr>
              <a:t>Unresolved Lease Accounting Problems</a:t>
            </a:r>
          </a:p>
        </p:txBody>
      </p:sp>
      <p:sp>
        <p:nvSpPr>
          <p:cNvPr id="7"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7306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4</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6" name="Text Box 2"/>
          <p:cNvSpPr txBox="1">
            <a:spLocks noChangeArrowheads="1"/>
          </p:cNvSpPr>
          <p:nvPr/>
        </p:nvSpPr>
        <p:spPr bwMode="auto">
          <a:xfrm>
            <a:off x="609600" y="1981200"/>
            <a:ext cx="8153400" cy="1349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spcBef>
                <a:spcPct val="50000"/>
              </a:spcBef>
              <a:defRPr/>
            </a:pPr>
            <a:r>
              <a:rPr lang="en-US" sz="2200" b="0" dirty="0">
                <a:solidFill>
                  <a:srgbClr val="000000"/>
                </a:solidFill>
                <a:latin typeface="Liberation Sans" panose="020B0604020202020204"/>
              </a:rPr>
              <a:t>Capitalize a lease that transfers substantially all of the benefits and risks of property ownership, provided the lease is </a:t>
            </a:r>
            <a:r>
              <a:rPr lang="en-US" sz="2200" dirty="0">
                <a:solidFill>
                  <a:schemeClr val="tx2">
                    <a:lumMod val="50000"/>
                  </a:schemeClr>
                </a:solidFill>
                <a:latin typeface="Liberation Sans" panose="020B0604020202020204"/>
              </a:rPr>
              <a:t>noncancelable</a:t>
            </a:r>
            <a:r>
              <a:rPr lang="en-US" sz="2200" b="0" dirty="0">
                <a:solidFill>
                  <a:srgbClr val="000000"/>
                </a:solidFill>
                <a:latin typeface="Liberation Sans" panose="020B0604020202020204"/>
              </a:rPr>
              <a:t>.</a:t>
            </a:r>
          </a:p>
        </p:txBody>
      </p:sp>
      <p:sp>
        <p:nvSpPr>
          <p:cNvPr id="19460" name="Text Box 5"/>
          <p:cNvSpPr txBox="1">
            <a:spLocks noChangeArrowheads="1"/>
          </p:cNvSpPr>
          <p:nvPr/>
        </p:nvSpPr>
        <p:spPr bwMode="auto">
          <a:xfrm>
            <a:off x="6096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Conceptual Nature of a Lease</a:t>
            </a:r>
          </a:p>
        </p:txBody>
      </p:sp>
      <p:sp>
        <p:nvSpPr>
          <p:cNvPr id="19461" name="Text Box 7"/>
          <p:cNvSpPr txBox="1">
            <a:spLocks noChangeArrowheads="1"/>
          </p:cNvSpPr>
          <p:nvPr/>
        </p:nvSpPr>
        <p:spPr bwMode="auto">
          <a:xfrm>
            <a:off x="609600" y="3397250"/>
            <a:ext cx="4191000" cy="1768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pPr>
            <a:r>
              <a:rPr lang="en-US" altLang="en-US" sz="2200" b="0" dirty="0">
                <a:solidFill>
                  <a:srgbClr val="000000"/>
                </a:solidFill>
                <a:latin typeface="Liberation Sans" panose="020B0604020202020204"/>
              </a:rPr>
              <a:t>Leases that do </a:t>
            </a:r>
            <a:r>
              <a:rPr lang="en-US" altLang="en-US" sz="2200" dirty="0">
                <a:solidFill>
                  <a:srgbClr val="000000"/>
                </a:solidFill>
                <a:latin typeface="Liberation Sans" panose="020B0604020202020204"/>
              </a:rPr>
              <a:t>not</a:t>
            </a:r>
            <a:r>
              <a:rPr lang="en-US" altLang="en-US" sz="2200" b="0" dirty="0">
                <a:solidFill>
                  <a:srgbClr val="000000"/>
                </a:solidFill>
                <a:latin typeface="Liberation Sans" panose="020B0604020202020204"/>
              </a:rPr>
              <a:t> transfer substantially all the benefits                             and risks of ownership are operating leases.</a:t>
            </a:r>
          </a:p>
        </p:txBody>
      </p:sp>
      <p:sp>
        <p:nvSpPr>
          <p:cNvPr id="1946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1</a:t>
            </a:r>
          </a:p>
        </p:txBody>
      </p:sp>
      <p:sp>
        <p:nvSpPr>
          <p:cNvPr id="10" name="Line 16"/>
          <p:cNvSpPr>
            <a:spLocks noChangeShapeType="1"/>
          </p:cNvSpPr>
          <p:nvPr/>
        </p:nvSpPr>
        <p:spPr bwMode="auto">
          <a:xfrm>
            <a:off x="381000" y="1066800"/>
            <a:ext cx="8382000" cy="0"/>
          </a:xfrm>
          <a:prstGeom prst="line">
            <a:avLst/>
          </a:prstGeom>
          <a:noFill/>
          <a:ln w="5715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dirty="0">
              <a:effectLst>
                <a:outerShdw blurRad="38100" dist="38100" dir="2700000" algn="tl">
                  <a:srgbClr val="000000">
                    <a:alpha val="43137"/>
                  </a:srgbClr>
                </a:outerShdw>
              </a:effectLst>
            </a:endParaRPr>
          </a:p>
        </p:txBody>
      </p:sp>
      <p:sp>
        <p:nvSpPr>
          <p:cNvPr id="11" name="Rectangle 10"/>
          <p:cNvSpPr>
            <a:spLocks noChangeArrowheads="1"/>
          </p:cNvSpPr>
          <p:nvPr/>
        </p:nvSpPr>
        <p:spPr bwMode="auto">
          <a:xfrm>
            <a:off x="609600" y="381000"/>
            <a:ext cx="8229600" cy="560388"/>
          </a:xfrm>
          <a:prstGeom prst="rect">
            <a:avLst/>
          </a:prstGeom>
          <a:extLst>
            <a:ext uri="{909E8E84-426E-40DD-AFC4-6F175D3DCCD1}">
              <a14:hiddenFill xmlns:a14="http://schemas.microsoft.com/office/drawing/2010/main">
                <a:solidFill>
                  <a:srgbClr val="990000"/>
                </a:solidFill>
              </a14:hiddenFill>
            </a:ext>
            <a:ext uri="{91240B29-F687-4F45-9708-019B960494DF}">
              <a14:hiddenLine xmlns:a14="http://schemas.microsoft.com/office/drawing/2010/main" w="12700" algn="ctr">
                <a:solidFill>
                  <a:schemeClr val="tx1"/>
                </a:solidFill>
                <a:miter lim="800000"/>
                <a:headEnd/>
                <a:tailEnd/>
              </a14:hiddenLine>
            </a:ext>
          </a:extLst>
        </p:spPr>
        <p:txBody>
          <a:bodyPr/>
          <a:lstStyle/>
          <a:p>
            <a:pPr>
              <a:defRPr/>
            </a:pPr>
            <a:r>
              <a:rPr lang="en-US" sz="3200" dirty="0" smtClean="0">
                <a:solidFill>
                  <a:schemeClr val="tx2">
                    <a:lumMod val="50000"/>
                  </a:schemeClr>
                </a:solidFill>
                <a:latin typeface="Liberation Sans" panose="020B0604020202020204"/>
              </a:rPr>
              <a:t>THE LEASING ENVIRONMENT</a:t>
            </a:r>
            <a:endParaRPr lang="en-US" sz="3200" dirty="0">
              <a:solidFill>
                <a:schemeClr val="tx2">
                  <a:lumMod val="50000"/>
                </a:schemeClr>
              </a:solidFill>
              <a:latin typeface="Liberation Sans" panose="020B0604020202020204"/>
            </a:endParaRPr>
          </a:p>
        </p:txBody>
      </p:sp>
      <p:pic>
        <p:nvPicPr>
          <p:cNvPr id="2" name="Picture 1"/>
          <p:cNvPicPr>
            <a:picLocks noChangeAspect="1"/>
          </p:cNvPicPr>
          <p:nvPr/>
        </p:nvPicPr>
        <p:blipFill>
          <a:blip r:embed="rId3"/>
          <a:stretch>
            <a:fillRect/>
          </a:stretch>
        </p:blipFill>
        <p:spPr>
          <a:xfrm>
            <a:off x="5181600" y="3124200"/>
            <a:ext cx="2574539" cy="3195041"/>
          </a:xfrm>
          <a:prstGeom prst="rect">
            <a:avLst/>
          </a:prstGeom>
        </p:spPr>
      </p:pic>
    </p:spTree>
  </p:cSld>
  <p:clrMapOvr>
    <a:masterClrMapping/>
  </p:clrMapOvr>
  <p:transition>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7"/>
          <p:cNvSpPr txBox="1">
            <a:spLocks noChangeArrowheads="1"/>
          </p:cNvSpPr>
          <p:nvPr/>
        </p:nvSpPr>
        <p:spPr bwMode="auto">
          <a:xfrm>
            <a:off x="1143000" y="6400800"/>
            <a:ext cx="7924800"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74675" indent="-574675"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5</a:t>
            </a:r>
            <a:r>
              <a:rPr lang="en-US" altLang="en-US" sz="1600" i="1" dirty="0" smtClean="0">
                <a:solidFill>
                  <a:schemeClr val="bg2"/>
                </a:solidFill>
                <a:latin typeface="Liberation Sans" panose="020B0604020202020204"/>
              </a:rPr>
              <a:t>  </a:t>
            </a:r>
            <a:r>
              <a:rPr lang="en-US" altLang="en-US" sz="1600" i="1" dirty="0">
                <a:solidFill>
                  <a:schemeClr val="bg2"/>
                </a:solidFill>
                <a:latin typeface="Liberation Sans" panose="020B0604020202020204"/>
              </a:rPr>
              <a:t>Describe the lessee’s accounting for sale-leaseback transactions.</a:t>
            </a:r>
          </a:p>
        </p:txBody>
      </p:sp>
      <p:sp>
        <p:nvSpPr>
          <p:cNvPr id="96259" name="Rectangle 11"/>
          <p:cNvSpPr>
            <a:spLocks noChangeArrowheads="1"/>
          </p:cNvSpPr>
          <p:nvPr/>
        </p:nvSpPr>
        <p:spPr bwMode="auto">
          <a:xfrm>
            <a:off x="685800" y="1371600"/>
            <a:ext cx="7696200" cy="17851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5000"/>
              </a:lnSpc>
              <a:defRPr/>
            </a:pPr>
            <a:r>
              <a:rPr lang="en-US" sz="2200" b="0" dirty="0">
                <a:latin typeface="Liberation Sans" panose="020B0604020202020204"/>
              </a:rPr>
              <a:t>The term </a:t>
            </a:r>
            <a:r>
              <a:rPr lang="en-US" sz="2200" dirty="0">
                <a:solidFill>
                  <a:schemeClr val="tx2">
                    <a:lumMod val="50000"/>
                  </a:schemeClr>
                </a:solidFill>
                <a:latin typeface="Liberation Sans" panose="020B0604020202020204"/>
              </a:rPr>
              <a:t>sale-leaseback</a:t>
            </a:r>
            <a:r>
              <a:rPr lang="en-US" sz="2200" dirty="0">
                <a:solidFill>
                  <a:schemeClr val="tx2">
                    <a:lumMod val="75000"/>
                  </a:schemeClr>
                </a:solidFill>
                <a:latin typeface="Liberation Sans" panose="020B0604020202020204"/>
              </a:rPr>
              <a:t> </a:t>
            </a:r>
            <a:r>
              <a:rPr lang="en-US" sz="2200" b="0" dirty="0">
                <a:latin typeface="Liberation Sans" panose="020B0604020202020204"/>
              </a:rPr>
              <a:t>describes a transaction in which the owner of the property (seller-lessee) sells the property to another and simultaneously leases it back from the new owner.</a:t>
            </a:r>
          </a:p>
        </p:txBody>
      </p:sp>
      <p:sp>
        <p:nvSpPr>
          <p:cNvPr id="181252" name="Rectangle 12"/>
          <p:cNvSpPr>
            <a:spLocks noChangeArrowheads="1"/>
          </p:cNvSpPr>
          <p:nvPr/>
        </p:nvSpPr>
        <p:spPr bwMode="auto">
          <a:xfrm>
            <a:off x="685800" y="3171825"/>
            <a:ext cx="7848600" cy="17049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50000"/>
              </a:spcBef>
            </a:pPr>
            <a:r>
              <a:rPr lang="en-US" altLang="en-US" sz="2200" dirty="0">
                <a:latin typeface="Liberation Sans" panose="020B0604020202020204"/>
              </a:rPr>
              <a:t>Advantages:</a:t>
            </a:r>
          </a:p>
          <a:p>
            <a:pPr lvl="1" algn="l">
              <a:lnSpc>
                <a:spcPct val="130000"/>
              </a:lnSpc>
              <a:spcBef>
                <a:spcPct val="50000"/>
              </a:spcBef>
              <a:buFontTx/>
              <a:buAutoNum type="arabicPeriod"/>
            </a:pPr>
            <a:r>
              <a:rPr lang="en-US" altLang="en-US" sz="2100" b="0" dirty="0">
                <a:latin typeface="Liberation Sans" panose="020B0604020202020204"/>
              </a:rPr>
              <a:t>Financing</a:t>
            </a:r>
          </a:p>
          <a:p>
            <a:pPr lvl="1" algn="l">
              <a:lnSpc>
                <a:spcPct val="130000"/>
              </a:lnSpc>
              <a:spcBef>
                <a:spcPct val="50000"/>
              </a:spcBef>
              <a:buFontTx/>
              <a:buAutoNum type="arabicPeriod"/>
            </a:pPr>
            <a:r>
              <a:rPr lang="en-US" altLang="en-US" sz="2100" b="0" dirty="0">
                <a:latin typeface="Liberation Sans" panose="020B0604020202020204"/>
              </a:rPr>
              <a:t>Taxes</a:t>
            </a:r>
          </a:p>
        </p:txBody>
      </p:sp>
      <p:sp>
        <p:nvSpPr>
          <p:cNvPr id="181254" name="Rectangle 12"/>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p:cNvSpPr>
            <a:spLocks noChangeArrowheads="1"/>
          </p:cNvSpPr>
          <p:nvPr/>
        </p:nvSpPr>
        <p:spPr bwMode="auto">
          <a:xfrm>
            <a:off x="693738" y="1371600"/>
            <a:ext cx="4822154"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2800" dirty="0" smtClean="0">
                <a:solidFill>
                  <a:schemeClr val="tx2">
                    <a:lumMod val="50000"/>
                  </a:schemeClr>
                </a:solidFill>
                <a:latin typeface="Liberation Sans" panose="020B0604020202020204"/>
              </a:rPr>
              <a:t>DETERMINING ASSET USE</a:t>
            </a:r>
            <a:endParaRPr lang="en-US" altLang="en-US" sz="2800" dirty="0">
              <a:solidFill>
                <a:schemeClr val="tx2">
                  <a:lumMod val="50000"/>
                </a:schemeClr>
              </a:solidFill>
              <a:latin typeface="Liberation Sans" panose="020B0604020202020204"/>
            </a:endParaRPr>
          </a:p>
        </p:txBody>
      </p:sp>
      <p:sp>
        <p:nvSpPr>
          <p:cNvPr id="183299" name="Rectangle 7"/>
          <p:cNvSpPr>
            <a:spLocks noChangeArrowheads="1"/>
          </p:cNvSpPr>
          <p:nvPr/>
        </p:nvSpPr>
        <p:spPr bwMode="auto">
          <a:xfrm>
            <a:off x="685800" y="1981200"/>
            <a:ext cx="7696200" cy="1824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pPr>
            <a:r>
              <a:rPr lang="en-US" altLang="en-US" sz="2100" b="0" dirty="0">
                <a:latin typeface="Liberation Sans" panose="020B0604020202020204"/>
              </a:rPr>
              <a:t>To the extent the </a:t>
            </a:r>
            <a:r>
              <a:rPr lang="en-US" altLang="en-US" sz="2100" dirty="0">
                <a:latin typeface="Liberation Sans" panose="020B0604020202020204"/>
              </a:rPr>
              <a:t>seller-lessee continues to use </a:t>
            </a:r>
            <a:r>
              <a:rPr lang="en-US" altLang="en-US" sz="2100" b="0" dirty="0">
                <a:latin typeface="Liberation Sans" panose="020B0604020202020204"/>
              </a:rPr>
              <a:t>the asset after the sale, the sale-leaseback is really a form of financing. </a:t>
            </a:r>
          </a:p>
          <a:p>
            <a:pPr lvl="1" algn="l">
              <a:lnSpc>
                <a:spcPct val="125000"/>
              </a:lnSpc>
              <a:spcBef>
                <a:spcPts val="1200"/>
              </a:spcBef>
              <a:buClr>
                <a:srgbClr val="CC0000"/>
              </a:buClr>
              <a:buSzPct val="80000"/>
              <a:buFont typeface="Wingdings" panose="05000000000000000000" pitchFamily="2" charset="2"/>
              <a:buChar char="u"/>
            </a:pPr>
            <a:r>
              <a:rPr lang="en-US" altLang="en-US" sz="2000" b="0" dirty="0">
                <a:latin typeface="Liberation Sans" panose="020B0604020202020204"/>
              </a:rPr>
              <a:t>Lessor </a:t>
            </a:r>
            <a:r>
              <a:rPr lang="en-US" altLang="en-US" sz="2000" dirty="0">
                <a:latin typeface="Liberation Sans" panose="020B0604020202020204"/>
              </a:rPr>
              <a:t>should not recognize a gain or loss </a:t>
            </a:r>
            <a:r>
              <a:rPr lang="en-US" altLang="en-US" sz="2000" b="0" dirty="0">
                <a:latin typeface="Liberation Sans" panose="020B0604020202020204"/>
              </a:rPr>
              <a:t>on the transaction. </a:t>
            </a:r>
          </a:p>
        </p:txBody>
      </p:sp>
      <p:sp>
        <p:nvSpPr>
          <p:cNvPr id="183300" name="Rectangle 8"/>
          <p:cNvSpPr>
            <a:spLocks noChangeArrowheads="1"/>
          </p:cNvSpPr>
          <p:nvPr/>
        </p:nvSpPr>
        <p:spPr bwMode="auto">
          <a:xfrm>
            <a:off x="685800" y="3962400"/>
            <a:ext cx="7696200" cy="14382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ts val="1200"/>
              </a:spcBef>
            </a:pPr>
            <a:r>
              <a:rPr lang="en-US" altLang="en-US" sz="2100" b="0" dirty="0">
                <a:latin typeface="Liberation Sans" panose="020B0604020202020204"/>
              </a:rPr>
              <a:t>If the </a:t>
            </a:r>
            <a:r>
              <a:rPr lang="en-US" altLang="en-US" sz="2100" dirty="0">
                <a:latin typeface="Liberation Sans" panose="020B0604020202020204"/>
              </a:rPr>
              <a:t>seller-lessee gives up the right to the use</a:t>
            </a:r>
            <a:r>
              <a:rPr lang="en-US" altLang="en-US" sz="2100" b="0" dirty="0">
                <a:latin typeface="Liberation Sans" panose="020B0604020202020204"/>
              </a:rPr>
              <a:t> of the asset, the transaction is in substance a sale. </a:t>
            </a:r>
          </a:p>
          <a:p>
            <a:pPr lvl="1" algn="l">
              <a:lnSpc>
                <a:spcPct val="125000"/>
              </a:lnSpc>
              <a:spcBef>
                <a:spcPts val="1200"/>
              </a:spcBef>
              <a:buClr>
                <a:srgbClr val="CC0000"/>
              </a:buClr>
              <a:buSzPct val="80000"/>
              <a:buFont typeface="Wingdings" panose="05000000000000000000" pitchFamily="2" charset="2"/>
              <a:buChar char="u"/>
            </a:pPr>
            <a:r>
              <a:rPr lang="en-US" altLang="en-US" sz="2000" dirty="0">
                <a:latin typeface="Liberation Sans" panose="020B0604020202020204"/>
              </a:rPr>
              <a:t>Gain or loss recognition</a:t>
            </a:r>
            <a:r>
              <a:rPr lang="en-US" altLang="en-US" sz="2000" b="0" dirty="0">
                <a:latin typeface="Liberation Sans" panose="020B0604020202020204"/>
              </a:rPr>
              <a:t> is appropriate.</a:t>
            </a:r>
          </a:p>
        </p:txBody>
      </p:sp>
      <p:sp>
        <p:nvSpPr>
          <p:cNvPr id="183302" name="Rectangle 12"/>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83303"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8"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5"/>
          <p:cNvSpPr>
            <a:spLocks noChangeArrowheads="1"/>
          </p:cNvSpPr>
          <p:nvPr/>
        </p:nvSpPr>
        <p:spPr bwMode="auto">
          <a:xfrm>
            <a:off x="685800" y="1981200"/>
            <a:ext cx="7696200" cy="328551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pPr>
            <a:r>
              <a:rPr lang="en-US" altLang="en-US" sz="2100" b="0" dirty="0">
                <a:latin typeface="Liberation Sans" panose="020B0604020202020204"/>
              </a:rPr>
              <a:t>If the lease meets one of the four criteria for treatment as a capital lease, the seller-lessee should </a:t>
            </a:r>
          </a:p>
          <a:p>
            <a:pPr lvl="1" algn="l">
              <a:lnSpc>
                <a:spcPct val="125000"/>
              </a:lnSpc>
              <a:spcBef>
                <a:spcPct val="50000"/>
              </a:spcBef>
              <a:buClr>
                <a:srgbClr val="CC0000"/>
              </a:buClr>
              <a:buSzPct val="80000"/>
              <a:buFont typeface="Wingdings" panose="05000000000000000000" pitchFamily="2" charset="2"/>
              <a:buChar char="u"/>
            </a:pPr>
            <a:r>
              <a:rPr lang="en-US" altLang="en-US" sz="2000" b="0" dirty="0">
                <a:latin typeface="Liberation Sans" panose="020B0604020202020204"/>
              </a:rPr>
              <a:t>Account for the transaction as a sale and the lease as a capital lease. </a:t>
            </a:r>
          </a:p>
          <a:p>
            <a:pPr lvl="1" algn="l">
              <a:lnSpc>
                <a:spcPct val="125000"/>
              </a:lnSpc>
              <a:spcBef>
                <a:spcPct val="50000"/>
              </a:spcBef>
              <a:buClr>
                <a:srgbClr val="CC0000"/>
              </a:buClr>
              <a:buSzPct val="80000"/>
              <a:buFont typeface="Wingdings" panose="05000000000000000000" pitchFamily="2" charset="2"/>
              <a:buChar char="u"/>
            </a:pPr>
            <a:r>
              <a:rPr lang="en-US" altLang="en-US" sz="2000" b="0" dirty="0">
                <a:latin typeface="Liberation Sans" panose="020B0604020202020204"/>
              </a:rPr>
              <a:t>Defer any profit or loss it experiences from the sale of the assets that are leased back under a capital lease.</a:t>
            </a:r>
          </a:p>
          <a:p>
            <a:pPr lvl="1" algn="l">
              <a:lnSpc>
                <a:spcPct val="125000"/>
              </a:lnSpc>
              <a:spcBef>
                <a:spcPct val="50000"/>
              </a:spcBef>
              <a:buClr>
                <a:srgbClr val="CC0000"/>
              </a:buClr>
              <a:buSzPct val="80000"/>
              <a:buFont typeface="Wingdings" panose="05000000000000000000" pitchFamily="2" charset="2"/>
              <a:buChar char="u"/>
            </a:pPr>
            <a:r>
              <a:rPr lang="en-US" altLang="en-US" sz="2000" b="0" dirty="0">
                <a:latin typeface="Liberation Sans" panose="020B0604020202020204"/>
              </a:rPr>
              <a:t>Amortize profit over the lease term .</a:t>
            </a:r>
          </a:p>
        </p:txBody>
      </p:sp>
      <p:sp>
        <p:nvSpPr>
          <p:cNvPr id="185347" name="Text Box 8"/>
          <p:cNvSpPr txBox="1">
            <a:spLocks noChangeArrowheads="1"/>
          </p:cNvSpPr>
          <p:nvPr/>
        </p:nvSpPr>
        <p:spPr bwMode="auto">
          <a:xfrm>
            <a:off x="6858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Lessee</a:t>
            </a:r>
          </a:p>
        </p:txBody>
      </p:sp>
      <p:sp>
        <p:nvSpPr>
          <p:cNvPr id="185349" name="Rectangle 10"/>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85350"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5"/>
          <p:cNvSpPr>
            <a:spLocks noChangeArrowheads="1"/>
          </p:cNvSpPr>
          <p:nvPr/>
        </p:nvSpPr>
        <p:spPr bwMode="auto">
          <a:xfrm>
            <a:off x="685800" y="1981200"/>
            <a:ext cx="7696200" cy="26622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85800" indent="-45720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50000"/>
              </a:spcBef>
            </a:pPr>
            <a:r>
              <a:rPr lang="en-US" altLang="en-US" sz="2100" b="0" dirty="0">
                <a:latin typeface="Liberation Sans" panose="020B0604020202020204"/>
              </a:rPr>
              <a:t>If none of the capital lease criteria are satisfied, </a:t>
            </a:r>
            <a:r>
              <a:rPr lang="en-US" altLang="en-US" sz="2100" dirty="0">
                <a:latin typeface="Liberation Sans" panose="020B0604020202020204"/>
              </a:rPr>
              <a:t>the seller-lessee accounts for the transaction as a sale and the lease as an operating lease</a:t>
            </a:r>
            <a:r>
              <a:rPr lang="en-US" altLang="en-US" sz="2100" b="0" dirty="0">
                <a:latin typeface="Liberation Sans" panose="020B0604020202020204"/>
              </a:rPr>
              <a:t>. </a:t>
            </a:r>
          </a:p>
          <a:p>
            <a:pPr lvl="1" algn="l">
              <a:lnSpc>
                <a:spcPct val="125000"/>
              </a:lnSpc>
              <a:spcBef>
                <a:spcPct val="50000"/>
              </a:spcBef>
              <a:buClr>
                <a:srgbClr val="CC0000"/>
              </a:buClr>
              <a:buSzPct val="80000"/>
              <a:buFont typeface="Wingdings" panose="05000000000000000000" pitchFamily="2" charset="2"/>
              <a:buChar char="u"/>
            </a:pPr>
            <a:r>
              <a:rPr lang="en-US" altLang="en-US" sz="2100" b="0" dirty="0">
                <a:latin typeface="Liberation Sans" panose="020B0604020202020204"/>
              </a:rPr>
              <a:t>Lessee defers such profit or loss and amortizes it in proportion to the rental payments over the period when it expects to use the assets.</a:t>
            </a:r>
          </a:p>
        </p:txBody>
      </p:sp>
      <p:sp>
        <p:nvSpPr>
          <p:cNvPr id="187395" name="Text Box 7"/>
          <p:cNvSpPr txBox="1">
            <a:spLocks noChangeArrowheads="1"/>
          </p:cNvSpPr>
          <p:nvPr/>
        </p:nvSpPr>
        <p:spPr bwMode="auto">
          <a:xfrm>
            <a:off x="6858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Lessee</a:t>
            </a:r>
          </a:p>
        </p:txBody>
      </p:sp>
      <p:sp>
        <p:nvSpPr>
          <p:cNvPr id="187397" name="Rectangle 9"/>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87398"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5"/>
          <p:cNvSpPr>
            <a:spLocks noChangeArrowheads="1"/>
          </p:cNvSpPr>
          <p:nvPr/>
        </p:nvSpPr>
        <p:spPr bwMode="auto">
          <a:xfrm>
            <a:off x="685800" y="1981200"/>
            <a:ext cx="7696200" cy="2324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25000"/>
              </a:lnSpc>
              <a:spcBef>
                <a:spcPct val="70000"/>
              </a:spcBef>
            </a:pPr>
            <a:r>
              <a:rPr lang="en-US" altLang="en-US" sz="2100" b="0" dirty="0">
                <a:latin typeface="Liberation Sans" panose="020B0604020202020204"/>
              </a:rPr>
              <a:t>If the lease meets one of the lease capitalization criteria in Group I and both in Group II, the purchaser-lessor records the transaction as a purchase and a direct-financing lease. </a:t>
            </a:r>
          </a:p>
          <a:p>
            <a:pPr algn="l">
              <a:lnSpc>
                <a:spcPct val="125000"/>
              </a:lnSpc>
              <a:spcBef>
                <a:spcPct val="70000"/>
              </a:spcBef>
            </a:pPr>
            <a:r>
              <a:rPr lang="en-US" altLang="en-US" sz="2100" b="0" dirty="0">
                <a:latin typeface="Liberation Sans" panose="020B0604020202020204"/>
              </a:rPr>
              <a:t>If the lease does not meet the criteria, the purchaser-lessor records the transaction as a purchase and an operating lease.</a:t>
            </a:r>
          </a:p>
        </p:txBody>
      </p:sp>
      <p:sp>
        <p:nvSpPr>
          <p:cNvPr id="189443" name="Text Box 7"/>
          <p:cNvSpPr txBox="1">
            <a:spLocks noChangeArrowheads="1"/>
          </p:cNvSpPr>
          <p:nvPr/>
        </p:nvSpPr>
        <p:spPr bwMode="auto">
          <a:xfrm>
            <a:off x="685800" y="1371600"/>
            <a:ext cx="78613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45000"/>
              </a:spcBef>
              <a:buSzPct val="80000"/>
            </a:pPr>
            <a:r>
              <a:rPr lang="en-US" altLang="en-US" sz="2800" dirty="0">
                <a:solidFill>
                  <a:srgbClr val="CC0000"/>
                </a:solidFill>
                <a:latin typeface="Liberation Sans" panose="020B0604020202020204"/>
              </a:rPr>
              <a:t>Lessor</a:t>
            </a:r>
          </a:p>
        </p:txBody>
      </p:sp>
      <p:sp>
        <p:nvSpPr>
          <p:cNvPr id="189445" name="Rectangle 9"/>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89446"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5"/>
          <p:cNvSpPr>
            <a:spLocks noChangeArrowheads="1"/>
          </p:cNvSpPr>
          <p:nvPr/>
        </p:nvSpPr>
        <p:spPr bwMode="auto">
          <a:xfrm>
            <a:off x="685800" y="1984375"/>
            <a:ext cx="7696200" cy="4340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628650" indent="-4000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30000"/>
              </a:spcBef>
            </a:pPr>
            <a:r>
              <a:rPr lang="en-US" altLang="en-US" sz="1600" b="0" dirty="0">
                <a:latin typeface="Liberation Sans" panose="020B0604020202020204"/>
              </a:rPr>
              <a:t>American Airlines on January 1, </a:t>
            </a:r>
            <a:r>
              <a:rPr lang="en-US" altLang="en-US" sz="1600" b="0" dirty="0" smtClean="0">
                <a:latin typeface="Liberation Sans" panose="020B0604020202020204"/>
              </a:rPr>
              <a:t>2017, </a:t>
            </a:r>
            <a:r>
              <a:rPr lang="en-US" altLang="en-US" sz="1600" b="0" dirty="0">
                <a:latin typeface="Liberation Sans" panose="020B0604020202020204"/>
              </a:rPr>
              <a:t>sells a used Boeing 757 having a carrying amount on its books of $75,500,000 to </a:t>
            </a:r>
            <a:r>
              <a:rPr lang="en-US" altLang="en-US" sz="1600" dirty="0">
                <a:solidFill>
                  <a:srgbClr val="CC0000"/>
                </a:solidFill>
                <a:latin typeface="Liberation Sans" panose="020B0604020202020204"/>
              </a:rPr>
              <a:t>CitiCapital</a:t>
            </a:r>
            <a:r>
              <a:rPr lang="en-US" altLang="en-US" sz="1600" b="0" dirty="0">
                <a:latin typeface="Liberation Sans" panose="020B0604020202020204"/>
              </a:rPr>
              <a:t> for $80,000,000. American immediately leases the aircraft back under the following conditions:</a:t>
            </a:r>
          </a:p>
          <a:p>
            <a:pPr lvl="1" algn="l">
              <a:lnSpc>
                <a:spcPct val="130000"/>
              </a:lnSpc>
              <a:spcBef>
                <a:spcPct val="30000"/>
              </a:spcBef>
              <a:buFontTx/>
              <a:buAutoNum type="arabicPeriod"/>
            </a:pPr>
            <a:r>
              <a:rPr lang="en-US" altLang="en-US" sz="1600" b="0" dirty="0">
                <a:latin typeface="Liberation Sans" panose="020B0604020202020204"/>
              </a:rPr>
              <a:t>The term of the lease is 15 years, noncancelable, and requires equal rental payments of $10,487,443 at the beginning of each year.</a:t>
            </a:r>
          </a:p>
          <a:p>
            <a:pPr lvl="1" algn="l">
              <a:lnSpc>
                <a:spcPct val="130000"/>
              </a:lnSpc>
              <a:spcBef>
                <a:spcPct val="30000"/>
              </a:spcBef>
              <a:buFontTx/>
              <a:buAutoNum type="arabicPeriod"/>
            </a:pPr>
            <a:r>
              <a:rPr lang="en-US" altLang="en-US" sz="1600" b="0" dirty="0">
                <a:latin typeface="Liberation Sans" panose="020B0604020202020204"/>
              </a:rPr>
              <a:t>The aircraft has a fair value of $80,000,000 on January 1, </a:t>
            </a:r>
            <a:r>
              <a:rPr lang="en-US" altLang="en-US" sz="1600" b="0" dirty="0" smtClean="0">
                <a:latin typeface="Liberation Sans" panose="020B0604020202020204"/>
              </a:rPr>
              <a:t>2017, </a:t>
            </a:r>
            <a:r>
              <a:rPr lang="en-US" altLang="en-US" sz="1600" b="0" dirty="0">
                <a:latin typeface="Liberation Sans" panose="020B0604020202020204"/>
              </a:rPr>
              <a:t>and an estimated economic life of 15 years.</a:t>
            </a:r>
          </a:p>
          <a:p>
            <a:pPr lvl="1" algn="l">
              <a:lnSpc>
                <a:spcPct val="130000"/>
              </a:lnSpc>
              <a:spcBef>
                <a:spcPct val="30000"/>
              </a:spcBef>
              <a:buFontTx/>
              <a:buAutoNum type="arabicPeriod"/>
            </a:pPr>
            <a:r>
              <a:rPr lang="en-US" altLang="en-US" sz="1600" b="0" dirty="0">
                <a:latin typeface="Liberation Sans" panose="020B0604020202020204"/>
              </a:rPr>
              <a:t>American pays all executory costs.</a:t>
            </a:r>
          </a:p>
          <a:p>
            <a:pPr lvl="1" algn="l">
              <a:lnSpc>
                <a:spcPct val="130000"/>
              </a:lnSpc>
              <a:spcBef>
                <a:spcPct val="30000"/>
              </a:spcBef>
              <a:buFontTx/>
              <a:buAutoNum type="arabicPeriod"/>
            </a:pPr>
            <a:r>
              <a:rPr lang="en-US" altLang="en-US" sz="1600" b="0" dirty="0">
                <a:latin typeface="Liberation Sans" panose="020B0604020202020204"/>
              </a:rPr>
              <a:t>American depreciates similar aircraft that it owns on a straight-line basis over 15 years.</a:t>
            </a:r>
          </a:p>
          <a:p>
            <a:pPr lvl="1" algn="l">
              <a:lnSpc>
                <a:spcPct val="130000"/>
              </a:lnSpc>
              <a:spcBef>
                <a:spcPct val="30000"/>
              </a:spcBef>
              <a:buFontTx/>
              <a:buAutoNum type="arabicPeriod"/>
            </a:pPr>
            <a:r>
              <a:rPr lang="en-US" altLang="en-US" sz="1600" b="0" dirty="0">
                <a:latin typeface="Liberation Sans" panose="020B0604020202020204"/>
              </a:rPr>
              <a:t>The annual payments assure the lessor a 12 percent return. </a:t>
            </a:r>
          </a:p>
          <a:p>
            <a:pPr lvl="1" algn="l">
              <a:lnSpc>
                <a:spcPct val="130000"/>
              </a:lnSpc>
              <a:spcBef>
                <a:spcPct val="30000"/>
              </a:spcBef>
              <a:buFontTx/>
              <a:buAutoNum type="arabicPeriod"/>
            </a:pPr>
            <a:r>
              <a:rPr lang="en-US" altLang="en-US" sz="1600" b="0" dirty="0">
                <a:latin typeface="Liberation Sans" panose="020B0604020202020204"/>
              </a:rPr>
              <a:t>American’s incremental borrowing rate is 12 percent.</a:t>
            </a:r>
          </a:p>
        </p:txBody>
      </p:sp>
      <p:sp>
        <p:nvSpPr>
          <p:cNvPr id="191491" name="Rectangle 7"/>
          <p:cNvSpPr>
            <a:spLocks noChangeArrowheads="1"/>
          </p:cNvSpPr>
          <p:nvPr/>
        </p:nvSpPr>
        <p:spPr bwMode="auto">
          <a:xfrm>
            <a:off x="693738" y="1371600"/>
            <a:ext cx="5171609"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2800" dirty="0" smtClean="0">
                <a:solidFill>
                  <a:schemeClr val="tx2">
                    <a:lumMod val="50000"/>
                  </a:schemeClr>
                </a:solidFill>
                <a:latin typeface="Liberation Sans" panose="020B0604020202020204"/>
              </a:rPr>
              <a:t>SALE-LEASEBACK EXAMPLE</a:t>
            </a:r>
            <a:endParaRPr lang="en-US" altLang="en-US" sz="2800" dirty="0">
              <a:solidFill>
                <a:schemeClr val="tx2">
                  <a:lumMod val="50000"/>
                </a:schemeClr>
              </a:solidFill>
              <a:latin typeface="Liberation Sans" panose="020B0604020202020204"/>
            </a:endParaRPr>
          </a:p>
        </p:txBody>
      </p:sp>
      <p:sp>
        <p:nvSpPr>
          <p:cNvPr id="191493" name="Rectangle 9"/>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91494"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5"/>
          <p:cNvSpPr>
            <a:spLocks noChangeArrowheads="1"/>
          </p:cNvSpPr>
          <p:nvPr/>
        </p:nvSpPr>
        <p:spPr bwMode="auto">
          <a:xfrm>
            <a:off x="685800" y="1985963"/>
            <a:ext cx="7772400" cy="2387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lgn="ctr">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lnSpc>
                <a:spcPct val="130000"/>
              </a:lnSpc>
              <a:spcBef>
                <a:spcPct val="60000"/>
              </a:spcBef>
            </a:pPr>
            <a:r>
              <a:rPr lang="en-US" altLang="en-US" sz="2100" b="0" dirty="0">
                <a:latin typeface="Liberation Sans" panose="020B0604020202020204"/>
              </a:rPr>
              <a:t>This lease is a capital lease to American because the lease term exceeds 75 percent of the estimated life of the aircraft and because the present value of the lease payments exceeds 90 percent of the fair value of the aircraft to CitiCapital.</a:t>
            </a:r>
          </a:p>
          <a:p>
            <a:pPr algn="l">
              <a:lnSpc>
                <a:spcPct val="130000"/>
              </a:lnSpc>
              <a:spcBef>
                <a:spcPct val="60000"/>
              </a:spcBef>
            </a:pPr>
            <a:r>
              <a:rPr lang="en-US" altLang="en-US" sz="2100" b="0" dirty="0">
                <a:latin typeface="Liberation Sans" panose="020B0604020202020204"/>
              </a:rPr>
              <a:t>CitiCapital should classify this lease as a direct-financing lease.</a:t>
            </a:r>
          </a:p>
        </p:txBody>
      </p:sp>
      <p:sp>
        <p:nvSpPr>
          <p:cNvPr id="193539" name="Rectangle 7"/>
          <p:cNvSpPr>
            <a:spLocks noChangeArrowheads="1"/>
          </p:cNvSpPr>
          <p:nvPr/>
        </p:nvSpPr>
        <p:spPr bwMode="auto">
          <a:xfrm>
            <a:off x="693738" y="1371600"/>
            <a:ext cx="5171609"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r>
              <a:rPr lang="en-US" altLang="en-US" sz="2800" dirty="0" smtClean="0">
                <a:solidFill>
                  <a:schemeClr val="tx2">
                    <a:lumMod val="50000"/>
                  </a:schemeClr>
                </a:solidFill>
                <a:latin typeface="Liberation Sans" panose="020B0604020202020204"/>
              </a:rPr>
              <a:t>SALE-LEASEBACK EXAMPLE</a:t>
            </a:r>
            <a:endParaRPr lang="en-US" altLang="en-US" sz="2800" dirty="0">
              <a:solidFill>
                <a:schemeClr val="tx2">
                  <a:lumMod val="50000"/>
                </a:schemeClr>
              </a:solidFill>
              <a:latin typeface="Liberation Sans" panose="020B0604020202020204"/>
            </a:endParaRPr>
          </a:p>
        </p:txBody>
      </p:sp>
      <p:sp>
        <p:nvSpPr>
          <p:cNvPr id="193541" name="Rectangle 9"/>
          <p:cNvSpPr>
            <a:spLocks noChangeArrowheads="1"/>
          </p:cNvSpPr>
          <p:nvPr/>
        </p:nvSpPr>
        <p:spPr bwMode="auto">
          <a:xfrm>
            <a:off x="3048000" y="457200"/>
            <a:ext cx="5715000" cy="609600"/>
          </a:xfrm>
          <a:prstGeom prst="rect">
            <a:avLst/>
          </a:prstGeom>
          <a:solidFill>
            <a:srgbClr val="00007F"/>
          </a:solidFill>
          <a:ln w="12700" cap="sq">
            <a:solidFill>
              <a:schemeClr val="tx2"/>
            </a:solidFill>
            <a:miter lim="800000"/>
            <a:headEnd type="none" w="sm" len="sm"/>
            <a:tailEnd type="none" w="sm" len="sm"/>
          </a:ln>
          <a:effectLst/>
        </p:spPr>
        <p:txBody>
          <a:bodyPr tIns="100584" anchor="ctr"/>
          <a:lstStyle/>
          <a:p>
            <a:pPr marL="90488">
              <a:lnSpc>
                <a:spcPct val="90000"/>
              </a:lnSpc>
            </a:pPr>
            <a:r>
              <a:rPr lang="en-US" altLang="en-US" sz="2400" dirty="0">
                <a:solidFill>
                  <a:schemeClr val="bg1"/>
                </a:solidFill>
                <a:latin typeface="Liberation Sans" panose="020B0604020202020204"/>
              </a:rPr>
              <a:t>SALE-LEASEBACKS</a:t>
            </a:r>
          </a:p>
        </p:txBody>
      </p:sp>
      <p:sp>
        <p:nvSpPr>
          <p:cNvPr id="193542"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
        <p:nvSpPr>
          <p:cNvPr id="7" name="Rectangle 12"/>
          <p:cNvSpPr>
            <a:spLocks noChangeArrowheads="1"/>
          </p:cNvSpPr>
          <p:nvPr/>
        </p:nvSpPr>
        <p:spPr bwMode="auto">
          <a:xfrm>
            <a:off x="457200" y="457200"/>
            <a:ext cx="2514600" cy="609600"/>
          </a:xfrm>
          <a:prstGeom prst="rect">
            <a:avLst/>
          </a:prstGeom>
          <a:solidFill>
            <a:srgbClr val="CFE3D0"/>
          </a:solidFill>
          <a:ln w="12700" cap="sq">
            <a:solidFill>
              <a:schemeClr val="tx2"/>
            </a:solidFill>
            <a:miter lim="800000"/>
            <a:headEnd type="none" w="sm" len="sm"/>
            <a:tailEnd type="none" w="sm" len="sm"/>
          </a:ln>
          <a:effectLst/>
          <a:extLst/>
        </p:spPr>
        <p:txBody>
          <a:bodyPr wrap="none" anchor="ctr"/>
          <a:lstStyle/>
          <a:p>
            <a:pPr algn="ctr"/>
            <a:r>
              <a:rPr lang="en-US" sz="2000" dirty="0">
                <a:solidFill>
                  <a:schemeClr val="tx2">
                    <a:lumMod val="50000"/>
                  </a:schemeClr>
                </a:solidFill>
                <a:latin typeface="Liberation Sans"/>
              </a:rPr>
              <a:t>APPENDIX </a:t>
            </a:r>
            <a:r>
              <a:rPr lang="en-US" sz="2800" dirty="0" smtClean="0">
                <a:solidFill>
                  <a:schemeClr val="tx2">
                    <a:lumMod val="50000"/>
                  </a:schemeClr>
                </a:solidFill>
                <a:latin typeface="Liberation Sans"/>
              </a:rPr>
              <a:t>21A</a:t>
            </a:r>
            <a:endParaRPr lang="en-US" sz="2800" dirty="0">
              <a:solidFill>
                <a:schemeClr val="tx2">
                  <a:lumMod val="50000"/>
                </a:schemeClr>
              </a:solidFill>
              <a:latin typeface="Liberation Sans"/>
            </a:endParaRPr>
          </a:p>
        </p:txBody>
      </p:sp>
    </p:spTree>
  </p:cSld>
  <p:clrMapOvr>
    <a:masterClrMapping/>
  </p:clrMapOvr>
  <p:transition>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30268" y="228600"/>
            <a:ext cx="8483464" cy="5701527"/>
          </a:xfrm>
          <a:prstGeom prst="rect">
            <a:avLst/>
          </a:prstGeom>
          <a:ln>
            <a:solidFill>
              <a:schemeClr val="tx1"/>
            </a:solidFill>
          </a:ln>
        </p:spPr>
      </p:pic>
      <p:sp>
        <p:nvSpPr>
          <p:cNvPr id="8" name="Text Box 6"/>
          <p:cNvSpPr txBox="1">
            <a:spLocks noChangeArrowheads="1"/>
          </p:cNvSpPr>
          <p:nvPr/>
        </p:nvSpPr>
        <p:spPr bwMode="auto">
          <a:xfrm>
            <a:off x="762000" y="5985455"/>
            <a:ext cx="5029200" cy="461665"/>
          </a:xfrm>
          <a:prstGeom prst="rect">
            <a:avLst/>
          </a:prstGeom>
          <a:noFill/>
          <a:ln>
            <a:noFill/>
          </a:ln>
          <a:effectLst/>
        </p:spPr>
        <p:txBody>
          <a:bodyPr wrap="square">
            <a:spAutoFit/>
          </a:bodyPr>
          <a:lstStyle/>
          <a:p>
            <a:pPr>
              <a:spcBef>
                <a:spcPct val="50000"/>
              </a:spcBef>
              <a:defRPr/>
            </a:pPr>
            <a:r>
              <a:rPr lang="en-US" sz="1200" dirty="0" smtClean="0">
                <a:solidFill>
                  <a:srgbClr val="006600"/>
                </a:solidFill>
                <a:latin typeface="Liberation Sans" panose="020B0604020202020204"/>
              </a:rPr>
              <a:t>ILLUSTRATION 21A-1</a:t>
            </a:r>
          </a:p>
          <a:p>
            <a:pPr>
              <a:spcBef>
                <a:spcPts val="0"/>
              </a:spcBef>
              <a:defRPr/>
            </a:pPr>
            <a:r>
              <a:rPr lang="en-US" sz="1200" b="0" dirty="0">
                <a:solidFill>
                  <a:schemeClr val="tx1"/>
                </a:solidFill>
                <a:latin typeface="Liberation Sans" panose="020B0604020202020204"/>
              </a:rPr>
              <a:t>Comparative Entries for Sale-Leaseback for Lessee and </a:t>
            </a:r>
            <a:r>
              <a:rPr lang="en-US" sz="1200" b="0" dirty="0" smtClean="0">
                <a:solidFill>
                  <a:schemeClr val="tx1"/>
                </a:solidFill>
                <a:latin typeface="Liberation Sans" panose="020B0604020202020204"/>
              </a:rPr>
              <a:t>Lessor</a:t>
            </a:r>
            <a:endParaRPr lang="en-US" sz="1200" b="0" dirty="0">
              <a:solidFill>
                <a:schemeClr val="tx1"/>
              </a:solidFill>
              <a:latin typeface="Liberation Sans" panose="020B0604020202020204"/>
            </a:endParaRPr>
          </a:p>
        </p:txBody>
      </p:sp>
      <p:sp>
        <p:nvSpPr>
          <p:cNvPr id="9" name="Text Box 14"/>
          <p:cNvSpPr txBox="1">
            <a:spLocks noChangeArrowheads="1"/>
          </p:cNvSpPr>
          <p:nvPr/>
        </p:nvSpPr>
        <p:spPr bwMode="auto">
          <a:xfrm>
            <a:off x="8153400" y="6369050"/>
            <a:ext cx="8382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6" name="Text Box 2"/>
          <p:cNvSpPr txBox="1">
            <a:spLocks noChangeArrowheads="1"/>
          </p:cNvSpPr>
          <p:nvPr/>
        </p:nvSpPr>
        <p:spPr bwMode="auto">
          <a:xfrm>
            <a:off x="533400" y="1524000"/>
            <a:ext cx="472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000" dirty="0">
                <a:solidFill>
                  <a:schemeClr val="tx2">
                    <a:lumMod val="50000"/>
                  </a:schemeClr>
                </a:solidFill>
                <a:latin typeface="Liberation Sans" panose="020B0604020202020204"/>
              </a:rPr>
              <a:t>RELEVANT FACTS </a:t>
            </a:r>
            <a:r>
              <a:rPr lang="en-US" altLang="en-US" sz="2000" dirty="0">
                <a:solidFill>
                  <a:schemeClr val="tx1"/>
                </a:solidFill>
                <a:latin typeface="Liberation Sans" panose="020B0604020202020204"/>
              </a:rPr>
              <a:t>- </a:t>
            </a:r>
            <a:r>
              <a:rPr lang="en-US" altLang="en-US" sz="2000" dirty="0">
                <a:solidFill>
                  <a:srgbClr val="006600"/>
                </a:solidFill>
                <a:latin typeface="Liberation Sans" panose="020B0604020202020204"/>
              </a:rPr>
              <a:t>Similarities</a:t>
            </a:r>
          </a:p>
        </p:txBody>
      </p:sp>
      <p:sp>
        <p:nvSpPr>
          <p:cNvPr id="93190" name="Rectangle 3"/>
          <p:cNvSpPr>
            <a:spLocks noChangeArrowheads="1"/>
          </p:cNvSpPr>
          <p:nvPr/>
        </p:nvSpPr>
        <p:spPr bwMode="auto">
          <a:xfrm>
            <a:off x="457200" y="2009775"/>
            <a:ext cx="8229600" cy="2917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Both GAAP and IFRS share the same objective of recording leases by lessees and lessors according to their economic substance—that is, according to the definitions of assets and liabilities.</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Much of the terminology for lease accounting in IFRS and GAAP is the same.</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Under IFRS, lessees and lessors use the same general lease capitalization criteria to determine if the risks and rewards of ownership have been transferred in the lease.</a:t>
            </a:r>
          </a:p>
        </p:txBody>
      </p:sp>
      <p:sp>
        <p:nvSpPr>
          <p:cNvPr id="197638" name="Text Box 14"/>
          <p:cNvSpPr txBox="1">
            <a:spLocks noChangeArrowheads="1"/>
          </p:cNvSpPr>
          <p:nvPr/>
        </p:nvSpPr>
        <p:spPr bwMode="auto">
          <a:xfrm>
            <a:off x="990600" y="6367462"/>
            <a:ext cx="8001000" cy="338138"/>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a:solidFill>
                  <a:schemeClr val="bg2"/>
                </a:solidFill>
                <a:latin typeface="Liberation Sans" panose="020B0604020202020204"/>
              </a:rPr>
              <a:t>LO 6</a:t>
            </a:r>
            <a:r>
              <a:rPr lang="en-US" altLang="en-US" sz="1600" i="1" dirty="0" smtClean="0">
                <a:solidFill>
                  <a:schemeClr val="bg2"/>
                </a:solidFill>
                <a:latin typeface="Liberation Sans" panose="020B0604020202020204"/>
              </a:rPr>
              <a:t>  </a:t>
            </a:r>
            <a:r>
              <a:rPr lang="en-US" altLang="en-US" sz="1600" i="1" dirty="0">
                <a:solidFill>
                  <a:schemeClr val="bg2"/>
                </a:solidFill>
                <a:latin typeface="Liberation Sans" panose="020B0604020202020204"/>
              </a:rPr>
              <a:t>Compare the accounting for leases under GAAP and IFRS.</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5</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4" name="Text Box 2"/>
          <p:cNvSpPr txBox="1">
            <a:spLocks noChangeArrowheads="1"/>
          </p:cNvSpPr>
          <p:nvPr/>
        </p:nvSpPr>
        <p:spPr bwMode="auto">
          <a:xfrm>
            <a:off x="533400" y="1524000"/>
            <a:ext cx="472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l">
              <a:spcBef>
                <a:spcPct val="50000"/>
              </a:spcBef>
            </a:pPr>
            <a:r>
              <a:rPr lang="en-US" altLang="en-US" sz="2000" dirty="0">
                <a:solidFill>
                  <a:schemeClr val="tx2">
                    <a:lumMod val="50000"/>
                  </a:schemeClr>
                </a:solidFill>
                <a:latin typeface="Liberation Sans" panose="020B0604020202020204"/>
              </a:rPr>
              <a:t>RELEVANT FACTS </a:t>
            </a:r>
            <a:r>
              <a:rPr lang="en-US" altLang="en-US" sz="2000" dirty="0">
                <a:solidFill>
                  <a:schemeClr val="tx1"/>
                </a:solidFill>
                <a:latin typeface="Liberation Sans" panose="020B0604020202020204"/>
              </a:rPr>
              <a:t>- </a:t>
            </a:r>
            <a:r>
              <a:rPr lang="en-US" altLang="en-US" sz="2000" dirty="0">
                <a:solidFill>
                  <a:srgbClr val="006600"/>
                </a:solidFill>
                <a:latin typeface="Liberation Sans" panose="020B0604020202020204"/>
              </a:rPr>
              <a:t>Differences</a:t>
            </a:r>
          </a:p>
        </p:txBody>
      </p:sp>
      <p:sp>
        <p:nvSpPr>
          <p:cNvPr id="94213" name="Rectangle 3"/>
          <p:cNvSpPr>
            <a:spLocks noChangeArrowheads="1"/>
          </p:cNvSpPr>
          <p:nvPr/>
        </p:nvSpPr>
        <p:spPr bwMode="auto">
          <a:xfrm>
            <a:off x="457200" y="2009775"/>
            <a:ext cx="8229600" cy="40116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cap="sq">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One difference in lease terminology is that finance leases are referred to as capital leases in GAAP.</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GAAP for leases uses bright-line criteria to determine if a lease arrangement transfers the risks and rewards of ownership; IFRS is more general in its provisions. </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GAAP has additional lessor criteria: payments are collectible and there are no additional costs associated with a lease.</a:t>
            </a:r>
          </a:p>
          <a:p>
            <a:pPr marL="685800" lvl="1" indent="-457200">
              <a:lnSpc>
                <a:spcPct val="115000"/>
              </a:lnSpc>
              <a:spcBef>
                <a:spcPct val="50000"/>
              </a:spcBef>
              <a:buClr>
                <a:srgbClr val="CC0000"/>
              </a:buClr>
              <a:buSzPct val="80000"/>
              <a:buFont typeface="Wingdings" pitchFamily="2" charset="2"/>
              <a:buChar char="u"/>
              <a:defRPr/>
            </a:pPr>
            <a:r>
              <a:rPr lang="en-US" b="0" dirty="0">
                <a:latin typeface="Liberation Sans" panose="020B0604020202020204"/>
              </a:rPr>
              <a:t>IFRS requires that lessees use the implicit rate to record a lease unless it is impractical to determine the lessor’s implicit rate. GAAP requires use of the incremental rate unless the implicit rate is known by the lessee and the implicit rate is lower than the incremental rate.</a:t>
            </a: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254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 Box 14"/>
          <p:cNvSpPr txBox="1">
            <a:spLocks noChangeArrowheads="1"/>
          </p:cNvSpPr>
          <p:nvPr/>
        </p:nvSpPr>
        <p:spPr bwMode="auto">
          <a:xfrm>
            <a:off x="8153400" y="6369050"/>
            <a:ext cx="838200" cy="338138"/>
          </a:xfrm>
          <a:prstGeom prst="rect">
            <a:avLst/>
          </a:prstGeom>
          <a:noFill/>
          <a:ln>
            <a:noFill/>
          </a:ln>
          <a:effectLst/>
        </p:spPr>
        <p:txBody>
          <a:bodyPr>
            <a:spAutoFit/>
          </a:bodyPr>
          <a:lstStyle>
            <a:lvl1pPr marL="457200" indent="-457200" algn="ctr">
              <a:defRPr b="1">
                <a:solidFill>
                  <a:schemeClr val="folHlink"/>
                </a:solidFill>
                <a:latin typeface="Comic Sans MS" panose="030F0702030302020204" pitchFamily="66" charset="0"/>
              </a:defRPr>
            </a:lvl1pPr>
            <a:lvl2pPr marL="742950" indent="-285750" algn="ctr">
              <a:defRPr b="1">
                <a:solidFill>
                  <a:schemeClr val="folHlink"/>
                </a:solidFill>
                <a:latin typeface="Comic Sans MS" panose="030F0702030302020204" pitchFamily="66" charset="0"/>
              </a:defRPr>
            </a:lvl2pPr>
            <a:lvl3pPr marL="1143000" indent="-228600" algn="ctr">
              <a:defRPr b="1">
                <a:solidFill>
                  <a:schemeClr val="folHlink"/>
                </a:solidFill>
                <a:latin typeface="Comic Sans MS" panose="030F0702030302020204" pitchFamily="66" charset="0"/>
              </a:defRPr>
            </a:lvl3pPr>
            <a:lvl4pPr marL="1600200" indent="-228600" algn="ctr">
              <a:defRPr b="1">
                <a:solidFill>
                  <a:schemeClr val="folHlink"/>
                </a:solidFill>
                <a:latin typeface="Comic Sans MS" panose="030F0702030302020204" pitchFamily="66" charset="0"/>
              </a:defRPr>
            </a:lvl4pPr>
            <a:lvl5pPr marL="2057400" indent="-228600" algn="ctr">
              <a:defRPr b="1">
                <a:solidFill>
                  <a:schemeClr val="folHlink"/>
                </a:solidFill>
                <a:latin typeface="Comic Sans MS" panose="030F0702030302020204" pitchFamily="66" charset="0"/>
              </a:defRPr>
            </a:lvl5pPr>
            <a:lvl6pPr marL="2514600" indent="-228600" algn="ctr" eaLnBrk="0" fontAlgn="base" hangingPunct="0">
              <a:spcBef>
                <a:spcPct val="0"/>
              </a:spcBef>
              <a:spcAft>
                <a:spcPct val="0"/>
              </a:spcAft>
              <a:defRPr b="1">
                <a:solidFill>
                  <a:schemeClr val="folHlink"/>
                </a:solidFill>
                <a:latin typeface="Comic Sans MS" panose="030F0702030302020204" pitchFamily="66" charset="0"/>
              </a:defRPr>
            </a:lvl6pPr>
            <a:lvl7pPr marL="2971800" indent="-228600" algn="ctr" eaLnBrk="0" fontAlgn="base" hangingPunct="0">
              <a:spcBef>
                <a:spcPct val="0"/>
              </a:spcBef>
              <a:spcAft>
                <a:spcPct val="0"/>
              </a:spcAft>
              <a:defRPr b="1">
                <a:solidFill>
                  <a:schemeClr val="folHlink"/>
                </a:solidFill>
                <a:latin typeface="Comic Sans MS" panose="030F0702030302020204" pitchFamily="66" charset="0"/>
              </a:defRPr>
            </a:lvl7pPr>
            <a:lvl8pPr marL="3429000" indent="-228600" algn="ctr" eaLnBrk="0" fontAlgn="base" hangingPunct="0">
              <a:spcBef>
                <a:spcPct val="0"/>
              </a:spcBef>
              <a:spcAft>
                <a:spcPct val="0"/>
              </a:spcAft>
              <a:defRPr b="1">
                <a:solidFill>
                  <a:schemeClr val="folHlink"/>
                </a:solidFill>
                <a:latin typeface="Comic Sans MS" panose="030F0702030302020204" pitchFamily="66" charset="0"/>
              </a:defRPr>
            </a:lvl8pPr>
            <a:lvl9pPr marL="3886200" indent="-228600" algn="ctr" eaLnBrk="0" fontAlgn="base" hangingPunct="0">
              <a:spcBef>
                <a:spcPct val="0"/>
              </a:spcBef>
              <a:spcAft>
                <a:spcPct val="0"/>
              </a:spcAft>
              <a:defRPr b="1">
                <a:solidFill>
                  <a:schemeClr val="folHlink"/>
                </a:solidFill>
                <a:latin typeface="Comic Sans MS" panose="030F0702030302020204" pitchFamily="66" charset="0"/>
              </a:defRPr>
            </a:lvl9pPr>
          </a:lstStyle>
          <a:p>
            <a:pPr algn="r">
              <a:spcBef>
                <a:spcPct val="50000"/>
              </a:spcBef>
            </a:pPr>
            <a:r>
              <a:rPr lang="en-US" altLang="en-US" sz="1600" i="1" dirty="0" smtClean="0">
                <a:solidFill>
                  <a:schemeClr val="bg2"/>
                </a:solidFill>
                <a:latin typeface="Liberation Sans" panose="020B0604020202020204"/>
              </a:rPr>
              <a:t>LO 6</a:t>
            </a:r>
            <a:endParaRPr lang="en-US" altLang="en-US" sz="1600" i="1" dirty="0">
              <a:solidFill>
                <a:schemeClr val="bg2"/>
              </a:solidFill>
              <a:latin typeface="Liberation Sans" panose="020B0604020202020204"/>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movnglnc">
  <a:themeElements>
    <a:clrScheme name="">
      <a:dk1>
        <a:srgbClr val="000000"/>
      </a:dk1>
      <a:lt1>
        <a:srgbClr val="FFFFFF"/>
      </a:lt1>
      <a:dk2>
        <a:srgbClr val="0000FF"/>
      </a:dk2>
      <a:lt2>
        <a:srgbClr val="000000"/>
      </a:lt2>
      <a:accent1>
        <a:srgbClr val="00FFFF"/>
      </a:accent1>
      <a:accent2>
        <a:srgbClr val="FF0000"/>
      </a:accent2>
      <a:accent3>
        <a:srgbClr val="FFFFFF"/>
      </a:accent3>
      <a:accent4>
        <a:srgbClr val="000000"/>
      </a:accent4>
      <a:accent5>
        <a:srgbClr val="AAFFFF"/>
      </a:accent5>
      <a:accent6>
        <a:srgbClr val="E70000"/>
      </a:accent6>
      <a:hlink>
        <a:srgbClr val="000099"/>
      </a:hlink>
      <a:folHlink>
        <a:srgbClr val="000000"/>
      </a:folHlink>
    </a:clrScheme>
    <a:fontScheme name="movnglnc">
      <a:majorFont>
        <a:latin typeface="Comic Sans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28575" cap="sq" cmpd="sng" algn="ctr">
          <a:solidFill>
            <a:srgbClr val="8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folHlink"/>
            </a:solidFill>
            <a:effectLst>
              <a:outerShdw blurRad="38100" dist="38100" dir="2700000" algn="tl">
                <a:srgbClr val="000000">
                  <a:alpha val="43137"/>
                </a:srgbClr>
              </a:outerShdw>
            </a:effectLst>
            <a:latin typeface="Comic Sans MS" pitchFamily="66" charset="0"/>
          </a:defRPr>
        </a:defPPr>
      </a:lstStyle>
    </a:spDef>
    <a:lnDef>
      <a:spPr bwMode="auto">
        <a:xfrm>
          <a:off x="0" y="0"/>
          <a:ext cx="1" cy="1"/>
        </a:xfrm>
        <a:custGeom>
          <a:avLst/>
          <a:gdLst/>
          <a:ahLst/>
          <a:cxnLst/>
          <a:rect l="0" t="0" r="0" b="0"/>
          <a:pathLst/>
        </a:custGeom>
        <a:solidFill>
          <a:schemeClr val="bg1"/>
        </a:solidFill>
        <a:ln w="28575" cap="sq" cmpd="sng" algn="ctr">
          <a:solidFill>
            <a:srgbClr val="8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folHlink"/>
            </a:solidFill>
            <a:effectLst>
              <a:outerShdw blurRad="38100" dist="38100" dir="2700000" algn="tl">
                <a:srgbClr val="000000">
                  <a:alpha val="43137"/>
                </a:srgbClr>
              </a:outerShdw>
            </a:effectLst>
            <a:latin typeface="Comic Sans MS" pitchFamily="66" charset="0"/>
          </a:defRPr>
        </a:defPPr>
      </a:lstStyle>
    </a:lnDef>
  </a:objectDefaults>
  <a:extraClrSchemeLst>
    <a:extraClrScheme>
      <a:clrScheme name="movngln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vngln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vngln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vngln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vngln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vngln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vngln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Office\Templates\1033\Company Handbook.pot</Template>
  <TotalTime>19857</TotalTime>
  <Pages>43</Pages>
  <Words>6917</Words>
  <Application>Microsoft Office PowerPoint</Application>
  <PresentationFormat>On-screen Show (4:3)</PresentationFormat>
  <Paragraphs>672</Paragraphs>
  <Slides>105</Slides>
  <Notes>104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105</vt:i4>
      </vt:variant>
    </vt:vector>
  </HeadingPairs>
  <TitlesOfParts>
    <vt:vector size="110" baseType="lpstr">
      <vt:lpstr>Arial</vt:lpstr>
      <vt:lpstr>Comic Sans MS</vt:lpstr>
      <vt:lpstr>Liberation Sans</vt:lpstr>
      <vt:lpstr>Wingdings</vt:lpstr>
      <vt:lpstr>movnglnc</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 and Accounting Standards</dc:title>
  <dc:creator>Coby Harmon</dc:creator>
  <cp:lastModifiedBy>Coby Harmon</cp:lastModifiedBy>
  <cp:revision>3254</cp:revision>
  <cp:lastPrinted>1999-09-16T17:08:20Z</cp:lastPrinted>
  <dcterms:created xsi:type="dcterms:W3CDTF">1997-03-28T18:03:02Z</dcterms:created>
  <dcterms:modified xsi:type="dcterms:W3CDTF">2016-03-13T20:42:27Z</dcterms:modified>
</cp:coreProperties>
</file>