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76"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8" d="100"/>
          <a:sy n="68" d="100"/>
        </p:scale>
        <p:origin x="90" y="21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8ABE3C1-DBE1-495D-B57B-2849774B866A}" type="datetimeFigureOut">
              <a:rPr lang="en-US" dirty="0"/>
              <a:t>12/3/2014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6C117F-5CCF-4837-BE5F-2B92066CAFAF}" type="datetimeFigureOut">
              <a:rPr lang="en-US" dirty="0"/>
              <a:t>12/3/2014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EB90BD-B6CE-46B7-997F-7313B992CCDC}" type="datetimeFigureOut">
              <a:rPr lang="en-US" dirty="0"/>
              <a:t>12/3/2014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B9D11F-B188-461D-B23F-39381795C052}" type="datetimeFigureOut">
              <a:rPr lang="en-US" dirty="0"/>
              <a:t>12/3/2014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E6D8D9-55A2-4063-B0F3-121F44549695}" type="datetimeFigureOut">
              <a:rPr lang="en-US" dirty="0"/>
              <a:t>12/3/2014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D4B24536-994D-4021-A283-9F449C0DB509}" type="datetimeFigureOut">
              <a:rPr lang="en-US" dirty="0"/>
              <a:t>12/3/2014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3CBBBB78-C96F-47B7-AB17-D852CA960AC9}" type="datetimeFigureOut">
              <a:rPr lang="en-US" dirty="0"/>
              <a:t>12/3/2014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dirty="0"/>
              <a:t>12/3/2014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6178E61D-D431-422C-9764-11DAFE33AB63}" type="datetimeFigureOut">
              <a:rPr lang="en-US" dirty="0"/>
              <a:t>12/3/2014</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2DE42F4-6EEF-4EF7-8ED4-2208F0F89A08}" type="datetimeFigureOut">
              <a:rPr lang="en-US" dirty="0"/>
              <a:t>12/3/2014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578ACC-22D6-47C1-A373-4FD133E34F3C}" type="datetimeFigureOut">
              <a:rPr lang="en-US" dirty="0"/>
              <a:t>12/3/2014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dirty="0"/>
              <a:t>12/3/2014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dirty="0"/>
              <a:t>12/3/2014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E99F462-093F-4566-844B-4C71F2739DA5}" type="datetimeFigureOut">
              <a:rPr lang="en-US" dirty="0"/>
              <a:t>12/3/2014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D24A7AC-904D-4781-85BA-7D10C17ED021}" type="datetimeFigureOut">
              <a:rPr lang="en-US" dirty="0"/>
              <a:t>12/3/2014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31444B-B92B-4E27-8C94-BB93EAF5CB18}" type="datetimeFigureOut">
              <a:rPr lang="en-US" dirty="0"/>
              <a:t>12/3/2014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3EFA5E-FA76-400D-B3DC-F0BA90E6D107}" type="datetimeFigureOut">
              <a:rPr lang="en-US" dirty="0"/>
              <a:t>12/3/2014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D6E9DEC-419B-4CC5-A080-3B06BD5A8291}" type="datetimeFigureOut">
              <a:rPr lang="en-US" dirty="0"/>
              <a:t>12/3/2014</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 Id="rId5" Type="http://schemas.openxmlformats.org/officeDocument/2006/relationships/image" Target="../media/image7.jpeg"/><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9.jpeg"/></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45870" y="4814379"/>
            <a:ext cx="2466975" cy="1847850"/>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
        <p:nvSpPr>
          <p:cNvPr id="2" name="Title 1"/>
          <p:cNvSpPr>
            <a:spLocks noGrp="1"/>
          </p:cNvSpPr>
          <p:nvPr>
            <p:ph type="ctrTitle"/>
          </p:nvPr>
        </p:nvSpPr>
        <p:spPr>
          <a:xfrm>
            <a:off x="680322" y="2823862"/>
            <a:ext cx="8144134" cy="1373070"/>
          </a:xfrm>
        </p:spPr>
        <p:txBody>
          <a:bodyPr/>
          <a:lstStyle/>
          <a:p>
            <a:r>
              <a:rPr lang="id-ID" dirty="0" smtClean="0">
                <a:latin typeface="Andalus" panose="02020603050405020304" pitchFamily="18" charset="-78"/>
                <a:cs typeface="Andalus" panose="02020603050405020304" pitchFamily="18" charset="-78"/>
              </a:rPr>
              <a:t>Perbandingan Perpustakaan dan Musium </a:t>
            </a:r>
            <a:endParaRPr lang="id-ID" dirty="0">
              <a:latin typeface="Andalus" panose="02020603050405020304" pitchFamily="18" charset="-78"/>
              <a:cs typeface="Andalus" panose="02020603050405020304" pitchFamily="18" charset="-78"/>
            </a:endParaRPr>
          </a:p>
        </p:txBody>
      </p:sp>
      <p:sp>
        <p:nvSpPr>
          <p:cNvPr id="3" name="Subtitle 2"/>
          <p:cNvSpPr>
            <a:spLocks noGrp="1"/>
          </p:cNvSpPr>
          <p:nvPr>
            <p:ph type="subTitle" idx="1"/>
          </p:nvPr>
        </p:nvSpPr>
        <p:spPr>
          <a:xfrm>
            <a:off x="0" y="6177763"/>
            <a:ext cx="4857763" cy="680237"/>
          </a:xfrm>
        </p:spPr>
        <p:txBody>
          <a:bodyPr>
            <a:normAutofit lnSpcReduction="10000"/>
          </a:bodyPr>
          <a:lstStyle/>
          <a:p>
            <a:r>
              <a:rPr lang="id-ID" sz="4400" dirty="0" smtClean="0">
                <a:effectLst>
                  <a:glow rad="228600">
                    <a:schemeClr val="accent1">
                      <a:satMod val="175000"/>
                      <a:alpha val="40000"/>
                    </a:schemeClr>
                  </a:glow>
                </a:effectLst>
                <a:latin typeface="Edwardian Script ITC" panose="030303020407070D0804" pitchFamily="66" charset="0"/>
              </a:rPr>
              <a:t>Kearsipan dan Dokumentasi </a:t>
            </a:r>
            <a:endParaRPr lang="id-ID" sz="4400" dirty="0">
              <a:effectLst>
                <a:glow rad="228600">
                  <a:schemeClr val="accent1">
                    <a:satMod val="175000"/>
                    <a:alpha val="40000"/>
                  </a:schemeClr>
                </a:glow>
              </a:effectLst>
              <a:latin typeface="Edwardian Script ITC" panose="030303020407070D0804" pitchFamily="66" charset="0"/>
            </a:endParaRPr>
          </a:p>
        </p:txBody>
      </p:sp>
      <p:sp>
        <p:nvSpPr>
          <p:cNvPr id="4" name="Rectangle 3"/>
          <p:cNvSpPr/>
          <p:nvPr/>
        </p:nvSpPr>
        <p:spPr>
          <a:xfrm>
            <a:off x="9105363" y="2575774"/>
            <a:ext cx="3086637" cy="16211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t>Start Click Here </a:t>
            </a:r>
            <a:endParaRPr lang="id-ID"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2621" y="465786"/>
            <a:ext cx="2733675" cy="16764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55995" y="640941"/>
            <a:ext cx="2686050" cy="1695450"/>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1184952">
            <a:off x="6383092" y="4710301"/>
            <a:ext cx="2466975" cy="1809955"/>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extLst>
      <p:ext uri="{BB962C8B-B14F-4D97-AF65-F5344CB8AC3E}">
        <p14:creationId xmlns:p14="http://schemas.microsoft.com/office/powerpoint/2010/main" val="24288746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Lanjutan ...</a:t>
            </a:r>
            <a:endParaRPr lang="id-ID" dirty="0"/>
          </a:p>
        </p:txBody>
      </p:sp>
      <p:sp>
        <p:nvSpPr>
          <p:cNvPr id="3" name="Content Placeholder 2"/>
          <p:cNvSpPr>
            <a:spLocks noGrp="1"/>
          </p:cNvSpPr>
          <p:nvPr>
            <p:ph idx="1"/>
          </p:nvPr>
        </p:nvSpPr>
        <p:spPr>
          <a:xfrm>
            <a:off x="283335" y="2336873"/>
            <a:ext cx="11423561" cy="4192716"/>
          </a:xfrm>
        </p:spPr>
        <p:txBody>
          <a:bodyPr>
            <a:normAutofit/>
          </a:bodyPr>
          <a:lstStyle/>
          <a:p>
            <a:pPr lvl="0" algn="just"/>
            <a:r>
              <a:rPr lang="id-ID" dirty="0"/>
              <a:t>Setiap Buku Pasti </a:t>
            </a:r>
            <a:r>
              <a:rPr lang="id-ID" dirty="0" smtClean="0"/>
              <a:t>Manfaatnya;</a:t>
            </a:r>
            <a:endParaRPr lang="id-ID" dirty="0"/>
          </a:p>
          <a:p>
            <a:pPr lvl="0" algn="just"/>
            <a:r>
              <a:rPr lang="id-ID" dirty="0"/>
              <a:t>Seorang Pustakawan Haruslah Orang yang </a:t>
            </a:r>
            <a:r>
              <a:rPr lang="id-ID" dirty="0" smtClean="0"/>
              <a:t>Berpendidikan;</a:t>
            </a:r>
            <a:endParaRPr lang="id-ID" dirty="0"/>
          </a:p>
          <a:p>
            <a:pPr lvl="0" algn="just"/>
            <a:r>
              <a:rPr lang="id-ID" dirty="0"/>
              <a:t>Seorang Pustakawan adalah Seorang </a:t>
            </a:r>
            <a:r>
              <a:rPr lang="id-ID" dirty="0" smtClean="0"/>
              <a:t>Pendidik;</a:t>
            </a:r>
            <a:endParaRPr lang="id-ID" dirty="0"/>
          </a:p>
          <a:p>
            <a:pPr lvl="0" algn="just"/>
            <a:r>
              <a:rPr lang="id-ID" dirty="0"/>
              <a:t>Peranan Seorang Pustakawan akan Menjadi Penting bila Peranannya Dipadukan dalam Sistem Sosial Politik yang Berlaku di </a:t>
            </a:r>
            <a:r>
              <a:rPr lang="id-ID" dirty="0" smtClean="0"/>
              <a:t>Sekitarnya;</a:t>
            </a:r>
            <a:endParaRPr lang="id-ID" dirty="0"/>
          </a:p>
          <a:p>
            <a:pPr lvl="0" algn="just"/>
            <a:r>
              <a:rPr lang="id-ID" dirty="0"/>
              <a:t>Untuk Menjadi Pustakawan Diperlukan Latihan dan Pendidikan </a:t>
            </a:r>
            <a:r>
              <a:rPr lang="id-ID" dirty="0" smtClean="0"/>
              <a:t>Keahlian;</a:t>
            </a:r>
            <a:endParaRPr lang="id-ID" dirty="0"/>
          </a:p>
          <a:p>
            <a:pPr lvl="0" algn="just"/>
            <a:r>
              <a:rPr lang="id-ID" dirty="0"/>
              <a:t>Adalah Tugas Pustakawan untuk Menambah Koleksi </a:t>
            </a:r>
            <a:r>
              <a:rPr lang="id-ID" dirty="0" smtClean="0"/>
              <a:t>Perpustakaan;</a:t>
            </a:r>
            <a:endParaRPr lang="id-ID" dirty="0"/>
          </a:p>
          <a:p>
            <a:pPr algn="just"/>
            <a:endParaRPr lang="id-ID" dirty="0"/>
          </a:p>
        </p:txBody>
      </p:sp>
    </p:spTree>
    <p:extLst>
      <p:ext uri="{BB962C8B-B14F-4D97-AF65-F5344CB8AC3E}">
        <p14:creationId xmlns:p14="http://schemas.microsoft.com/office/powerpoint/2010/main" val="18399006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Lanjutan ...</a:t>
            </a:r>
            <a:endParaRPr lang="id-ID" dirty="0"/>
          </a:p>
        </p:txBody>
      </p:sp>
      <p:sp>
        <p:nvSpPr>
          <p:cNvPr id="3" name="Content Placeholder 2"/>
          <p:cNvSpPr>
            <a:spLocks noGrp="1"/>
          </p:cNvSpPr>
          <p:nvPr>
            <p:ph idx="1"/>
          </p:nvPr>
        </p:nvSpPr>
        <p:spPr>
          <a:xfrm>
            <a:off x="680321" y="2336872"/>
            <a:ext cx="11090969" cy="4269989"/>
          </a:xfrm>
        </p:spPr>
        <p:txBody>
          <a:bodyPr/>
          <a:lstStyle/>
          <a:p>
            <a:pPr lvl="0"/>
            <a:r>
              <a:rPr lang="id-ID" dirty="0"/>
              <a:t>Sebuah Perpustakaan Harus Disusun Menurut Aturan Tertentu serta Perlu Dibuatkan Daftar </a:t>
            </a:r>
            <a:r>
              <a:rPr lang="id-ID" dirty="0" smtClean="0"/>
              <a:t>Koleksinya;</a:t>
            </a:r>
            <a:endParaRPr lang="id-ID" dirty="0"/>
          </a:p>
          <a:p>
            <a:pPr lvl="0" algn="just"/>
            <a:r>
              <a:rPr lang="id-ID" dirty="0"/>
              <a:t>Karena Perpustakaan Merupakan Gudang Ilmu Pengetahuan maka Koleksi Perpustakaan Harus Disusun Menurut </a:t>
            </a:r>
            <a:r>
              <a:rPr lang="id-ID" dirty="0" smtClean="0"/>
              <a:t>Subjek;</a:t>
            </a:r>
            <a:endParaRPr lang="id-ID" dirty="0"/>
          </a:p>
          <a:p>
            <a:r>
              <a:rPr lang="id-ID" dirty="0"/>
              <a:t>Kenyamanan Praktis Merupakan Faktor Utama yang Perlu Digunakan dalam Penyusunan Subjek di </a:t>
            </a:r>
            <a:r>
              <a:rPr lang="id-ID" dirty="0" smtClean="0"/>
              <a:t>Perpustakaan;</a:t>
            </a:r>
            <a:endParaRPr lang="id-ID" dirty="0" smtClean="0"/>
          </a:p>
          <a:p>
            <a:pPr lvl="0"/>
            <a:r>
              <a:rPr lang="id-ID" dirty="0"/>
              <a:t>Perpustakaan Harus Memiliki Katalog </a:t>
            </a:r>
            <a:r>
              <a:rPr lang="id-ID" dirty="0" smtClean="0"/>
              <a:t>Subjek.</a:t>
            </a:r>
            <a:endParaRPr lang="id-ID" dirty="0"/>
          </a:p>
          <a:p>
            <a:pPr marL="0" indent="0">
              <a:buNone/>
            </a:pPr>
            <a:endParaRPr lang="id-ID" dirty="0"/>
          </a:p>
        </p:txBody>
      </p:sp>
    </p:spTree>
    <p:extLst>
      <p:ext uri="{BB962C8B-B14F-4D97-AF65-F5344CB8AC3E}">
        <p14:creationId xmlns:p14="http://schemas.microsoft.com/office/powerpoint/2010/main" val="15844438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Jenis Perpustakaan </a:t>
            </a:r>
            <a:endParaRPr lang="id-ID" dirty="0"/>
          </a:p>
        </p:txBody>
      </p:sp>
      <p:sp>
        <p:nvSpPr>
          <p:cNvPr id="3" name="Content Placeholder 2"/>
          <p:cNvSpPr>
            <a:spLocks noGrp="1"/>
          </p:cNvSpPr>
          <p:nvPr>
            <p:ph idx="1"/>
          </p:nvPr>
        </p:nvSpPr>
        <p:spPr>
          <a:xfrm>
            <a:off x="680321" y="2336872"/>
            <a:ext cx="10923544" cy="4179837"/>
          </a:xfrm>
        </p:spPr>
        <p:txBody>
          <a:bodyPr/>
          <a:lstStyle/>
          <a:p>
            <a:pPr lvl="0" algn="just"/>
            <a:r>
              <a:rPr lang="id-ID" dirty="0"/>
              <a:t>Perpustakaan internasional</a:t>
            </a:r>
          </a:p>
          <a:p>
            <a:pPr lvl="0" algn="just"/>
            <a:r>
              <a:rPr lang="id-ID" dirty="0"/>
              <a:t>Perpustakaan nasional</a:t>
            </a:r>
          </a:p>
          <a:p>
            <a:pPr lvl="0" algn="just"/>
            <a:r>
              <a:rPr lang="id-ID" dirty="0"/>
              <a:t>Perpustakaan umum dan perpustakaan keliling</a:t>
            </a:r>
          </a:p>
          <a:p>
            <a:pPr lvl="0" algn="just"/>
            <a:r>
              <a:rPr lang="id-ID" dirty="0"/>
              <a:t>Perpustakaan swasta (pribadi)</a:t>
            </a:r>
          </a:p>
          <a:p>
            <a:pPr lvl="0" algn="just"/>
            <a:r>
              <a:rPr lang="id-ID" dirty="0"/>
              <a:t>Perpustakaan khusus</a:t>
            </a:r>
          </a:p>
          <a:p>
            <a:pPr lvl="0" algn="just"/>
            <a:r>
              <a:rPr lang="id-ID" dirty="0"/>
              <a:t>Perpustakaan sekolah</a:t>
            </a:r>
          </a:p>
          <a:p>
            <a:pPr lvl="0" algn="just"/>
            <a:r>
              <a:rPr lang="id-ID" dirty="0"/>
              <a:t>Perpustakaan perguruan tinggi</a:t>
            </a:r>
          </a:p>
          <a:p>
            <a:pPr algn="just"/>
            <a:endParaRPr lang="id-ID"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60250" y="2336872"/>
            <a:ext cx="2733675" cy="1676400"/>
          </a:xfrm>
          <a:prstGeom prst="rect">
            <a:avLst/>
          </a:prstGeom>
          <a:ln w="228600" cap="sq" cmpd="thickThin">
            <a:solidFill>
              <a:srgbClr val="000000"/>
            </a:solidFill>
            <a:prstDash val="solid"/>
            <a:miter lim="800000"/>
          </a:ln>
          <a:effectLst>
            <a:innerShdw blurRad="76200">
              <a:srgbClr val="000000"/>
            </a:innerShdw>
          </a:effectLst>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98858" y="3273630"/>
            <a:ext cx="2686050" cy="1695450"/>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00724" y="4056969"/>
            <a:ext cx="2705100" cy="1685925"/>
          </a:xfrm>
          <a:prstGeom prst="rect">
            <a:avLst/>
          </a:prstGeom>
          <a:ln w="88900" cap="sq" cmpd="thickThin">
            <a:solidFill>
              <a:srgbClr val="000000"/>
            </a:solidFill>
            <a:prstDash val="solid"/>
            <a:miter lim="800000"/>
          </a:ln>
          <a:effectLst>
            <a:innerShdw blurRad="76200">
              <a:srgbClr val="000000"/>
            </a:innerShdw>
          </a:effectLst>
        </p:spPr>
      </p:pic>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42049" y="4969080"/>
            <a:ext cx="2914650" cy="15716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0225175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2.2 Musium </a:t>
            </a:r>
            <a:endParaRPr lang="id-ID" dirty="0"/>
          </a:p>
        </p:txBody>
      </p:sp>
      <p:sp>
        <p:nvSpPr>
          <p:cNvPr id="3" name="Content Placeholder 2"/>
          <p:cNvSpPr>
            <a:spLocks noGrp="1"/>
          </p:cNvSpPr>
          <p:nvPr>
            <p:ph idx="1"/>
          </p:nvPr>
        </p:nvSpPr>
        <p:spPr>
          <a:xfrm>
            <a:off x="680321" y="2336872"/>
            <a:ext cx="10962180" cy="4154079"/>
          </a:xfrm>
        </p:spPr>
        <p:txBody>
          <a:bodyPr>
            <a:normAutofit/>
          </a:bodyPr>
          <a:lstStyle/>
          <a:p>
            <a:pPr algn="just"/>
            <a:r>
              <a:rPr lang="id-ID" dirty="0"/>
              <a:t>Museum adalah </a:t>
            </a:r>
            <a:r>
              <a:rPr lang="id-ID" b="1" dirty="0">
                <a:solidFill>
                  <a:srgbClr val="FFFF00"/>
                </a:solidFill>
              </a:rPr>
              <a:t>institusi permanen</a:t>
            </a:r>
            <a:r>
              <a:rPr lang="id-ID" dirty="0"/>
              <a:t>, </a:t>
            </a:r>
            <a:r>
              <a:rPr lang="id-ID" b="1" dirty="0">
                <a:solidFill>
                  <a:srgbClr val="FFFF00"/>
                </a:solidFill>
              </a:rPr>
              <a:t>nirlaba</a:t>
            </a:r>
            <a:r>
              <a:rPr lang="id-ID" dirty="0"/>
              <a:t>, melayani kebutuhan publik, dengan sifat terbuka, dengan cara melakukan usaha </a:t>
            </a:r>
            <a:r>
              <a:rPr lang="id-ID" b="1" dirty="0">
                <a:solidFill>
                  <a:srgbClr val="FFFF00"/>
                </a:solidFill>
              </a:rPr>
              <a:t>pengoleksian</a:t>
            </a:r>
            <a:r>
              <a:rPr lang="id-ID" dirty="0"/>
              <a:t>, </a:t>
            </a:r>
            <a:r>
              <a:rPr lang="id-ID" b="1" dirty="0">
                <a:solidFill>
                  <a:srgbClr val="FFFF00"/>
                </a:solidFill>
              </a:rPr>
              <a:t>mengkonservasi</a:t>
            </a:r>
            <a:r>
              <a:rPr lang="id-ID" dirty="0"/>
              <a:t>, </a:t>
            </a:r>
            <a:r>
              <a:rPr lang="id-ID" b="1" dirty="0">
                <a:solidFill>
                  <a:srgbClr val="FFFF00"/>
                </a:solidFill>
              </a:rPr>
              <a:t>meriset</a:t>
            </a:r>
            <a:r>
              <a:rPr lang="id-ID" dirty="0"/>
              <a:t>, mengomunikasikan, dan memamerkan benda nyata kepada masyarakat untuk kebutuhan </a:t>
            </a:r>
            <a:r>
              <a:rPr lang="id-ID" b="1" dirty="0">
                <a:solidFill>
                  <a:srgbClr val="FFFF00"/>
                </a:solidFill>
              </a:rPr>
              <a:t>studi</a:t>
            </a:r>
            <a:r>
              <a:rPr lang="id-ID" dirty="0"/>
              <a:t>, </a:t>
            </a:r>
            <a:r>
              <a:rPr lang="id-ID" b="1" dirty="0">
                <a:solidFill>
                  <a:srgbClr val="FFFF00"/>
                </a:solidFill>
              </a:rPr>
              <a:t>pendidikan</a:t>
            </a:r>
            <a:r>
              <a:rPr lang="id-ID" dirty="0"/>
              <a:t>, dan </a:t>
            </a:r>
            <a:r>
              <a:rPr lang="id-ID" b="1" dirty="0">
                <a:solidFill>
                  <a:srgbClr val="FFFF00"/>
                </a:solidFill>
              </a:rPr>
              <a:t>kesenangan</a:t>
            </a:r>
            <a:r>
              <a:rPr lang="id-ID" dirty="0"/>
              <a:t>.</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7667" y="4413911"/>
            <a:ext cx="2466975" cy="184785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70959" y="3990934"/>
            <a:ext cx="2628900" cy="1743075"/>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08307" y="4709776"/>
            <a:ext cx="2571750" cy="178117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5470403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Lanjutan ...</a:t>
            </a:r>
            <a:endParaRPr lang="id-ID" dirty="0"/>
          </a:p>
        </p:txBody>
      </p:sp>
      <p:sp>
        <p:nvSpPr>
          <p:cNvPr id="3" name="Content Placeholder 2"/>
          <p:cNvSpPr>
            <a:spLocks noGrp="1"/>
          </p:cNvSpPr>
          <p:nvPr>
            <p:ph idx="1"/>
          </p:nvPr>
        </p:nvSpPr>
        <p:spPr>
          <a:xfrm>
            <a:off x="680321" y="2336872"/>
            <a:ext cx="10962180" cy="4205595"/>
          </a:xfrm>
        </p:spPr>
        <p:txBody>
          <a:bodyPr/>
          <a:lstStyle/>
          <a:p>
            <a:pPr algn="just"/>
            <a:r>
              <a:rPr lang="id-ID" dirty="0"/>
              <a:t>Karena itu ia bisa menjadi bahan studi oleh kalangan akademis, dokumentasi kekhasan masyarakat tertentu, ataupun dokumentasi dan pemikiran imajinatif pada masa depan. Sejak tahun 1977, setiap tanggal 18 Mei diperingati sebagai </a:t>
            </a:r>
            <a:r>
              <a:rPr lang="id-ID" i="1" dirty="0"/>
              <a:t>Hari Museum Internasional</a:t>
            </a:r>
            <a:r>
              <a:rPr lang="id-ID" dirty="0"/>
              <a:t>. </a:t>
            </a:r>
          </a:p>
          <a:p>
            <a:pPr marL="0" indent="0" algn="just">
              <a:buNone/>
            </a:pPr>
            <a:endParaRPr lang="id-ID"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71137" y="3763583"/>
            <a:ext cx="2466975" cy="184785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3232" y="4352925"/>
            <a:ext cx="2857500" cy="160020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67250" y="4644953"/>
            <a:ext cx="2466975" cy="1847850"/>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Tree>
    <p:extLst>
      <p:ext uri="{BB962C8B-B14F-4D97-AF65-F5344CB8AC3E}">
        <p14:creationId xmlns:p14="http://schemas.microsoft.com/office/powerpoint/2010/main" val="19668429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Sejarah Musium </a:t>
            </a:r>
            <a:endParaRPr lang="id-ID" dirty="0"/>
          </a:p>
        </p:txBody>
      </p:sp>
      <p:sp>
        <p:nvSpPr>
          <p:cNvPr id="3" name="Content Placeholder 2"/>
          <p:cNvSpPr>
            <a:spLocks noGrp="1"/>
          </p:cNvSpPr>
          <p:nvPr>
            <p:ph idx="1"/>
          </p:nvPr>
        </p:nvSpPr>
        <p:spPr>
          <a:xfrm>
            <a:off x="680321" y="2336872"/>
            <a:ext cx="10949302" cy="4179837"/>
          </a:xfrm>
        </p:spPr>
        <p:txBody>
          <a:bodyPr>
            <a:normAutofit/>
          </a:bodyPr>
          <a:lstStyle/>
          <a:p>
            <a:pPr algn="just"/>
            <a:r>
              <a:rPr lang="id-ID" sz="2800" dirty="0"/>
              <a:t>Secara etimologis, museum berasal dari kata Yunani, </a:t>
            </a:r>
            <a:r>
              <a:rPr lang="id-ID" sz="2800" i="1" dirty="0"/>
              <a:t>mouseion</a:t>
            </a:r>
            <a:r>
              <a:rPr lang="id-ID" sz="2800" dirty="0"/>
              <a:t>, yang sebenarnya merujuk kepada nama kuil untuk sembilan Dewi Muses, anak-anak Dewa Zeus yang melambangkan ilmu dan kesenian</a:t>
            </a:r>
            <a:r>
              <a:rPr lang="id-ID" sz="2800" dirty="0" smtClean="0"/>
              <a:t>.</a:t>
            </a:r>
          </a:p>
          <a:p>
            <a:pPr algn="just"/>
            <a:r>
              <a:rPr lang="id-ID" sz="2800" dirty="0"/>
              <a:t>Bangunan lain yang diketahui berhubungan dengan sejarah museum adalah bagian kompleks perpustakaan yang dibangun khusus untuk seni dan sains, terutama filsafat dan riset di Alexandria oleh Ptolemy I Soter pada tahun 280 SM. </a:t>
            </a:r>
          </a:p>
          <a:p>
            <a:pPr marL="0" indent="0" algn="just">
              <a:buNone/>
            </a:pPr>
            <a:endParaRPr lang="id-ID" sz="2800" dirty="0"/>
          </a:p>
        </p:txBody>
      </p:sp>
    </p:spTree>
    <p:extLst>
      <p:ext uri="{BB962C8B-B14F-4D97-AF65-F5344CB8AC3E}">
        <p14:creationId xmlns:p14="http://schemas.microsoft.com/office/powerpoint/2010/main" val="14344682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Lanjutan ...</a:t>
            </a:r>
            <a:endParaRPr lang="id-ID" dirty="0"/>
          </a:p>
        </p:txBody>
      </p:sp>
      <p:sp>
        <p:nvSpPr>
          <p:cNvPr id="3" name="Content Placeholder 2"/>
          <p:cNvSpPr>
            <a:spLocks noGrp="1"/>
          </p:cNvSpPr>
          <p:nvPr>
            <p:ph idx="1"/>
          </p:nvPr>
        </p:nvSpPr>
        <p:spPr>
          <a:xfrm>
            <a:off x="680321" y="2336873"/>
            <a:ext cx="11090969" cy="4012412"/>
          </a:xfrm>
        </p:spPr>
        <p:txBody>
          <a:bodyPr>
            <a:normAutofit/>
          </a:bodyPr>
          <a:lstStyle/>
          <a:p>
            <a:pPr algn="just"/>
            <a:r>
              <a:rPr lang="id-ID" sz="2800" dirty="0"/>
              <a:t>Di Indonesia, museum yang pertama kali dibangun adalah Museum Radya Pustaka</a:t>
            </a:r>
            <a:r>
              <a:rPr lang="id-ID" sz="2800" dirty="0" smtClean="0"/>
              <a:t>.</a:t>
            </a:r>
          </a:p>
          <a:p>
            <a:pPr algn="just"/>
            <a:r>
              <a:rPr lang="id-ID" sz="2800" dirty="0"/>
              <a:t>Pada awalnya, museum bermula sebagai tempat untuk menyimpan koleksi milik individu, keluarga atau institusi kaya. Benda-benda yang disimpan biasanya merupakan karya seni dan benda-benda yang langka, atau kumpulan benda alam dan artefak arkeologi.</a:t>
            </a:r>
          </a:p>
          <a:p>
            <a:pPr algn="just"/>
            <a:endParaRPr lang="id-ID" sz="2800" dirty="0"/>
          </a:p>
        </p:txBody>
      </p:sp>
    </p:spTree>
    <p:extLst>
      <p:ext uri="{BB962C8B-B14F-4D97-AF65-F5344CB8AC3E}">
        <p14:creationId xmlns:p14="http://schemas.microsoft.com/office/powerpoint/2010/main" val="23362665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2000" b="-12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Tipe-tipe Musium </a:t>
            </a:r>
            <a:endParaRPr lang="id-ID" dirty="0"/>
          </a:p>
        </p:txBody>
      </p:sp>
      <p:sp>
        <p:nvSpPr>
          <p:cNvPr id="3" name="Content Placeholder 2"/>
          <p:cNvSpPr>
            <a:spLocks noGrp="1"/>
          </p:cNvSpPr>
          <p:nvPr>
            <p:ph idx="1"/>
          </p:nvPr>
        </p:nvSpPr>
        <p:spPr>
          <a:xfrm>
            <a:off x="680321" y="2336872"/>
            <a:ext cx="4904553" cy="4179837"/>
          </a:xfrm>
        </p:spPr>
        <p:style>
          <a:lnRef idx="1">
            <a:schemeClr val="accent1"/>
          </a:lnRef>
          <a:fillRef idx="2">
            <a:schemeClr val="accent1"/>
          </a:fillRef>
          <a:effectRef idx="1">
            <a:schemeClr val="accent1"/>
          </a:effectRef>
          <a:fontRef idx="minor">
            <a:schemeClr val="dk1"/>
          </a:fontRef>
        </p:style>
        <p:txBody>
          <a:bodyPr>
            <a:normAutofit fontScale="92500" lnSpcReduction="10000"/>
          </a:bodyPr>
          <a:lstStyle/>
          <a:p>
            <a:pPr lvl="0" algn="just"/>
            <a:r>
              <a:rPr lang="id-ID" b="1" dirty="0"/>
              <a:t>Museum </a:t>
            </a:r>
            <a:r>
              <a:rPr lang="id-ID" b="1" dirty="0" smtClean="0"/>
              <a:t>arkeologi;</a:t>
            </a:r>
            <a:endParaRPr lang="id-ID" dirty="0"/>
          </a:p>
          <a:p>
            <a:pPr lvl="0" algn="just"/>
            <a:r>
              <a:rPr lang="id-ID" b="1" dirty="0"/>
              <a:t>Museum </a:t>
            </a:r>
            <a:r>
              <a:rPr lang="id-ID" b="1" dirty="0" smtClean="0"/>
              <a:t>Seni;</a:t>
            </a:r>
            <a:endParaRPr lang="id-ID" dirty="0"/>
          </a:p>
          <a:p>
            <a:pPr lvl="0" algn="just"/>
            <a:r>
              <a:rPr lang="id-ID" b="1" dirty="0"/>
              <a:t>Museum </a:t>
            </a:r>
            <a:r>
              <a:rPr lang="id-ID" b="1" dirty="0" smtClean="0"/>
              <a:t>Biografi;</a:t>
            </a:r>
            <a:endParaRPr lang="id-ID" dirty="0"/>
          </a:p>
          <a:p>
            <a:pPr lvl="0" algn="just"/>
            <a:r>
              <a:rPr lang="id-ID" b="1" dirty="0"/>
              <a:t>Museum </a:t>
            </a:r>
            <a:r>
              <a:rPr lang="id-ID" b="1" dirty="0" smtClean="0"/>
              <a:t>anak;</a:t>
            </a:r>
            <a:endParaRPr lang="id-ID" dirty="0"/>
          </a:p>
          <a:p>
            <a:pPr lvl="0" algn="just"/>
            <a:r>
              <a:rPr lang="id-ID" b="1" dirty="0"/>
              <a:t>Museum </a:t>
            </a:r>
            <a:r>
              <a:rPr lang="id-ID" b="1" dirty="0" smtClean="0"/>
              <a:t>Universal;</a:t>
            </a:r>
            <a:endParaRPr lang="id-ID" dirty="0"/>
          </a:p>
          <a:p>
            <a:pPr lvl="0" algn="just"/>
            <a:r>
              <a:rPr lang="id-ID" b="1" dirty="0"/>
              <a:t>Museum </a:t>
            </a:r>
            <a:r>
              <a:rPr lang="id-ID" b="1" dirty="0" smtClean="0"/>
              <a:t>etnologi;</a:t>
            </a:r>
            <a:endParaRPr lang="id-ID" b="1" dirty="0" smtClean="0"/>
          </a:p>
          <a:p>
            <a:pPr algn="just"/>
            <a:r>
              <a:rPr lang="id-ID" b="1" dirty="0"/>
              <a:t>Museum rumah </a:t>
            </a:r>
            <a:r>
              <a:rPr lang="id-ID" b="1" dirty="0" smtClean="0"/>
              <a:t>bersejarah;</a:t>
            </a:r>
            <a:endParaRPr lang="id-ID" dirty="0"/>
          </a:p>
          <a:p>
            <a:pPr algn="just"/>
            <a:r>
              <a:rPr lang="id-ID" b="1" dirty="0"/>
              <a:t>Museum </a:t>
            </a:r>
            <a:r>
              <a:rPr lang="id-ID" b="1" dirty="0" smtClean="0"/>
              <a:t>sejarah;</a:t>
            </a:r>
            <a:endParaRPr lang="id-ID" dirty="0"/>
          </a:p>
          <a:p>
            <a:pPr algn="just"/>
            <a:r>
              <a:rPr lang="id-ID" b="1" dirty="0"/>
              <a:t>Museum </a:t>
            </a:r>
            <a:r>
              <a:rPr lang="id-ID" b="1" dirty="0" smtClean="0"/>
              <a:t>maritim;</a:t>
            </a:r>
            <a:endParaRPr lang="id-ID" dirty="0"/>
          </a:p>
          <a:p>
            <a:pPr algn="just"/>
            <a:r>
              <a:rPr lang="id-ID" b="1" dirty="0"/>
              <a:t>Museum militer dan </a:t>
            </a:r>
            <a:r>
              <a:rPr lang="id-ID" b="1" dirty="0" smtClean="0"/>
              <a:t>perang.</a:t>
            </a:r>
            <a:endParaRPr lang="id-ID" dirty="0"/>
          </a:p>
          <a:p>
            <a:pPr lvl="0" algn="just"/>
            <a:endParaRPr lang="id-ID" dirty="0"/>
          </a:p>
          <a:p>
            <a:pPr algn="just"/>
            <a:endParaRPr lang="id-ID" dirty="0"/>
          </a:p>
        </p:txBody>
      </p:sp>
    </p:spTree>
    <p:extLst>
      <p:ext uri="{BB962C8B-B14F-4D97-AF65-F5344CB8AC3E}">
        <p14:creationId xmlns:p14="http://schemas.microsoft.com/office/powerpoint/2010/main" val="11812971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Fungsi Musium </a:t>
            </a:r>
            <a:endParaRPr lang="id-ID" dirty="0"/>
          </a:p>
        </p:txBody>
      </p:sp>
      <p:sp>
        <p:nvSpPr>
          <p:cNvPr id="3" name="Content Placeholder 2"/>
          <p:cNvSpPr>
            <a:spLocks noGrp="1"/>
          </p:cNvSpPr>
          <p:nvPr>
            <p:ph idx="1"/>
          </p:nvPr>
        </p:nvSpPr>
        <p:spPr>
          <a:xfrm>
            <a:off x="351693" y="2336873"/>
            <a:ext cx="11422966" cy="4092062"/>
          </a:xfrm>
        </p:spPr>
        <p:txBody>
          <a:bodyPr>
            <a:normAutofit/>
          </a:bodyPr>
          <a:lstStyle/>
          <a:p>
            <a:pPr lvl="0" algn="just"/>
            <a:r>
              <a:rPr lang="id-ID" dirty="0"/>
              <a:t>Pengumpulan dan pengamanan warisan alami dan budaya;</a:t>
            </a:r>
          </a:p>
          <a:p>
            <a:pPr lvl="0" algn="just"/>
            <a:r>
              <a:rPr lang="id-ID" dirty="0"/>
              <a:t>Dokumentasi dan penelitian ilmiah;</a:t>
            </a:r>
          </a:p>
          <a:p>
            <a:pPr lvl="0" algn="just"/>
            <a:r>
              <a:rPr lang="id-ID" dirty="0"/>
              <a:t>Konservasi dan peservasi;</a:t>
            </a:r>
          </a:p>
          <a:p>
            <a:pPr lvl="0" algn="just"/>
            <a:r>
              <a:rPr lang="id-ID" dirty="0"/>
              <a:t>Penyebaran dan perataan ilmu untuk umum;</a:t>
            </a:r>
          </a:p>
          <a:p>
            <a:pPr lvl="0" algn="just"/>
            <a:r>
              <a:rPr lang="id-ID" dirty="0"/>
              <a:t>Pengenalan dan penghayatan kesenian;</a:t>
            </a:r>
          </a:p>
          <a:p>
            <a:pPr lvl="0" algn="just"/>
            <a:r>
              <a:rPr lang="id-ID" dirty="0"/>
              <a:t>Pengenalan kebudayaan antar daerah dan antar bangsa;</a:t>
            </a:r>
          </a:p>
          <a:p>
            <a:pPr lvl="0" algn="just"/>
            <a:r>
              <a:rPr lang="id-ID" dirty="0"/>
              <a:t>Visualisasi warisan alarn dan budaya;</a:t>
            </a:r>
          </a:p>
          <a:p>
            <a:pPr lvl="0" algn="just"/>
            <a:r>
              <a:rPr lang="id-ID" dirty="0"/>
              <a:t>Cermin pertumbuhan peradaban umat manusia;</a:t>
            </a:r>
          </a:p>
          <a:p>
            <a:pPr algn="just"/>
            <a:r>
              <a:rPr lang="id-ID" dirty="0"/>
              <a:t>Pembangkit rasa bertakwa dan bersyukur kepada Tuhan Yang Maha </a:t>
            </a:r>
            <a:r>
              <a:rPr lang="id-ID" dirty="0" smtClean="0"/>
              <a:t>Esa.</a:t>
            </a:r>
            <a:endParaRPr lang="id-ID" dirty="0"/>
          </a:p>
        </p:txBody>
      </p:sp>
    </p:spTree>
    <p:extLst>
      <p:ext uri="{BB962C8B-B14F-4D97-AF65-F5344CB8AC3E}">
        <p14:creationId xmlns:p14="http://schemas.microsoft.com/office/powerpoint/2010/main" val="27670994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9151" y="753228"/>
            <a:ext cx="10055031" cy="1080938"/>
          </a:xfrm>
        </p:spPr>
        <p:txBody>
          <a:bodyPr/>
          <a:lstStyle/>
          <a:p>
            <a:r>
              <a:rPr lang="id-ID" dirty="0" smtClean="0"/>
              <a:t>2.3 Perbandingan </a:t>
            </a:r>
            <a:r>
              <a:rPr lang="id-ID" dirty="0" smtClean="0"/>
              <a:t>Musium dengan Perpustakaan </a:t>
            </a:r>
            <a:endParaRPr lang="id-ID" dirty="0"/>
          </a:p>
        </p:txBody>
      </p:sp>
      <p:sp>
        <p:nvSpPr>
          <p:cNvPr id="3" name="Content Placeholder 2"/>
          <p:cNvSpPr>
            <a:spLocks noGrp="1"/>
          </p:cNvSpPr>
          <p:nvPr>
            <p:ph idx="1"/>
          </p:nvPr>
        </p:nvSpPr>
        <p:spPr>
          <a:xfrm>
            <a:off x="680321" y="2336873"/>
            <a:ext cx="11052134" cy="4190536"/>
          </a:xfrm>
        </p:spPr>
        <p:txBody>
          <a:bodyPr>
            <a:normAutofit/>
          </a:bodyPr>
          <a:lstStyle/>
          <a:p>
            <a:pPr marL="0" indent="0" algn="just">
              <a:buNone/>
            </a:pPr>
            <a:r>
              <a:rPr lang="id-ID" b="1" dirty="0"/>
              <a:t>Secara umum perbedaan antara perpustakaan dengan musium dapat dibandingkan sebagai berikut:</a:t>
            </a:r>
          </a:p>
          <a:p>
            <a:pPr lvl="1" algn="just"/>
            <a:r>
              <a:rPr lang="id-ID" sz="2400" dirty="0"/>
              <a:t>Perpustakaan:</a:t>
            </a:r>
          </a:p>
          <a:p>
            <a:pPr lvl="2" algn="just"/>
            <a:r>
              <a:rPr lang="id-ID" sz="2400" dirty="0"/>
              <a:t>lebih banyak kertas atau buku atau media lainya;</a:t>
            </a:r>
          </a:p>
          <a:p>
            <a:pPr lvl="2" algn="just"/>
            <a:r>
              <a:rPr lang="id-ID" sz="2400" dirty="0"/>
              <a:t>menyimpan barang yang bisa di pinjamkan.</a:t>
            </a:r>
          </a:p>
          <a:p>
            <a:pPr lvl="1" algn="just"/>
            <a:r>
              <a:rPr lang="id-ID" sz="2400" dirty="0"/>
              <a:t>Museum:</a:t>
            </a:r>
          </a:p>
          <a:p>
            <a:pPr lvl="2" algn="just"/>
            <a:r>
              <a:rPr lang="id-ID" sz="2400" dirty="0"/>
              <a:t>lebih banyak menyimpan barang yang sejenis;</a:t>
            </a:r>
          </a:p>
          <a:p>
            <a:pPr lvl="2" algn="just"/>
            <a:r>
              <a:rPr lang="id-ID" sz="2400" dirty="0"/>
              <a:t>menyimpan barang yang tidak boleh di pinjam;</a:t>
            </a:r>
          </a:p>
          <a:p>
            <a:pPr lvl="2" algn="just"/>
            <a:r>
              <a:rPr lang="id-ID" sz="2400" dirty="0"/>
              <a:t>Arti Museum hanya dapat dipahami karena fungsinya dan karena kegiatan-kegiatannya. Dan zaman ke zaman fungsi museum mengalami perubahan-perubahan.</a:t>
            </a:r>
          </a:p>
          <a:p>
            <a:pPr algn="just"/>
            <a:endParaRPr lang="id-ID" dirty="0"/>
          </a:p>
        </p:txBody>
      </p:sp>
    </p:spTree>
    <p:extLst>
      <p:ext uri="{BB962C8B-B14F-4D97-AF65-F5344CB8AC3E}">
        <p14:creationId xmlns:p14="http://schemas.microsoft.com/office/powerpoint/2010/main" val="30384782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Proudly Present By: 13th Group </a:t>
            </a:r>
            <a:endParaRPr lang="id-ID" dirty="0"/>
          </a:p>
        </p:txBody>
      </p:sp>
      <p:sp>
        <p:nvSpPr>
          <p:cNvPr id="3" name="Content Placeholder 2"/>
          <p:cNvSpPr>
            <a:spLocks noGrp="1"/>
          </p:cNvSpPr>
          <p:nvPr>
            <p:ph idx="1"/>
          </p:nvPr>
        </p:nvSpPr>
        <p:spPr>
          <a:xfrm>
            <a:off x="680321" y="3238394"/>
            <a:ext cx="11142485" cy="2930587"/>
          </a:xfrm>
        </p:spPr>
        <p:txBody>
          <a:bodyPr>
            <a:normAutofit/>
          </a:bodyPr>
          <a:lstStyle/>
          <a:p>
            <a:r>
              <a:rPr lang="id-ID" sz="4000" b="1" dirty="0" smtClean="0">
                <a:ln w="12700">
                  <a:solidFill>
                    <a:schemeClr val="tx2">
                      <a:lumMod val="75000"/>
                    </a:schemeClr>
                  </a:solidFill>
                  <a:prstDash val="solid"/>
                </a:ln>
                <a:pattFill prst="dkUpDiag">
                  <a:fgClr>
                    <a:schemeClr val="tx2"/>
                  </a:fgClr>
                  <a:bgClr>
                    <a:schemeClr val="tx2">
                      <a:lumMod val="20000"/>
                      <a:lumOff val="80000"/>
                    </a:schemeClr>
                  </a:bgClr>
                </a:pattFill>
                <a:effectLst>
                  <a:glow rad="228600">
                    <a:schemeClr val="accent4">
                      <a:satMod val="175000"/>
                      <a:alpha val="40000"/>
                    </a:schemeClr>
                  </a:glow>
                  <a:outerShdw dist="38100" dir="2640000" algn="bl" rotWithShape="0">
                    <a:schemeClr val="tx2">
                      <a:lumMod val="75000"/>
                    </a:schemeClr>
                  </a:outerShdw>
                </a:effectLst>
                <a:latin typeface="Viner Hand ITC" panose="03070502030502020203" pitchFamily="66" charset="0"/>
                <a:cs typeface="Sakkal Majalla" panose="02000000000000000000" pitchFamily="2" charset="-78"/>
              </a:rPr>
              <a:t>Diky Aprianto 				130210302097</a:t>
            </a:r>
          </a:p>
          <a:p>
            <a:r>
              <a:rPr lang="id-ID" sz="4000" b="1" dirty="0" smtClean="0">
                <a:ln w="12700">
                  <a:solidFill>
                    <a:schemeClr val="tx2">
                      <a:lumMod val="75000"/>
                    </a:schemeClr>
                  </a:solidFill>
                  <a:prstDash val="solid"/>
                </a:ln>
                <a:pattFill prst="dkUpDiag">
                  <a:fgClr>
                    <a:schemeClr val="tx2"/>
                  </a:fgClr>
                  <a:bgClr>
                    <a:schemeClr val="tx2">
                      <a:lumMod val="20000"/>
                      <a:lumOff val="80000"/>
                    </a:schemeClr>
                  </a:bgClr>
                </a:pattFill>
                <a:effectLst>
                  <a:glow rad="228600">
                    <a:schemeClr val="accent4">
                      <a:satMod val="175000"/>
                      <a:alpha val="40000"/>
                    </a:schemeClr>
                  </a:glow>
                  <a:outerShdw dist="38100" dir="2640000" algn="bl" rotWithShape="0">
                    <a:schemeClr val="tx2">
                      <a:lumMod val="75000"/>
                    </a:schemeClr>
                  </a:outerShdw>
                </a:effectLst>
                <a:latin typeface="Viner Hand ITC" panose="03070502030502020203" pitchFamily="66" charset="0"/>
                <a:cs typeface="Sakkal Majalla" panose="02000000000000000000" pitchFamily="2" charset="-78"/>
              </a:rPr>
              <a:t>Rima Wulandari 				130210302095</a:t>
            </a:r>
          </a:p>
          <a:p>
            <a:r>
              <a:rPr lang="id-ID" sz="4000" b="1" dirty="0" smtClean="0">
                <a:ln w="12700">
                  <a:solidFill>
                    <a:schemeClr val="tx2">
                      <a:lumMod val="75000"/>
                    </a:schemeClr>
                  </a:solidFill>
                  <a:prstDash val="solid"/>
                </a:ln>
                <a:pattFill prst="dkUpDiag">
                  <a:fgClr>
                    <a:schemeClr val="tx2"/>
                  </a:fgClr>
                  <a:bgClr>
                    <a:schemeClr val="tx2">
                      <a:lumMod val="20000"/>
                      <a:lumOff val="80000"/>
                    </a:schemeClr>
                  </a:bgClr>
                </a:pattFill>
                <a:effectLst>
                  <a:glow rad="228600">
                    <a:schemeClr val="accent4">
                      <a:satMod val="175000"/>
                      <a:alpha val="40000"/>
                    </a:schemeClr>
                  </a:glow>
                  <a:outerShdw dist="38100" dir="2640000" algn="bl" rotWithShape="0">
                    <a:schemeClr val="tx2">
                      <a:lumMod val="75000"/>
                    </a:schemeClr>
                  </a:outerShdw>
                </a:effectLst>
                <a:latin typeface="Viner Hand ITC" panose="03070502030502020203" pitchFamily="66" charset="0"/>
                <a:cs typeface="Sakkal Majalla" panose="02000000000000000000" pitchFamily="2" charset="-78"/>
              </a:rPr>
              <a:t>Agi Rosmaeni Sunjaya 		130210302000</a:t>
            </a:r>
            <a:endParaRPr lang="id-ID" sz="4000" b="1" dirty="0">
              <a:ln w="12700">
                <a:solidFill>
                  <a:schemeClr val="tx2">
                    <a:lumMod val="75000"/>
                  </a:schemeClr>
                </a:solidFill>
                <a:prstDash val="solid"/>
              </a:ln>
              <a:pattFill prst="dkUpDiag">
                <a:fgClr>
                  <a:schemeClr val="tx2"/>
                </a:fgClr>
                <a:bgClr>
                  <a:schemeClr val="tx2">
                    <a:lumMod val="20000"/>
                    <a:lumOff val="80000"/>
                  </a:schemeClr>
                </a:bgClr>
              </a:pattFill>
              <a:effectLst>
                <a:glow rad="228600">
                  <a:schemeClr val="accent4">
                    <a:satMod val="175000"/>
                    <a:alpha val="40000"/>
                  </a:schemeClr>
                </a:glow>
                <a:outerShdw dist="38100" dir="2640000" algn="bl" rotWithShape="0">
                  <a:schemeClr val="tx2">
                    <a:lumMod val="75000"/>
                  </a:schemeClr>
                </a:outerShdw>
              </a:effectLst>
              <a:latin typeface="Viner Hand ITC" panose="03070502030502020203" pitchFamily="66" charset="0"/>
              <a:cs typeface="Sakkal Majalla" panose="02000000000000000000" pitchFamily="2" charset="-78"/>
            </a:endParaRPr>
          </a:p>
        </p:txBody>
      </p:sp>
    </p:spTree>
    <p:extLst>
      <p:ext uri="{BB962C8B-B14F-4D97-AF65-F5344CB8AC3E}">
        <p14:creationId xmlns:p14="http://schemas.microsoft.com/office/powerpoint/2010/main" val="35173055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552114716"/>
              </p:ext>
            </p:extLst>
          </p:nvPr>
        </p:nvGraphicFramePr>
        <p:xfrm>
          <a:off x="283335" y="193184"/>
          <a:ext cx="11565227" cy="6376428"/>
        </p:xfrm>
        <a:graphic>
          <a:graphicData uri="http://schemas.openxmlformats.org/drawingml/2006/table">
            <a:tbl>
              <a:tblPr firstRow="1" firstCol="1" bandRow="1">
                <a:tableStyleId>{5C22544A-7EE6-4342-B048-85BDC9FD1C3A}</a:tableStyleId>
              </a:tblPr>
              <a:tblGrid>
                <a:gridCol w="3854589"/>
                <a:gridCol w="3854589"/>
                <a:gridCol w="3856049"/>
              </a:tblGrid>
              <a:tr h="344047">
                <a:tc>
                  <a:txBody>
                    <a:bodyPr/>
                    <a:lstStyle/>
                    <a:p>
                      <a:pPr algn="ctr">
                        <a:lnSpc>
                          <a:spcPct val="150000"/>
                        </a:lnSpc>
                        <a:spcAft>
                          <a:spcPts val="0"/>
                        </a:spcAft>
                      </a:pPr>
                      <a:r>
                        <a:rPr lang="id-ID" sz="1600" dirty="0">
                          <a:effectLst/>
                        </a:rPr>
                        <a:t>ASPEK</a:t>
                      </a:r>
                      <a:endParaRPr lang="id-ID"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9118" marR="39118" marT="0" marB="0"/>
                </a:tc>
                <a:tc>
                  <a:txBody>
                    <a:bodyPr/>
                    <a:lstStyle/>
                    <a:p>
                      <a:pPr algn="ctr">
                        <a:lnSpc>
                          <a:spcPct val="150000"/>
                        </a:lnSpc>
                        <a:spcAft>
                          <a:spcPts val="0"/>
                        </a:spcAft>
                      </a:pPr>
                      <a:r>
                        <a:rPr lang="id-ID" sz="1600" dirty="0">
                          <a:effectLst/>
                        </a:rPr>
                        <a:t>PERPUSTAKAAN</a:t>
                      </a:r>
                      <a:endParaRPr lang="id-ID"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9118" marR="39118" marT="0" marB="0"/>
                </a:tc>
                <a:tc>
                  <a:txBody>
                    <a:bodyPr/>
                    <a:lstStyle/>
                    <a:p>
                      <a:pPr algn="ctr">
                        <a:lnSpc>
                          <a:spcPct val="150000"/>
                        </a:lnSpc>
                        <a:spcAft>
                          <a:spcPts val="0"/>
                        </a:spcAft>
                      </a:pPr>
                      <a:r>
                        <a:rPr lang="id-ID" sz="1600">
                          <a:effectLst/>
                        </a:rPr>
                        <a:t>MUSIUM</a:t>
                      </a:r>
                      <a:endParaRPr lang="id-ID" sz="1600">
                        <a:effectLst/>
                        <a:latin typeface="Calibri" panose="020F0502020204030204" pitchFamily="34" charset="0"/>
                        <a:ea typeface="Calibri" panose="020F0502020204030204" pitchFamily="34" charset="0"/>
                        <a:cs typeface="Times New Roman" panose="02020603050405020304" pitchFamily="18" charset="0"/>
                      </a:endParaRPr>
                    </a:p>
                  </a:txBody>
                  <a:tcPr marL="39118" marR="39118" marT="0" marB="0"/>
                </a:tc>
              </a:tr>
              <a:tr h="704428">
                <a:tc>
                  <a:txBody>
                    <a:bodyPr/>
                    <a:lstStyle/>
                    <a:p>
                      <a:pPr algn="ctr">
                        <a:lnSpc>
                          <a:spcPct val="150000"/>
                        </a:lnSpc>
                        <a:spcAft>
                          <a:spcPts val="0"/>
                        </a:spcAft>
                      </a:pPr>
                      <a:r>
                        <a:rPr lang="id-ID" sz="1600">
                          <a:effectLst/>
                        </a:rPr>
                        <a:t>Objek</a:t>
                      </a:r>
                      <a:endParaRPr lang="id-ID" sz="1600">
                        <a:effectLst/>
                        <a:latin typeface="Calibri" panose="020F0502020204030204" pitchFamily="34" charset="0"/>
                        <a:ea typeface="Calibri" panose="020F0502020204030204" pitchFamily="34" charset="0"/>
                        <a:cs typeface="Times New Roman" panose="02020603050405020304" pitchFamily="18" charset="0"/>
                      </a:endParaRPr>
                    </a:p>
                  </a:txBody>
                  <a:tcPr marL="39118" marR="39118" marT="0" marB="0"/>
                </a:tc>
                <a:tc>
                  <a:txBody>
                    <a:bodyPr/>
                    <a:lstStyle/>
                    <a:p>
                      <a:pPr algn="ctr">
                        <a:lnSpc>
                          <a:spcPct val="150000"/>
                        </a:lnSpc>
                        <a:spcAft>
                          <a:spcPts val="0"/>
                        </a:spcAft>
                      </a:pPr>
                      <a:r>
                        <a:rPr lang="id-ID" sz="1600" dirty="0">
                          <a:effectLst/>
                        </a:rPr>
                        <a:t>Koleksi, dititikberatkan pada bahan pustaka</a:t>
                      </a:r>
                      <a:endParaRPr lang="id-ID"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9118" marR="39118" marT="0" marB="0"/>
                </a:tc>
                <a:tc>
                  <a:txBody>
                    <a:bodyPr/>
                    <a:lstStyle/>
                    <a:p>
                      <a:pPr algn="ctr">
                        <a:lnSpc>
                          <a:spcPct val="150000"/>
                        </a:lnSpc>
                        <a:spcAft>
                          <a:spcPts val="0"/>
                        </a:spcAft>
                      </a:pPr>
                      <a:r>
                        <a:rPr lang="id-ID" sz="1600">
                          <a:effectLst/>
                        </a:rPr>
                        <a:t>Koleksi</a:t>
                      </a:r>
                      <a:endParaRPr lang="id-ID" sz="1600">
                        <a:effectLst/>
                        <a:latin typeface="Calibri" panose="020F0502020204030204" pitchFamily="34" charset="0"/>
                        <a:ea typeface="Calibri" panose="020F0502020204030204" pitchFamily="34" charset="0"/>
                        <a:cs typeface="Times New Roman" panose="02020603050405020304" pitchFamily="18" charset="0"/>
                      </a:endParaRPr>
                    </a:p>
                  </a:txBody>
                  <a:tcPr marL="39118" marR="39118" marT="0" marB="0"/>
                </a:tc>
              </a:tr>
              <a:tr h="786933">
                <a:tc>
                  <a:txBody>
                    <a:bodyPr/>
                    <a:lstStyle/>
                    <a:p>
                      <a:pPr algn="ctr">
                        <a:lnSpc>
                          <a:spcPct val="150000"/>
                        </a:lnSpc>
                        <a:spcAft>
                          <a:spcPts val="0"/>
                        </a:spcAft>
                      </a:pPr>
                      <a:r>
                        <a:rPr lang="id-ID" sz="1600">
                          <a:effectLst/>
                        </a:rPr>
                        <a:t>Kaitanya dengan informasi</a:t>
                      </a:r>
                      <a:endParaRPr lang="id-ID" sz="1600">
                        <a:effectLst/>
                        <a:latin typeface="Calibri" panose="020F0502020204030204" pitchFamily="34" charset="0"/>
                        <a:ea typeface="Calibri" panose="020F0502020204030204" pitchFamily="34" charset="0"/>
                        <a:cs typeface="Times New Roman" panose="02020603050405020304" pitchFamily="18" charset="0"/>
                      </a:endParaRPr>
                    </a:p>
                  </a:txBody>
                  <a:tcPr marL="39118" marR="39118" marT="0" marB="0"/>
                </a:tc>
                <a:tc>
                  <a:txBody>
                    <a:bodyPr/>
                    <a:lstStyle/>
                    <a:p>
                      <a:pPr algn="ctr">
                        <a:lnSpc>
                          <a:spcPct val="150000"/>
                        </a:lnSpc>
                        <a:spcAft>
                          <a:spcPts val="0"/>
                        </a:spcAft>
                      </a:pPr>
                      <a:r>
                        <a:rPr lang="id-ID" sz="1600" dirty="0">
                          <a:effectLst/>
                        </a:rPr>
                        <a:t>Menyediakan dan melayankan informasi</a:t>
                      </a:r>
                      <a:endParaRPr lang="id-ID"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9118" marR="39118" marT="0" marB="0"/>
                </a:tc>
                <a:tc>
                  <a:txBody>
                    <a:bodyPr/>
                    <a:lstStyle/>
                    <a:p>
                      <a:pPr algn="ctr">
                        <a:lnSpc>
                          <a:spcPct val="150000"/>
                        </a:lnSpc>
                        <a:spcAft>
                          <a:spcPts val="0"/>
                        </a:spcAft>
                      </a:pPr>
                      <a:r>
                        <a:rPr lang="id-ID" sz="1600">
                          <a:effectLst/>
                        </a:rPr>
                        <a:t>Menyimpan, menyajikan, dan mengekshibisi informasi</a:t>
                      </a:r>
                      <a:endParaRPr lang="id-ID" sz="1600">
                        <a:effectLst/>
                        <a:latin typeface="Calibri" panose="020F0502020204030204" pitchFamily="34" charset="0"/>
                        <a:ea typeface="Calibri" panose="020F0502020204030204" pitchFamily="34" charset="0"/>
                        <a:cs typeface="Times New Roman" panose="02020603050405020304" pitchFamily="18" charset="0"/>
                      </a:endParaRPr>
                    </a:p>
                  </a:txBody>
                  <a:tcPr marL="39118" marR="39118" marT="0" marB="0"/>
                </a:tc>
              </a:tr>
              <a:tr h="344047">
                <a:tc>
                  <a:txBody>
                    <a:bodyPr/>
                    <a:lstStyle/>
                    <a:p>
                      <a:pPr algn="ctr">
                        <a:lnSpc>
                          <a:spcPct val="150000"/>
                        </a:lnSpc>
                        <a:spcAft>
                          <a:spcPts val="0"/>
                        </a:spcAft>
                      </a:pPr>
                      <a:r>
                        <a:rPr lang="id-ID" sz="1600">
                          <a:effectLst/>
                        </a:rPr>
                        <a:t>Pengelola</a:t>
                      </a:r>
                      <a:endParaRPr lang="id-ID" sz="1600">
                        <a:effectLst/>
                        <a:latin typeface="Calibri" panose="020F0502020204030204" pitchFamily="34" charset="0"/>
                        <a:ea typeface="Calibri" panose="020F0502020204030204" pitchFamily="34" charset="0"/>
                        <a:cs typeface="Times New Roman" panose="02020603050405020304" pitchFamily="18" charset="0"/>
                      </a:endParaRPr>
                    </a:p>
                  </a:txBody>
                  <a:tcPr marL="39118" marR="39118" marT="0" marB="0"/>
                </a:tc>
                <a:tc>
                  <a:txBody>
                    <a:bodyPr/>
                    <a:lstStyle/>
                    <a:p>
                      <a:pPr algn="ctr">
                        <a:lnSpc>
                          <a:spcPct val="150000"/>
                        </a:lnSpc>
                        <a:spcAft>
                          <a:spcPts val="0"/>
                        </a:spcAft>
                      </a:pPr>
                      <a:r>
                        <a:rPr lang="id-ID" sz="1600" dirty="0">
                          <a:effectLst/>
                        </a:rPr>
                        <a:t>Pustakawan</a:t>
                      </a:r>
                      <a:endParaRPr lang="id-ID"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9118" marR="39118" marT="0" marB="0"/>
                </a:tc>
                <a:tc>
                  <a:txBody>
                    <a:bodyPr/>
                    <a:lstStyle/>
                    <a:p>
                      <a:pPr algn="ctr">
                        <a:lnSpc>
                          <a:spcPct val="150000"/>
                        </a:lnSpc>
                        <a:spcAft>
                          <a:spcPts val="0"/>
                        </a:spcAft>
                      </a:pPr>
                      <a:r>
                        <a:rPr lang="id-ID" sz="1600">
                          <a:effectLst/>
                        </a:rPr>
                        <a:t>Kurator</a:t>
                      </a:r>
                      <a:endParaRPr lang="id-ID" sz="1600">
                        <a:effectLst/>
                        <a:latin typeface="Calibri" panose="020F0502020204030204" pitchFamily="34" charset="0"/>
                        <a:ea typeface="Calibri" panose="020F0502020204030204" pitchFamily="34" charset="0"/>
                        <a:cs typeface="Times New Roman" panose="02020603050405020304" pitchFamily="18" charset="0"/>
                      </a:endParaRPr>
                    </a:p>
                  </a:txBody>
                  <a:tcPr marL="39118" marR="39118" marT="0" marB="0"/>
                </a:tc>
              </a:tr>
              <a:tr h="786933">
                <a:tc>
                  <a:txBody>
                    <a:bodyPr/>
                    <a:lstStyle/>
                    <a:p>
                      <a:pPr algn="ctr">
                        <a:lnSpc>
                          <a:spcPct val="150000"/>
                        </a:lnSpc>
                        <a:spcAft>
                          <a:spcPts val="0"/>
                        </a:spcAft>
                      </a:pPr>
                      <a:r>
                        <a:rPr lang="id-ID" sz="1600">
                          <a:effectLst/>
                        </a:rPr>
                        <a:t>Jenis koleksi utama</a:t>
                      </a:r>
                      <a:endParaRPr lang="id-ID" sz="1600">
                        <a:effectLst/>
                        <a:latin typeface="Calibri" panose="020F0502020204030204" pitchFamily="34" charset="0"/>
                        <a:ea typeface="Calibri" panose="020F0502020204030204" pitchFamily="34" charset="0"/>
                        <a:cs typeface="Times New Roman" panose="02020603050405020304" pitchFamily="18" charset="0"/>
                      </a:endParaRPr>
                    </a:p>
                  </a:txBody>
                  <a:tcPr marL="39118" marR="39118" marT="0" marB="0"/>
                </a:tc>
                <a:tc>
                  <a:txBody>
                    <a:bodyPr/>
                    <a:lstStyle/>
                    <a:p>
                      <a:pPr algn="ctr">
                        <a:lnSpc>
                          <a:spcPct val="150000"/>
                        </a:lnSpc>
                        <a:spcAft>
                          <a:spcPts val="0"/>
                        </a:spcAft>
                      </a:pPr>
                      <a:r>
                        <a:rPr lang="id-ID" sz="1600" dirty="0">
                          <a:effectLst/>
                        </a:rPr>
                        <a:t>Bahan pustaka, terutama buku</a:t>
                      </a:r>
                      <a:endParaRPr lang="id-ID"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9118" marR="39118" marT="0" marB="0"/>
                </a:tc>
                <a:tc>
                  <a:txBody>
                    <a:bodyPr/>
                    <a:lstStyle/>
                    <a:p>
                      <a:pPr algn="ctr">
                        <a:lnSpc>
                          <a:spcPct val="150000"/>
                        </a:lnSpc>
                        <a:spcAft>
                          <a:spcPts val="0"/>
                        </a:spcAft>
                      </a:pPr>
                      <a:r>
                        <a:rPr lang="id-ID" sz="1600" dirty="0">
                          <a:effectLst/>
                        </a:rPr>
                        <a:t>Koleksi apa saja, tergantung jenis dan tujuan museumnya</a:t>
                      </a:r>
                      <a:endParaRPr lang="id-ID"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9118" marR="39118" marT="0" marB="0"/>
                </a:tc>
              </a:tr>
              <a:tr h="524622">
                <a:tc>
                  <a:txBody>
                    <a:bodyPr/>
                    <a:lstStyle/>
                    <a:p>
                      <a:pPr algn="ctr">
                        <a:lnSpc>
                          <a:spcPct val="150000"/>
                        </a:lnSpc>
                        <a:spcAft>
                          <a:spcPts val="0"/>
                        </a:spcAft>
                      </a:pPr>
                      <a:r>
                        <a:rPr lang="id-ID" sz="1600">
                          <a:effectLst/>
                        </a:rPr>
                        <a:t>Organisasi koleksi</a:t>
                      </a:r>
                      <a:endParaRPr lang="id-ID" sz="1600">
                        <a:effectLst/>
                        <a:latin typeface="Calibri" panose="020F0502020204030204" pitchFamily="34" charset="0"/>
                        <a:ea typeface="Calibri" panose="020F0502020204030204" pitchFamily="34" charset="0"/>
                        <a:cs typeface="Times New Roman" panose="02020603050405020304" pitchFamily="18" charset="0"/>
                      </a:endParaRPr>
                    </a:p>
                  </a:txBody>
                  <a:tcPr marL="39118" marR="39118" marT="0" marB="0"/>
                </a:tc>
                <a:tc>
                  <a:txBody>
                    <a:bodyPr/>
                    <a:lstStyle/>
                    <a:p>
                      <a:pPr algn="ctr">
                        <a:lnSpc>
                          <a:spcPct val="150000"/>
                        </a:lnSpc>
                        <a:spcAft>
                          <a:spcPts val="0"/>
                        </a:spcAft>
                      </a:pPr>
                      <a:r>
                        <a:rPr lang="id-ID" sz="1600">
                          <a:effectLst/>
                        </a:rPr>
                        <a:t>Dengan sistem klasifikasi DDC/ UDC</a:t>
                      </a:r>
                      <a:endParaRPr lang="id-ID" sz="1600">
                        <a:effectLst/>
                        <a:latin typeface="Calibri" panose="020F0502020204030204" pitchFamily="34" charset="0"/>
                        <a:ea typeface="Calibri" panose="020F0502020204030204" pitchFamily="34" charset="0"/>
                        <a:cs typeface="Times New Roman" panose="02020603050405020304" pitchFamily="18" charset="0"/>
                      </a:endParaRPr>
                    </a:p>
                  </a:txBody>
                  <a:tcPr marL="39118" marR="39118" marT="0" marB="0"/>
                </a:tc>
                <a:tc>
                  <a:txBody>
                    <a:bodyPr/>
                    <a:lstStyle/>
                    <a:p>
                      <a:pPr algn="ctr">
                        <a:lnSpc>
                          <a:spcPct val="150000"/>
                        </a:lnSpc>
                        <a:spcAft>
                          <a:spcPts val="0"/>
                        </a:spcAft>
                      </a:pPr>
                      <a:r>
                        <a:rPr lang="id-ID" sz="1600" dirty="0">
                          <a:effectLst/>
                        </a:rPr>
                        <a:t>Tergantung jenis museum</a:t>
                      </a:r>
                      <a:endParaRPr lang="id-ID"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9118" marR="39118" marT="0" marB="0"/>
                </a:tc>
              </a:tr>
              <a:tr h="1311553">
                <a:tc>
                  <a:txBody>
                    <a:bodyPr/>
                    <a:lstStyle/>
                    <a:p>
                      <a:pPr algn="ctr">
                        <a:lnSpc>
                          <a:spcPct val="150000"/>
                        </a:lnSpc>
                        <a:spcAft>
                          <a:spcPts val="0"/>
                        </a:spcAft>
                      </a:pPr>
                      <a:r>
                        <a:rPr lang="id-ID" sz="1600">
                          <a:effectLst/>
                        </a:rPr>
                        <a:t>Pelayanan</a:t>
                      </a:r>
                      <a:endParaRPr lang="id-ID" sz="1600">
                        <a:effectLst/>
                        <a:latin typeface="Calibri" panose="020F0502020204030204" pitchFamily="34" charset="0"/>
                        <a:ea typeface="Calibri" panose="020F0502020204030204" pitchFamily="34" charset="0"/>
                        <a:cs typeface="Times New Roman" panose="02020603050405020304" pitchFamily="18" charset="0"/>
                      </a:endParaRPr>
                    </a:p>
                  </a:txBody>
                  <a:tcPr marL="39118" marR="39118" marT="0" marB="0"/>
                </a:tc>
                <a:tc>
                  <a:txBody>
                    <a:bodyPr/>
                    <a:lstStyle/>
                    <a:p>
                      <a:pPr algn="ctr">
                        <a:lnSpc>
                          <a:spcPct val="150000"/>
                        </a:lnSpc>
                        <a:spcAft>
                          <a:spcPts val="0"/>
                        </a:spcAft>
                      </a:pPr>
                      <a:r>
                        <a:rPr lang="id-ID" sz="1600">
                          <a:effectLst/>
                        </a:rPr>
                        <a:t>Layanan teknis (pengadaan, pengolahan, perwatan) dan layanan umum (sirkulasi, referensi, administrasi)</a:t>
                      </a:r>
                      <a:endParaRPr lang="id-ID" sz="1600">
                        <a:effectLst/>
                        <a:latin typeface="Calibri" panose="020F0502020204030204" pitchFamily="34" charset="0"/>
                        <a:ea typeface="Calibri" panose="020F0502020204030204" pitchFamily="34" charset="0"/>
                        <a:cs typeface="Times New Roman" panose="02020603050405020304" pitchFamily="18" charset="0"/>
                      </a:endParaRPr>
                    </a:p>
                  </a:txBody>
                  <a:tcPr marL="39118" marR="39118" marT="0" marB="0"/>
                </a:tc>
                <a:tc>
                  <a:txBody>
                    <a:bodyPr/>
                    <a:lstStyle/>
                    <a:p>
                      <a:pPr algn="ctr">
                        <a:lnSpc>
                          <a:spcPct val="150000"/>
                        </a:lnSpc>
                        <a:spcAft>
                          <a:spcPts val="0"/>
                        </a:spcAft>
                      </a:pPr>
                      <a:r>
                        <a:rPr lang="id-ID" sz="1600" dirty="0">
                          <a:effectLst/>
                        </a:rPr>
                        <a:t>Guide untuk wisata serta layanan penelitian</a:t>
                      </a:r>
                      <a:endParaRPr lang="id-ID"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9118" marR="39118" marT="0" marB="0"/>
                </a:tc>
              </a:tr>
              <a:tr h="524622">
                <a:tc>
                  <a:txBody>
                    <a:bodyPr/>
                    <a:lstStyle/>
                    <a:p>
                      <a:pPr algn="ctr">
                        <a:lnSpc>
                          <a:spcPct val="150000"/>
                        </a:lnSpc>
                        <a:spcAft>
                          <a:spcPts val="0"/>
                        </a:spcAft>
                      </a:pPr>
                      <a:r>
                        <a:rPr lang="id-ID" sz="1600">
                          <a:effectLst/>
                        </a:rPr>
                        <a:t>pemelihara</a:t>
                      </a:r>
                      <a:endParaRPr lang="id-ID" sz="1600">
                        <a:effectLst/>
                        <a:latin typeface="Calibri" panose="020F0502020204030204" pitchFamily="34" charset="0"/>
                        <a:ea typeface="Calibri" panose="020F0502020204030204" pitchFamily="34" charset="0"/>
                        <a:cs typeface="Times New Roman" panose="02020603050405020304" pitchFamily="18" charset="0"/>
                      </a:endParaRPr>
                    </a:p>
                  </a:txBody>
                  <a:tcPr marL="39118" marR="39118" marT="0" marB="0"/>
                </a:tc>
                <a:tc>
                  <a:txBody>
                    <a:bodyPr/>
                    <a:lstStyle/>
                    <a:p>
                      <a:pPr algn="ctr">
                        <a:lnSpc>
                          <a:spcPct val="150000"/>
                        </a:lnSpc>
                        <a:spcAft>
                          <a:spcPts val="0"/>
                        </a:spcAft>
                      </a:pPr>
                      <a:r>
                        <a:rPr lang="id-ID" sz="1600">
                          <a:effectLst/>
                        </a:rPr>
                        <a:t>Laminasi, perbaikan, fumigasi</a:t>
                      </a:r>
                      <a:endParaRPr lang="id-ID" sz="1600">
                        <a:effectLst/>
                        <a:latin typeface="Calibri" panose="020F0502020204030204" pitchFamily="34" charset="0"/>
                        <a:ea typeface="Calibri" panose="020F0502020204030204" pitchFamily="34" charset="0"/>
                        <a:cs typeface="Times New Roman" panose="02020603050405020304" pitchFamily="18" charset="0"/>
                      </a:endParaRPr>
                    </a:p>
                  </a:txBody>
                  <a:tcPr marL="39118" marR="39118" marT="0" marB="0"/>
                </a:tc>
                <a:tc>
                  <a:txBody>
                    <a:bodyPr/>
                    <a:lstStyle/>
                    <a:p>
                      <a:pPr algn="ctr">
                        <a:lnSpc>
                          <a:spcPct val="150000"/>
                        </a:lnSpc>
                        <a:spcAft>
                          <a:spcPts val="0"/>
                        </a:spcAft>
                      </a:pPr>
                      <a:r>
                        <a:rPr lang="id-ID" sz="1600" dirty="0">
                          <a:effectLst/>
                        </a:rPr>
                        <a:t>Tergantung</a:t>
                      </a:r>
                      <a:endParaRPr lang="id-ID"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9118" marR="39118" marT="0" marB="0"/>
                </a:tc>
              </a:tr>
              <a:tr h="1049243">
                <a:tc>
                  <a:txBody>
                    <a:bodyPr/>
                    <a:lstStyle/>
                    <a:p>
                      <a:pPr algn="ctr">
                        <a:lnSpc>
                          <a:spcPct val="150000"/>
                        </a:lnSpc>
                        <a:spcAft>
                          <a:spcPts val="0"/>
                        </a:spcAft>
                      </a:pPr>
                      <a:r>
                        <a:rPr lang="id-ID" sz="1600">
                          <a:effectLst/>
                        </a:rPr>
                        <a:t>Pemeliharaan dan pelestarian koleksi</a:t>
                      </a:r>
                      <a:endParaRPr lang="id-ID" sz="1600">
                        <a:effectLst/>
                        <a:latin typeface="Calibri" panose="020F0502020204030204" pitchFamily="34" charset="0"/>
                        <a:ea typeface="Calibri" panose="020F0502020204030204" pitchFamily="34" charset="0"/>
                        <a:cs typeface="Times New Roman" panose="02020603050405020304" pitchFamily="18" charset="0"/>
                      </a:endParaRPr>
                    </a:p>
                  </a:txBody>
                  <a:tcPr marL="39118" marR="39118" marT="0" marB="0"/>
                </a:tc>
                <a:tc>
                  <a:txBody>
                    <a:bodyPr/>
                    <a:lstStyle/>
                    <a:p>
                      <a:pPr algn="ctr">
                        <a:lnSpc>
                          <a:spcPct val="150000"/>
                        </a:lnSpc>
                        <a:spcAft>
                          <a:spcPts val="0"/>
                        </a:spcAft>
                      </a:pPr>
                      <a:r>
                        <a:rPr lang="id-ID" sz="1600" dirty="0">
                          <a:effectLst/>
                        </a:rPr>
                        <a:t>Laminasi, perbaikan, fumigasi, penjilidan kembali, digitalisasi koleksi</a:t>
                      </a:r>
                      <a:endParaRPr lang="id-ID"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9118" marR="39118" marT="0" marB="0"/>
                </a:tc>
                <a:tc>
                  <a:txBody>
                    <a:bodyPr/>
                    <a:lstStyle/>
                    <a:p>
                      <a:pPr algn="ctr">
                        <a:lnSpc>
                          <a:spcPct val="150000"/>
                        </a:lnSpc>
                        <a:spcAft>
                          <a:spcPts val="0"/>
                        </a:spcAft>
                      </a:pPr>
                      <a:r>
                        <a:rPr lang="id-ID" sz="1600" dirty="0">
                          <a:effectLst/>
                        </a:rPr>
                        <a:t>Tergantung jenis museumnya</a:t>
                      </a:r>
                      <a:endParaRPr lang="id-ID"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9118" marR="39118" marT="0" marB="0"/>
                </a:tc>
              </a:tr>
            </a:tbl>
          </a:graphicData>
        </a:graphic>
      </p:graphicFrame>
      <p:sp>
        <p:nvSpPr>
          <p:cNvPr id="3" name="Rectangle 1"/>
          <p:cNvSpPr>
            <a:spLocks noChangeArrowheads="1"/>
          </p:cNvSpPr>
          <p:nvPr/>
        </p:nvSpPr>
        <p:spPr bwMode="auto">
          <a:xfrm>
            <a:off x="4052888" y="2136775"/>
            <a:ext cx="8576434"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id-ID"/>
          </a:p>
        </p:txBody>
      </p:sp>
    </p:spTree>
    <p:extLst>
      <p:ext uri="{BB962C8B-B14F-4D97-AF65-F5344CB8AC3E}">
        <p14:creationId xmlns:p14="http://schemas.microsoft.com/office/powerpoint/2010/main" val="16127694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89992" y="0"/>
            <a:ext cx="9613861" cy="2788463"/>
          </a:xfrm>
          <a:prstGeom prst="rect">
            <a:avLst/>
          </a:prstGeom>
        </p:spPr>
        <p:txBody>
          <a:bodyPr>
            <a:prstTxWarp prst="textDeflate">
              <a:avLst/>
            </a:prstTxWarp>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r>
              <a:rPr lang="id-ID" b="1" dirty="0" smtClean="0">
                <a:ln w="9525">
                  <a:solidFill>
                    <a:schemeClr val="bg1"/>
                  </a:solidFill>
                  <a:prstDash val="solid"/>
                </a:ln>
                <a:effectLst>
                  <a:glow rad="228600">
                    <a:schemeClr val="accent1">
                      <a:satMod val="175000"/>
                      <a:alpha val="40000"/>
                    </a:schemeClr>
                  </a:glow>
                  <a:outerShdw blurRad="12700" dist="38100" dir="2700000" algn="tl" rotWithShape="0">
                    <a:schemeClr val="bg1">
                      <a:lumMod val="50000"/>
                    </a:schemeClr>
                  </a:outerShdw>
                  <a:reflection blurRad="6350" stA="50000" endA="300" endPos="50000" dist="60007" dir="5400000" sy="-100000" algn="bl" rotWithShape="0"/>
                </a:effectLst>
                <a:latin typeface="Bradley Hand ITC" panose="03070402050302030203" pitchFamily="66" charset="0"/>
              </a:rPr>
              <a:t>Terimakasih  </a:t>
            </a:r>
            <a:endParaRPr lang="id-ID" b="1" dirty="0">
              <a:ln w="9525">
                <a:solidFill>
                  <a:schemeClr val="bg1"/>
                </a:solidFill>
                <a:prstDash val="solid"/>
              </a:ln>
              <a:effectLst>
                <a:glow rad="228600">
                  <a:schemeClr val="accent1">
                    <a:satMod val="175000"/>
                    <a:alpha val="40000"/>
                  </a:schemeClr>
                </a:glow>
                <a:outerShdw blurRad="12700" dist="38100" dir="2700000" algn="tl" rotWithShape="0">
                  <a:schemeClr val="bg1">
                    <a:lumMod val="50000"/>
                  </a:schemeClr>
                </a:outerShdw>
                <a:reflection blurRad="6350" stA="50000" endA="300" endPos="50000" dist="60007" dir="5400000" sy="-100000" algn="bl" rotWithShape="0"/>
              </a:effectLst>
              <a:latin typeface="Bradley Hand ITC" panose="03070402050302030203" pitchFamily="66"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57297" y="3698406"/>
            <a:ext cx="3151823" cy="2990781"/>
          </a:xfrm>
          <a:prstGeom prst="rect">
            <a:avLst/>
          </a:prstGeom>
        </p:spPr>
      </p:pic>
      <p:sp>
        <p:nvSpPr>
          <p:cNvPr id="6" name="Title 1"/>
          <p:cNvSpPr txBox="1">
            <a:spLocks/>
          </p:cNvSpPr>
          <p:nvPr/>
        </p:nvSpPr>
        <p:spPr>
          <a:xfrm>
            <a:off x="745587" y="5444197"/>
            <a:ext cx="8111709" cy="1130782"/>
          </a:xfrm>
          <a:prstGeom prst="rect">
            <a:avLst/>
          </a:prstGeom>
        </p:spPr>
        <p:txBody>
          <a:bodyPr>
            <a:prstTxWarp prst="textCurveDown">
              <a:avLst>
                <a:gd name="adj" fmla="val 56338"/>
              </a:avLst>
            </a:prstTxWarp>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r>
              <a:rPr lang="id-ID" b="1" dirty="0" smtClean="0">
                <a:ln w="9525">
                  <a:solidFill>
                    <a:schemeClr val="bg1"/>
                  </a:solidFill>
                  <a:prstDash val="solid"/>
                </a:ln>
                <a:solidFill>
                  <a:schemeClr val="accent5"/>
                </a:solidFill>
                <a:effectLst>
                  <a:glow rad="228600">
                    <a:schemeClr val="accent2">
                      <a:satMod val="175000"/>
                      <a:alpha val="40000"/>
                    </a:schemeClr>
                  </a:glow>
                  <a:outerShdw blurRad="12700" dist="38100" dir="2700000" algn="tl" rotWithShape="0">
                    <a:schemeClr val="accent5">
                      <a:lumMod val="60000"/>
                      <a:lumOff val="40000"/>
                    </a:schemeClr>
                  </a:outerShdw>
                </a:effectLst>
                <a:latin typeface="Vivaldi" panose="03020602050506090804" pitchFamily="66" charset="0"/>
              </a:rPr>
              <a:t>“Banyak Membaca Banyak Ilmu”  </a:t>
            </a:r>
            <a:endParaRPr lang="id-ID" b="1" dirty="0">
              <a:ln w="9525">
                <a:solidFill>
                  <a:schemeClr val="bg1"/>
                </a:solidFill>
                <a:prstDash val="solid"/>
              </a:ln>
              <a:solidFill>
                <a:schemeClr val="accent5"/>
              </a:solidFill>
              <a:effectLst>
                <a:glow rad="228600">
                  <a:schemeClr val="accent2">
                    <a:satMod val="175000"/>
                    <a:alpha val="40000"/>
                  </a:schemeClr>
                </a:glow>
                <a:outerShdw blurRad="12700" dist="38100" dir="2700000" algn="tl" rotWithShape="0">
                  <a:schemeClr val="accent5">
                    <a:lumMod val="60000"/>
                    <a:lumOff val="40000"/>
                  </a:schemeClr>
                </a:outerShdw>
              </a:effectLst>
              <a:latin typeface="Vivaldi" panose="03020602050506090804" pitchFamily="66" charset="0"/>
            </a:endParaRPr>
          </a:p>
        </p:txBody>
      </p:sp>
    </p:spTree>
    <p:extLst>
      <p:ext uri="{BB962C8B-B14F-4D97-AF65-F5344CB8AC3E}">
        <p14:creationId xmlns:p14="http://schemas.microsoft.com/office/powerpoint/2010/main" val="36879976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lowchart: Punched Tape 1"/>
          <p:cNvSpPr/>
          <p:nvPr/>
        </p:nvSpPr>
        <p:spPr>
          <a:xfrm>
            <a:off x="1918952" y="1790163"/>
            <a:ext cx="8306873" cy="3528812"/>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Wave4">
              <a:avLst>
                <a:gd name="adj1" fmla="val 12500"/>
                <a:gd name="adj2" fmla="val 0"/>
              </a:avLst>
            </a:prstTxWarp>
            <a:noAutofit/>
          </a:bodyPr>
          <a:lstStyle/>
          <a:p>
            <a:pPr algn="ctr"/>
            <a:r>
              <a:rPr lang="id-ID"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Materi</a:t>
            </a:r>
            <a:endParaRPr lang="id-ID"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ndParaRPr>
          </a:p>
        </p:txBody>
      </p:sp>
    </p:spTree>
    <p:extLst>
      <p:ext uri="{BB962C8B-B14F-4D97-AF65-F5344CB8AC3E}">
        <p14:creationId xmlns:p14="http://schemas.microsoft.com/office/powerpoint/2010/main" val="11850124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2.1 Pengertian </a:t>
            </a:r>
            <a:r>
              <a:rPr lang="id-ID" dirty="0" smtClean="0"/>
              <a:t>Perpustakaan </a:t>
            </a:r>
            <a:endParaRPr lang="id-ID" dirty="0"/>
          </a:p>
        </p:txBody>
      </p:sp>
      <p:sp>
        <p:nvSpPr>
          <p:cNvPr id="3" name="Content Placeholder 2"/>
          <p:cNvSpPr>
            <a:spLocks noGrp="1"/>
          </p:cNvSpPr>
          <p:nvPr>
            <p:ph idx="1"/>
          </p:nvPr>
        </p:nvSpPr>
        <p:spPr/>
        <p:txBody>
          <a:bodyPr/>
          <a:lstStyle/>
          <a:p>
            <a:pPr algn="just"/>
            <a:r>
              <a:rPr lang="id-ID" dirty="0" smtClean="0"/>
              <a:t>Dalam KBBI Pustaka artinya </a:t>
            </a:r>
            <a:r>
              <a:rPr lang="id-ID" dirty="0"/>
              <a:t>kitab, </a:t>
            </a:r>
            <a:r>
              <a:rPr lang="id-ID" dirty="0" smtClean="0"/>
              <a:t>buku;</a:t>
            </a:r>
          </a:p>
          <a:p>
            <a:pPr algn="just"/>
            <a:r>
              <a:rPr lang="id-ID" dirty="0"/>
              <a:t>Dalam bahasa Inggris, pembaca tentunya mengenal istilah library. Istilah ini berasal dari kata Latin </a:t>
            </a:r>
            <a:r>
              <a:rPr lang="id-ID" i="1" dirty="0"/>
              <a:t>liber</a:t>
            </a:r>
            <a:r>
              <a:rPr lang="id-ID" dirty="0"/>
              <a:t> atau libri yang atrinya </a:t>
            </a:r>
            <a:r>
              <a:rPr lang="id-ID" dirty="0" smtClean="0"/>
              <a:t>buku;</a:t>
            </a:r>
          </a:p>
          <a:p>
            <a:pPr algn="just"/>
            <a:r>
              <a:rPr lang="id-ID" dirty="0"/>
              <a:t>Dari  kata Latin tersebut, terbentuklah istilah libraries yang artinya tentang </a:t>
            </a:r>
            <a:r>
              <a:rPr lang="id-ID" dirty="0" smtClean="0"/>
              <a:t>buku;</a:t>
            </a:r>
          </a:p>
          <a:p>
            <a:pPr marL="0" indent="0" algn="just">
              <a:buNone/>
            </a:pPr>
            <a:endParaRPr lang="id-ID"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01837" y="4193114"/>
            <a:ext cx="2619375" cy="1743075"/>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23766" y="4865597"/>
            <a:ext cx="2705100" cy="1685925"/>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18053689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Lanjutan ...</a:t>
            </a:r>
            <a:endParaRPr lang="id-ID" dirty="0"/>
          </a:p>
        </p:txBody>
      </p:sp>
      <p:sp>
        <p:nvSpPr>
          <p:cNvPr id="3" name="Content Placeholder 2"/>
          <p:cNvSpPr>
            <a:spLocks noGrp="1"/>
          </p:cNvSpPr>
          <p:nvPr>
            <p:ph idx="1"/>
          </p:nvPr>
        </p:nvSpPr>
        <p:spPr/>
        <p:txBody>
          <a:bodyPr/>
          <a:lstStyle/>
          <a:p>
            <a:pPr algn="just"/>
            <a:r>
              <a:rPr lang="id-ID" dirty="0"/>
              <a:t>Dengan demikian, batasan perpustakaan ialah sebuah ruangan, bagian sebuah gedung, ataupun gedung itu sendiri yang digunakan untuk menyimpan buku dan terbitan lainnya yang biasanya disusun menurut tata susunan tertentu untuk digunakan pembaca,bukan untuk dijual.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66579" y="4136531"/>
            <a:ext cx="3057518" cy="2446014"/>
          </a:xfrm>
          <a:prstGeom prst="rect">
            <a:avLst/>
          </a:prstGeom>
        </p:spPr>
      </p:pic>
    </p:spTree>
    <p:extLst>
      <p:ext uri="{BB962C8B-B14F-4D97-AF65-F5344CB8AC3E}">
        <p14:creationId xmlns:p14="http://schemas.microsoft.com/office/powerpoint/2010/main" val="3278160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Tujuan perpustakaan </a:t>
            </a:r>
            <a:endParaRPr lang="id-ID" dirty="0"/>
          </a:p>
        </p:txBody>
      </p:sp>
      <p:sp>
        <p:nvSpPr>
          <p:cNvPr id="3" name="Content Placeholder 2"/>
          <p:cNvSpPr>
            <a:spLocks noGrp="1"/>
          </p:cNvSpPr>
          <p:nvPr>
            <p:ph idx="1"/>
          </p:nvPr>
        </p:nvSpPr>
        <p:spPr/>
        <p:txBody>
          <a:bodyPr/>
          <a:lstStyle/>
          <a:p>
            <a:pPr algn="just"/>
            <a:r>
              <a:rPr lang="id-ID" b="1" dirty="0"/>
              <a:t>Tujuan kepustakaan sebagai berikut:</a:t>
            </a:r>
          </a:p>
          <a:p>
            <a:pPr marL="0" indent="0" algn="just">
              <a:buNone/>
            </a:pPr>
            <a:r>
              <a:rPr lang="id-ID" dirty="0"/>
              <a:t>	</a:t>
            </a:r>
            <a:r>
              <a:rPr lang="id-ID" dirty="0" smtClean="0"/>
              <a:t>1. Penyimpanan;</a:t>
            </a:r>
          </a:p>
          <a:p>
            <a:pPr marL="0" indent="0" algn="just">
              <a:buNone/>
            </a:pPr>
            <a:r>
              <a:rPr lang="id-ID" dirty="0"/>
              <a:t>	</a:t>
            </a:r>
            <a:r>
              <a:rPr lang="id-ID" dirty="0" smtClean="0"/>
              <a:t>2. Penelitian;</a:t>
            </a:r>
          </a:p>
          <a:p>
            <a:pPr marL="0" indent="0" algn="just">
              <a:buNone/>
            </a:pPr>
            <a:r>
              <a:rPr lang="id-ID" dirty="0"/>
              <a:t>	</a:t>
            </a:r>
            <a:r>
              <a:rPr lang="id-ID" dirty="0" smtClean="0"/>
              <a:t>3. Informasi;</a:t>
            </a:r>
          </a:p>
          <a:p>
            <a:pPr marL="0" indent="0" algn="just">
              <a:buNone/>
            </a:pPr>
            <a:r>
              <a:rPr lang="id-ID" dirty="0"/>
              <a:t>	</a:t>
            </a:r>
            <a:r>
              <a:rPr lang="id-ID" dirty="0" smtClean="0"/>
              <a:t>4. Pendidikan;</a:t>
            </a:r>
          </a:p>
          <a:p>
            <a:pPr marL="0" indent="0" algn="just">
              <a:buNone/>
            </a:pPr>
            <a:r>
              <a:rPr lang="id-ID" dirty="0"/>
              <a:t>	</a:t>
            </a:r>
            <a:r>
              <a:rPr lang="id-ID" dirty="0" smtClean="0"/>
              <a:t>5. Cultural. </a:t>
            </a:r>
            <a:endParaRPr lang="id-ID"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20549" y="3228503"/>
            <a:ext cx="3599981" cy="306665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0745148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Sejarah Perpustakaan </a:t>
            </a:r>
            <a:endParaRPr lang="id-ID" dirty="0"/>
          </a:p>
        </p:txBody>
      </p:sp>
      <p:sp>
        <p:nvSpPr>
          <p:cNvPr id="3" name="Content Placeholder 2"/>
          <p:cNvSpPr>
            <a:spLocks noGrp="1"/>
          </p:cNvSpPr>
          <p:nvPr>
            <p:ph idx="1"/>
          </p:nvPr>
        </p:nvSpPr>
        <p:spPr>
          <a:xfrm>
            <a:off x="211015" y="2336872"/>
            <a:ext cx="11718388" cy="4317145"/>
          </a:xfrm>
        </p:spPr>
        <p:txBody>
          <a:bodyPr/>
          <a:lstStyle/>
          <a:p>
            <a:pPr algn="just"/>
            <a:r>
              <a:rPr lang="id-ID" dirty="0"/>
              <a:t>Perkembangan perpustakaan tidak dapat dipisahkan dari sejarah manusia karena perpustakaan merupakan produk </a:t>
            </a:r>
            <a:r>
              <a:rPr lang="id-ID" dirty="0" smtClean="0"/>
              <a:t>manusia;</a:t>
            </a:r>
          </a:p>
          <a:p>
            <a:pPr algn="just"/>
            <a:r>
              <a:rPr lang="id-ID" dirty="0" smtClean="0"/>
              <a:t>Setelah </a:t>
            </a:r>
            <a:r>
              <a:rPr lang="id-ID" dirty="0"/>
              <a:t>menggunakan berbagai tanda yang di pahatkan pada pohon ataupun batu ataupun benda </a:t>
            </a:r>
            <a:r>
              <a:rPr lang="id-ID" dirty="0" smtClean="0"/>
              <a:t>lainnya, </a:t>
            </a:r>
            <a:r>
              <a:rPr lang="id-ID" dirty="0"/>
              <a:t>manusia mulai berkomunikasi dengan kelompok lain melalui bahasa </a:t>
            </a:r>
            <a:r>
              <a:rPr lang="id-ID" dirty="0" smtClean="0"/>
              <a:t>tulisan;</a:t>
            </a:r>
          </a:p>
          <a:p>
            <a:pPr algn="just"/>
            <a:r>
              <a:rPr lang="id-ID" dirty="0"/>
              <a:t>Hanya berdasarkan bukti arkeologis diketahui bahwa perpustakaan pawal awal mulanya tidak lain hanya berupa kumpulan catatan transaksi </a:t>
            </a:r>
            <a:r>
              <a:rPr lang="id-ID" dirty="0" smtClean="0"/>
              <a:t>niaga</a:t>
            </a:r>
            <a:r>
              <a:rPr lang="id-ID" dirty="0"/>
              <a:t>;</a:t>
            </a:r>
            <a:endParaRPr lang="id-ID" dirty="0" smtClean="0"/>
          </a:p>
          <a:p>
            <a:pPr algn="just"/>
            <a:r>
              <a:rPr lang="id-ID" dirty="0"/>
              <a:t>Mesin cetak penemuan Gutenberg  kemudian dikembangkan lagi sehingga mulai abad ke 16 pencetak buku dalam waktu singkat mampu menghasilkan ratusan </a:t>
            </a:r>
            <a:r>
              <a:rPr lang="id-ID" dirty="0" smtClean="0"/>
              <a:t>eksemplar.</a:t>
            </a:r>
            <a:endParaRPr lang="id-ID" dirty="0"/>
          </a:p>
          <a:p>
            <a:pPr algn="just"/>
            <a:endParaRPr lang="id-ID" dirty="0"/>
          </a:p>
          <a:p>
            <a:pPr algn="just"/>
            <a:endParaRPr lang="id-ID" dirty="0"/>
          </a:p>
        </p:txBody>
      </p:sp>
    </p:spTree>
    <p:extLst>
      <p:ext uri="{BB962C8B-B14F-4D97-AF65-F5344CB8AC3E}">
        <p14:creationId xmlns:p14="http://schemas.microsoft.com/office/powerpoint/2010/main" val="22953643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Lanjutan ...</a:t>
            </a:r>
            <a:endParaRPr lang="id-ID" dirty="0"/>
          </a:p>
        </p:txBody>
      </p:sp>
      <p:sp>
        <p:nvSpPr>
          <p:cNvPr id="3" name="Content Placeholder 2"/>
          <p:cNvSpPr>
            <a:spLocks noGrp="1"/>
          </p:cNvSpPr>
          <p:nvPr>
            <p:ph idx="1"/>
          </p:nvPr>
        </p:nvSpPr>
        <p:spPr>
          <a:xfrm>
            <a:off x="154746" y="2278966"/>
            <a:ext cx="11844996" cy="4459459"/>
          </a:xfrm>
        </p:spPr>
        <p:txBody>
          <a:bodyPr>
            <a:normAutofit/>
          </a:bodyPr>
          <a:lstStyle/>
          <a:p>
            <a:pPr algn="just"/>
            <a:r>
              <a:rPr lang="id-ID" dirty="0" smtClean="0"/>
              <a:t>Hasilnya </a:t>
            </a:r>
            <a:r>
              <a:rPr lang="id-ID" dirty="0"/>
              <a:t>bagi perpustakaan ialah terjadinya revolusi perpustakaan artinya dalam waktu singkat perpustakaan diisi dengan buku ccetak. </a:t>
            </a:r>
            <a:endParaRPr lang="id-ID" dirty="0" smtClean="0"/>
          </a:p>
          <a:p>
            <a:pPr algn="just"/>
            <a:r>
              <a:rPr lang="id-ID" dirty="0" smtClean="0"/>
              <a:t>Berikut beberapa sejarah Perustakaan dari beberapa temapat: </a:t>
            </a:r>
          </a:p>
          <a:p>
            <a:pPr lvl="1" algn="just"/>
            <a:r>
              <a:rPr lang="id-ID" dirty="0" smtClean="0"/>
              <a:t>Sumeria dan Babilonia;</a:t>
            </a:r>
          </a:p>
          <a:p>
            <a:pPr lvl="1" algn="just"/>
            <a:r>
              <a:rPr lang="id-ID" dirty="0" smtClean="0"/>
              <a:t>Mesir;</a:t>
            </a:r>
          </a:p>
          <a:p>
            <a:pPr lvl="1" algn="just"/>
            <a:r>
              <a:rPr lang="id-ID" dirty="0" smtClean="0"/>
              <a:t>Yunani;</a:t>
            </a:r>
          </a:p>
          <a:p>
            <a:pPr lvl="1" algn="just"/>
            <a:r>
              <a:rPr lang="id-ID" dirty="0" smtClean="0"/>
              <a:t>Roma;</a:t>
            </a:r>
          </a:p>
          <a:p>
            <a:pPr lvl="1" algn="just"/>
            <a:r>
              <a:rPr lang="id-ID" dirty="0" smtClean="0"/>
              <a:t>Bizantium;</a:t>
            </a:r>
          </a:p>
          <a:p>
            <a:pPr lvl="1" algn="just"/>
            <a:r>
              <a:rPr lang="id-ID" dirty="0" smtClean="0"/>
              <a:t>Arab </a:t>
            </a:r>
          </a:p>
          <a:p>
            <a:pPr lvl="1" algn="just"/>
            <a:r>
              <a:rPr lang="id-ID" dirty="0" smtClean="0"/>
              <a:t>Dan masa Renaisance. </a:t>
            </a:r>
            <a:endParaRPr lang="id-ID" dirty="0"/>
          </a:p>
        </p:txBody>
      </p:sp>
    </p:spTree>
    <p:extLst>
      <p:ext uri="{BB962C8B-B14F-4D97-AF65-F5344CB8AC3E}">
        <p14:creationId xmlns:p14="http://schemas.microsoft.com/office/powerpoint/2010/main" val="8522503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Prinsip Kepustakaan </a:t>
            </a:r>
            <a:endParaRPr lang="id-ID" dirty="0"/>
          </a:p>
        </p:txBody>
      </p:sp>
      <p:sp>
        <p:nvSpPr>
          <p:cNvPr id="3" name="Content Placeholder 2"/>
          <p:cNvSpPr>
            <a:spLocks noGrp="1"/>
          </p:cNvSpPr>
          <p:nvPr>
            <p:ph idx="1"/>
          </p:nvPr>
        </p:nvSpPr>
        <p:spPr>
          <a:xfrm>
            <a:off x="425003" y="2336872"/>
            <a:ext cx="11153104" cy="4154079"/>
          </a:xfrm>
        </p:spPr>
        <p:txBody>
          <a:bodyPr>
            <a:normAutofit/>
          </a:bodyPr>
          <a:lstStyle/>
          <a:p>
            <a:pPr lvl="0" algn="just"/>
            <a:r>
              <a:rPr lang="id-ID" dirty="0"/>
              <a:t>Perpustakaan Diciptakan oleh </a:t>
            </a:r>
            <a:r>
              <a:rPr lang="id-ID" dirty="0" smtClean="0"/>
              <a:t>Masyarakat;</a:t>
            </a:r>
            <a:endParaRPr lang="id-ID" dirty="0"/>
          </a:p>
          <a:p>
            <a:pPr lvl="0" algn="just"/>
            <a:r>
              <a:rPr lang="id-ID" dirty="0"/>
              <a:t>Perpustakaan Dipelihara </a:t>
            </a:r>
            <a:r>
              <a:rPr lang="id-ID" dirty="0" smtClean="0"/>
              <a:t>Masyarakat;</a:t>
            </a:r>
            <a:endParaRPr lang="id-ID" dirty="0"/>
          </a:p>
          <a:p>
            <a:pPr lvl="0" algn="just"/>
            <a:r>
              <a:rPr lang="id-ID" dirty="0"/>
              <a:t>Perpustakaan dimaksudkan untuk Menyimpan dan Memencarkan Ilmu </a:t>
            </a:r>
            <a:r>
              <a:rPr lang="id-ID" dirty="0" smtClean="0"/>
              <a:t>Pengetahuan;</a:t>
            </a:r>
            <a:endParaRPr lang="id-ID" dirty="0"/>
          </a:p>
          <a:p>
            <a:pPr lvl="0" algn="just"/>
            <a:r>
              <a:rPr lang="id-ID" dirty="0"/>
              <a:t>Perpustakaan Merupakan Pusat </a:t>
            </a:r>
            <a:r>
              <a:rPr lang="id-ID" dirty="0" smtClean="0"/>
              <a:t>Kekuatan;</a:t>
            </a:r>
            <a:endParaRPr lang="id-ID" dirty="0"/>
          </a:p>
          <a:p>
            <a:pPr lvl="0" algn="just"/>
            <a:r>
              <a:rPr lang="id-ID" dirty="0"/>
              <a:t>Perpustakaan </a:t>
            </a:r>
            <a:r>
              <a:rPr lang="id-ID" dirty="0" smtClean="0"/>
              <a:t>Terbuka untuk </a:t>
            </a:r>
            <a:r>
              <a:rPr lang="id-ID" dirty="0"/>
              <a:t>Semua </a:t>
            </a:r>
            <a:r>
              <a:rPr lang="id-ID" dirty="0" smtClean="0"/>
              <a:t>Orang;</a:t>
            </a:r>
            <a:endParaRPr lang="id-ID" dirty="0" smtClean="0"/>
          </a:p>
          <a:p>
            <a:pPr algn="just"/>
            <a:r>
              <a:rPr lang="id-ID" dirty="0"/>
              <a:t>Perpustakaan Harus </a:t>
            </a:r>
            <a:r>
              <a:rPr lang="id-ID" dirty="0" smtClean="0"/>
              <a:t>Berkembang;</a:t>
            </a:r>
            <a:endParaRPr lang="id-ID" dirty="0"/>
          </a:p>
          <a:p>
            <a:pPr algn="just"/>
            <a:r>
              <a:rPr lang="id-ID" dirty="0"/>
              <a:t>Perpustakaan Nasional Harus Berisi Semua Literatur Nasional dari Negara yang Bersangkutan Ditambah Literatur Nasional Negara Lainnya yang </a:t>
            </a:r>
            <a:r>
              <a:rPr lang="id-ID" dirty="0" smtClean="0"/>
              <a:t>Berkaitan;</a:t>
            </a:r>
            <a:endParaRPr lang="id-ID" dirty="0"/>
          </a:p>
          <a:p>
            <a:pPr lvl="0" algn="just"/>
            <a:endParaRPr lang="id-ID" dirty="0"/>
          </a:p>
          <a:p>
            <a:pPr algn="just"/>
            <a:endParaRPr lang="id-ID" dirty="0"/>
          </a:p>
        </p:txBody>
      </p:sp>
    </p:spTree>
    <p:extLst>
      <p:ext uri="{BB962C8B-B14F-4D97-AF65-F5344CB8AC3E}">
        <p14:creationId xmlns:p14="http://schemas.microsoft.com/office/powerpoint/2010/main" val="1849343398"/>
      </p:ext>
    </p:extLst>
  </p:cSld>
  <p:clrMapOvr>
    <a:masterClrMapping/>
  </p:clrMapOvr>
</p:sld>
</file>

<file path=ppt/theme/theme1.xml><?xml version="1.0" encoding="utf-8"?>
<a:theme xmlns:a="http://schemas.openxmlformats.org/drawingml/2006/main" name="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docProps/app.xml><?xml version="1.0" encoding="utf-8"?>
<Properties xmlns="http://schemas.openxmlformats.org/officeDocument/2006/extended-properties" xmlns:vt="http://schemas.openxmlformats.org/officeDocument/2006/docPropsVTypes">
  <Template>TM04033917[[fn=Berlin]]</Template>
  <TotalTime>75</TotalTime>
  <Words>909</Words>
  <Application>Microsoft Office PowerPoint</Application>
  <PresentationFormat>Widescreen</PresentationFormat>
  <Paragraphs>133</Paragraphs>
  <Slides>21</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21</vt:i4>
      </vt:variant>
    </vt:vector>
  </HeadingPairs>
  <TitlesOfParts>
    <vt:vector size="32" baseType="lpstr">
      <vt:lpstr>Andalus</vt:lpstr>
      <vt:lpstr>Arial</vt:lpstr>
      <vt:lpstr>Bradley Hand ITC</vt:lpstr>
      <vt:lpstr>Calibri</vt:lpstr>
      <vt:lpstr>Edwardian Script ITC</vt:lpstr>
      <vt:lpstr>Sakkal Majalla</vt:lpstr>
      <vt:lpstr>Times New Roman</vt:lpstr>
      <vt:lpstr>Trebuchet MS</vt:lpstr>
      <vt:lpstr>Viner Hand ITC</vt:lpstr>
      <vt:lpstr>Vivaldi</vt:lpstr>
      <vt:lpstr>Berlin</vt:lpstr>
      <vt:lpstr>Perbandingan Perpustakaan dan Musium </vt:lpstr>
      <vt:lpstr>Proudly Present By: 13th Group </vt:lpstr>
      <vt:lpstr>PowerPoint Presentation</vt:lpstr>
      <vt:lpstr>2.1 Pengertian Perpustakaan </vt:lpstr>
      <vt:lpstr>Lanjutan ...</vt:lpstr>
      <vt:lpstr>Tujuan perpustakaan </vt:lpstr>
      <vt:lpstr>Sejarah Perpustakaan </vt:lpstr>
      <vt:lpstr>Lanjutan ...</vt:lpstr>
      <vt:lpstr>Prinsip Kepustakaan </vt:lpstr>
      <vt:lpstr>Lanjutan ...</vt:lpstr>
      <vt:lpstr>Lanjutan ...</vt:lpstr>
      <vt:lpstr>Jenis Perpustakaan </vt:lpstr>
      <vt:lpstr>2.2 Musium </vt:lpstr>
      <vt:lpstr>Lanjutan ...</vt:lpstr>
      <vt:lpstr>Sejarah Musium </vt:lpstr>
      <vt:lpstr>Lanjutan ...</vt:lpstr>
      <vt:lpstr>Tipe-tipe Musium </vt:lpstr>
      <vt:lpstr>Fungsi Musium </vt:lpstr>
      <vt:lpstr>2.3 Perbandingan Musium dengan Perpustakaan </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Perbandingan Perpustakaan dan Musium</dc:title>
  <dc:creator>SC</dc:creator>
  <cp:lastModifiedBy>SC</cp:lastModifiedBy>
  <cp:revision>10</cp:revision>
  <dcterms:created xsi:type="dcterms:W3CDTF">2014-11-28T02:54:01Z</dcterms:created>
  <dcterms:modified xsi:type="dcterms:W3CDTF">2014-12-03T03:03:18Z</dcterms:modified>
</cp:coreProperties>
</file>