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70" r:id="rId3"/>
    <p:sldId id="271" r:id="rId4"/>
    <p:sldId id="272" r:id="rId5"/>
    <p:sldId id="257" r:id="rId6"/>
    <p:sldId id="273" r:id="rId7"/>
    <p:sldId id="258" r:id="rId8"/>
    <p:sldId id="259" r:id="rId9"/>
    <p:sldId id="260" r:id="rId10"/>
    <p:sldId id="261" r:id="rId11"/>
    <p:sldId id="262" r:id="rId12"/>
    <p:sldId id="263" r:id="rId13"/>
    <p:sldId id="264" r:id="rId14"/>
    <p:sldId id="265" r:id="rId15"/>
    <p:sldId id="266" r:id="rId16"/>
    <p:sldId id="268" r:id="rId17"/>
    <p:sldId id="269" r:id="rId18"/>
    <p:sldId id="26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9892" autoAdjust="0"/>
  </p:normalViewPr>
  <p:slideViewPr>
    <p:cSldViewPr snapToGrid="0">
      <p:cViewPr varScale="1">
        <p:scale>
          <a:sx n="59" d="100"/>
          <a:sy n="59" d="100"/>
        </p:scale>
        <p:origin x="114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396D55-5218-44FC-B6C5-73143AEF49E2}" type="datetimeFigureOut">
              <a:rPr lang="en-US" smtClean="0"/>
              <a:t>9/20/2021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2AC8F4-7C78-4E3F-88D1-8ECE1235E4C6}" type="slidenum">
              <a:rPr lang="en-US" smtClean="0"/>
              <a:t>‹#›</a:t>
            </a:fld>
            <a:endParaRPr lang="en-US"/>
          </a:p>
        </p:txBody>
      </p:sp>
    </p:spTree>
    <p:extLst>
      <p:ext uri="{BB962C8B-B14F-4D97-AF65-F5344CB8AC3E}">
        <p14:creationId xmlns:p14="http://schemas.microsoft.com/office/powerpoint/2010/main" val="35207315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youtube.com/watch?v=5gCQvuznKn0&amp;list=PLtmWHNX-gukKocXQOkQjuVxglSDYWsSh9&amp;index=10&amp;t=0s"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AI has the potential to transform every aspect of how we work, play, and live. In this lesson/class, we</a:t>
            </a:r>
            <a:r>
              <a:rPr lang="en-GB" baseline="0" dirty="0" smtClean="0"/>
              <a:t> shall </a:t>
            </a:r>
            <a:r>
              <a:rPr lang="en-GB" dirty="0" smtClean="0"/>
              <a:t> explore the foundation for understanding AI. We shall;</a:t>
            </a:r>
          </a:p>
          <a:p>
            <a:r>
              <a:rPr lang="en-GB" sz="1200" b="1" i="0" kern="1200" dirty="0" smtClean="0">
                <a:solidFill>
                  <a:schemeClr val="tx1"/>
                </a:solidFill>
                <a:effectLst/>
                <a:latin typeface="+mn-lt"/>
                <a:ea typeface="+mn-ea"/>
                <a:cs typeface="+mn-cs"/>
              </a:rPr>
              <a:t>Defining artificial intelligence </a:t>
            </a:r>
            <a:r>
              <a:rPr lang="en-GB" sz="1200" b="0" i="0" kern="1200" dirty="0" smtClean="0">
                <a:solidFill>
                  <a:schemeClr val="tx1"/>
                </a:solidFill>
                <a:effectLst/>
                <a:latin typeface="+mn-lt"/>
                <a:ea typeface="+mn-ea"/>
                <a:cs typeface="+mn-cs"/>
              </a:rPr>
              <a:t>and describing how it’s impacting our rapidly-changing world</a:t>
            </a:r>
          </a:p>
          <a:p>
            <a:r>
              <a:rPr lang="en-GB" sz="1200" b="1" i="0" kern="1200" dirty="0" smtClean="0">
                <a:solidFill>
                  <a:schemeClr val="tx1"/>
                </a:solidFill>
                <a:effectLst/>
                <a:latin typeface="+mn-lt"/>
                <a:ea typeface="+mn-ea"/>
                <a:cs typeface="+mn-cs"/>
              </a:rPr>
              <a:t>Simplifying the field of AI </a:t>
            </a:r>
            <a:r>
              <a:rPr lang="en-GB" sz="1200" b="0" i="0" kern="1200" dirty="0" smtClean="0">
                <a:solidFill>
                  <a:schemeClr val="tx1"/>
                </a:solidFill>
                <a:effectLst/>
                <a:latin typeface="+mn-lt"/>
                <a:ea typeface="+mn-ea"/>
                <a:cs typeface="+mn-cs"/>
              </a:rPr>
              <a:t>into five core research areas</a:t>
            </a:r>
          </a:p>
          <a:p>
            <a:r>
              <a:rPr lang="en-GB" sz="1200" b="1" i="0" kern="1200" dirty="0" smtClean="0">
                <a:solidFill>
                  <a:schemeClr val="tx1"/>
                </a:solidFill>
                <a:effectLst/>
                <a:latin typeface="+mn-lt"/>
                <a:ea typeface="+mn-ea"/>
                <a:cs typeface="+mn-cs"/>
              </a:rPr>
              <a:t>Bringing each research area to life </a:t>
            </a:r>
            <a:r>
              <a:rPr lang="en-GB" sz="1200" b="0" i="0" kern="1200" dirty="0" smtClean="0">
                <a:solidFill>
                  <a:schemeClr val="tx1"/>
                </a:solidFill>
                <a:effectLst/>
                <a:latin typeface="+mn-lt"/>
                <a:ea typeface="+mn-ea"/>
                <a:cs typeface="+mn-cs"/>
              </a:rPr>
              <a:t>with anecdotes and examples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CF2AC8F4-7C78-4E3F-88D1-8ECE1235E4C6}" type="slidenum">
              <a:rPr lang="en-US" smtClean="0"/>
              <a:t>1</a:t>
            </a:fld>
            <a:endParaRPr lang="en-US"/>
          </a:p>
        </p:txBody>
      </p:sp>
    </p:spTree>
    <p:extLst>
      <p:ext uri="{BB962C8B-B14F-4D97-AF65-F5344CB8AC3E}">
        <p14:creationId xmlns:p14="http://schemas.microsoft.com/office/powerpoint/2010/main" val="15455513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Like CV, NLP has come a long way over the past decade thanks to innovations in deep learning that have made it faster and easier to train ML models on human language. In the past, engineers would spend hours examining, filtering, and transforming text to avoid computational bottlenecks. Today, out-of-the-box solutions like </a:t>
            </a:r>
            <a:r>
              <a:rPr lang="en-GB" sz="1200" b="0" i="0" u="sng" kern="1200" dirty="0" err="1" smtClean="0">
                <a:solidFill>
                  <a:schemeClr val="tx1"/>
                </a:solidFill>
                <a:effectLst/>
                <a:latin typeface="+mn-lt"/>
                <a:ea typeface="+mn-ea"/>
                <a:cs typeface="+mn-cs"/>
                <a:hlinkClick r:id="rId3"/>
              </a:rPr>
              <a:t>fast.ai’s</a:t>
            </a:r>
            <a:r>
              <a:rPr lang="en-GB" sz="1200" b="0" i="0" u="sng" kern="1200" dirty="0" smtClean="0">
                <a:solidFill>
                  <a:schemeClr val="tx1"/>
                </a:solidFill>
                <a:effectLst/>
                <a:latin typeface="+mn-lt"/>
                <a:ea typeface="+mn-ea"/>
                <a:cs typeface="+mn-cs"/>
                <a:hlinkClick r:id="rId3"/>
              </a:rPr>
              <a:t> NLP library</a:t>
            </a:r>
            <a:r>
              <a:rPr lang="en-GB" sz="1200" b="0" i="0" kern="1200" dirty="0" smtClean="0">
                <a:solidFill>
                  <a:schemeClr val="tx1"/>
                </a:solidFill>
                <a:effectLst/>
                <a:latin typeface="+mn-lt"/>
                <a:ea typeface="+mn-ea"/>
                <a:cs typeface="+mn-cs"/>
              </a:rPr>
              <a:t> can crush reading comprehension accuracy records without need for time-intensive </a:t>
            </a:r>
            <a:r>
              <a:rPr lang="en-GB" sz="1200" b="0" i="0" kern="1200" dirty="0" err="1" smtClean="0">
                <a:solidFill>
                  <a:schemeClr val="tx1"/>
                </a:solidFill>
                <a:effectLst/>
                <a:latin typeface="+mn-lt"/>
                <a:ea typeface="+mn-ea"/>
                <a:cs typeface="+mn-cs"/>
              </a:rPr>
              <a:t>preprocessing</a:t>
            </a:r>
            <a:r>
              <a:rPr lang="en-GB" sz="1200" b="0" i="0" kern="1200" dirty="0" smtClean="0">
                <a:solidFill>
                  <a:schemeClr val="tx1"/>
                </a:solidFill>
                <a:effectLst/>
                <a:latin typeface="+mn-lt"/>
                <a:ea typeface="+mn-ea"/>
                <a:cs typeface="+mn-cs"/>
              </a:rPr>
              <a:t>.</a:t>
            </a:r>
          </a:p>
          <a:p>
            <a:endParaRPr lang="en-GB" sz="1200" b="0" i="0" kern="1200" dirty="0" smtClean="0">
              <a:solidFill>
                <a:schemeClr val="tx1"/>
              </a:solidFill>
              <a:effectLst/>
              <a:latin typeface="+mn-lt"/>
              <a:ea typeface="+mn-ea"/>
              <a:cs typeface="+mn-cs"/>
            </a:endParaRPr>
          </a:p>
          <a:p>
            <a:r>
              <a:rPr lang="en-GB" sz="1200" b="0" i="0" kern="1200" dirty="0" err="1" smtClean="0">
                <a:solidFill>
                  <a:schemeClr val="tx1"/>
                </a:solidFill>
                <a:effectLst/>
                <a:latin typeface="+mn-lt"/>
                <a:ea typeface="+mn-ea"/>
                <a:cs typeface="+mn-cs"/>
              </a:rPr>
              <a:t>Siri</a:t>
            </a:r>
            <a:r>
              <a:rPr lang="en-GB" sz="1200" b="0" i="0" kern="1200" dirty="0" smtClean="0">
                <a:solidFill>
                  <a:schemeClr val="tx1"/>
                </a:solidFill>
                <a:effectLst/>
                <a:latin typeface="+mn-lt"/>
                <a:ea typeface="+mn-ea"/>
                <a:cs typeface="+mn-cs"/>
              </a:rPr>
              <a:t> and Alexa are great examples of NLP in action: by listening for “wake words”, these tools allow you to play music, search the Web, create to-do lists, and control popular smart-home products — all while your smartphone stays in your pocket. These virtual assistants will continue to improve over time as they gather data from existing users, unlocking new use cases and integrating with the modern enterprise.</a:t>
            </a:r>
            <a:endParaRPr lang="en-US" dirty="0"/>
          </a:p>
        </p:txBody>
      </p:sp>
      <p:sp>
        <p:nvSpPr>
          <p:cNvPr id="4" name="Slide Number Placeholder 3"/>
          <p:cNvSpPr>
            <a:spLocks noGrp="1"/>
          </p:cNvSpPr>
          <p:nvPr>
            <p:ph type="sldNum" sz="quarter" idx="10"/>
          </p:nvPr>
        </p:nvSpPr>
        <p:spPr/>
        <p:txBody>
          <a:bodyPr/>
          <a:lstStyle/>
          <a:p>
            <a:fld id="{CF2AC8F4-7C78-4E3F-88D1-8ECE1235E4C6}" type="slidenum">
              <a:rPr lang="en-US" smtClean="0"/>
              <a:t>14</a:t>
            </a:fld>
            <a:endParaRPr lang="en-US"/>
          </a:p>
        </p:txBody>
      </p:sp>
    </p:spTree>
    <p:extLst>
      <p:ext uri="{BB962C8B-B14F-4D97-AF65-F5344CB8AC3E}">
        <p14:creationId xmlns:p14="http://schemas.microsoft.com/office/powerpoint/2010/main" val="34316773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The field of robotics research has evolved at breakneck speed over the past decade, enabling new designs and use cases that seem to have come straight out of a science fiction novel. Private manufacturers continue to push the envelope of robotics within their respective niches:</a:t>
            </a:r>
          </a:p>
          <a:p>
            <a:r>
              <a:rPr lang="en-GB" sz="1200" b="0" i="0" kern="1200" dirty="0" smtClean="0">
                <a:solidFill>
                  <a:schemeClr val="tx1"/>
                </a:solidFill>
                <a:effectLst/>
                <a:latin typeface="+mn-lt"/>
                <a:ea typeface="+mn-ea"/>
                <a:cs typeface="+mn-cs"/>
              </a:rPr>
              <a:t>Boston Dynamics, an early innovator in the humanoid robotics space, continues to inch closer to human-simulated movement.</a:t>
            </a:r>
          </a:p>
          <a:p>
            <a:r>
              <a:rPr lang="en-GB" sz="1200" b="0" i="0" kern="1200" dirty="0" smtClean="0">
                <a:solidFill>
                  <a:schemeClr val="tx1"/>
                </a:solidFill>
                <a:effectLst/>
                <a:latin typeface="+mn-lt"/>
                <a:ea typeface="+mn-ea"/>
                <a:cs typeface="+mn-cs"/>
              </a:rPr>
              <a:t>DJI has focused on consumer-grade drones, making it easier than ever for the average person to take to the skies.</a:t>
            </a:r>
          </a:p>
          <a:p>
            <a:r>
              <a:rPr lang="en-GB" sz="1200" b="0" i="0" kern="1200" dirty="0" smtClean="0">
                <a:solidFill>
                  <a:schemeClr val="tx1"/>
                </a:solidFill>
                <a:effectLst/>
                <a:latin typeface="+mn-lt"/>
                <a:ea typeface="+mn-ea"/>
                <a:cs typeface="+mn-cs"/>
              </a:rPr>
              <a:t>Amazon Robotics lies at the core of Amazon’s logistics strategy, saving the retail behemoth billions of dollars each year.</a:t>
            </a:r>
          </a:p>
          <a:p>
            <a:endParaRPr lang="en-US" dirty="0"/>
          </a:p>
        </p:txBody>
      </p:sp>
      <p:sp>
        <p:nvSpPr>
          <p:cNvPr id="4" name="Slide Number Placeholder 3"/>
          <p:cNvSpPr>
            <a:spLocks noGrp="1"/>
          </p:cNvSpPr>
          <p:nvPr>
            <p:ph type="sldNum" sz="quarter" idx="10"/>
          </p:nvPr>
        </p:nvSpPr>
        <p:spPr/>
        <p:txBody>
          <a:bodyPr/>
          <a:lstStyle/>
          <a:p>
            <a:fld id="{CF2AC8F4-7C78-4E3F-88D1-8ECE1235E4C6}" type="slidenum">
              <a:rPr lang="en-US" smtClean="0"/>
              <a:t>15</a:t>
            </a:fld>
            <a:endParaRPr lang="en-US"/>
          </a:p>
        </p:txBody>
      </p:sp>
    </p:spTree>
    <p:extLst>
      <p:ext uri="{BB962C8B-B14F-4D97-AF65-F5344CB8AC3E}">
        <p14:creationId xmlns:p14="http://schemas.microsoft.com/office/powerpoint/2010/main" val="20541484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Techniques of artificial intelligence.; Historical perspective of AI: Problems: problem spaces and search; knowledge representation: knowledge based and experimental systems; intelligence agents; game playing; planning; robotics; natural language understanding and speech recognition; expert systems; machine learning; adaptive systems; vision. </a:t>
            </a:r>
            <a:r>
              <a:rPr lang="en-GB" sz="1200" b="0" i="0" u="none" strike="noStrike" kern="1200" baseline="0" smtClean="0">
                <a:solidFill>
                  <a:schemeClr val="tx1"/>
                </a:solidFill>
                <a:latin typeface="+mn-lt"/>
                <a:ea typeface="+mn-ea"/>
                <a:cs typeface="+mn-cs"/>
              </a:rPr>
              <a:t>Artificial intelligence tools</a:t>
            </a:r>
            <a:r>
              <a:rPr lang="en-GB" sz="1200" b="0" i="0" u="none" strike="noStrike" kern="1200" baseline="0" dirty="0" smtClean="0">
                <a:solidFill>
                  <a:schemeClr val="tx1"/>
                </a:solidFill>
                <a:latin typeface="+mn-lt"/>
                <a:ea typeface="+mn-ea"/>
                <a:cs typeface="+mn-cs"/>
              </a:rPr>
              <a:t>: Introduction to </a:t>
            </a:r>
            <a:r>
              <a:rPr lang="en-GB" sz="1200" b="0" i="0" u="none" strike="noStrike" kern="1200" baseline="0" dirty="0" err="1" smtClean="0">
                <a:solidFill>
                  <a:schemeClr val="tx1"/>
                </a:solidFill>
                <a:latin typeface="+mn-lt"/>
                <a:ea typeface="+mn-ea"/>
                <a:cs typeface="+mn-cs"/>
              </a:rPr>
              <a:t>Prolog</a:t>
            </a:r>
            <a:r>
              <a:rPr lang="en-GB" sz="1200" b="0" i="0" u="none" strike="noStrike" kern="1200" baseline="0" dirty="0" smtClean="0">
                <a:solidFill>
                  <a:schemeClr val="tx1"/>
                </a:solidFill>
                <a:latin typeface="+mn-lt"/>
                <a:ea typeface="+mn-ea"/>
                <a:cs typeface="+mn-cs"/>
              </a:rPr>
              <a:t>, LISP.</a:t>
            </a:r>
            <a:endParaRPr lang="en-US" dirty="0"/>
          </a:p>
        </p:txBody>
      </p:sp>
      <p:sp>
        <p:nvSpPr>
          <p:cNvPr id="4" name="Slide Number Placeholder 3"/>
          <p:cNvSpPr>
            <a:spLocks noGrp="1"/>
          </p:cNvSpPr>
          <p:nvPr>
            <p:ph type="sldNum" sz="quarter" idx="10"/>
          </p:nvPr>
        </p:nvSpPr>
        <p:spPr/>
        <p:txBody>
          <a:bodyPr/>
          <a:lstStyle/>
          <a:p>
            <a:fld id="{CF2AC8F4-7C78-4E3F-88D1-8ECE1235E4C6}" type="slidenum">
              <a:rPr lang="en-US" smtClean="0"/>
              <a:t>18</a:t>
            </a:fld>
            <a:endParaRPr lang="en-US"/>
          </a:p>
        </p:txBody>
      </p:sp>
    </p:spTree>
    <p:extLst>
      <p:ext uri="{BB962C8B-B14F-4D97-AF65-F5344CB8AC3E}">
        <p14:creationId xmlns:p14="http://schemas.microsoft.com/office/powerpoint/2010/main" val="2357359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2AC8F4-7C78-4E3F-88D1-8ECE1235E4C6}" type="slidenum">
              <a:rPr lang="en-US" smtClean="0"/>
              <a:t>3</a:t>
            </a:fld>
            <a:endParaRPr lang="en-US"/>
          </a:p>
        </p:txBody>
      </p:sp>
    </p:spTree>
    <p:extLst>
      <p:ext uri="{BB962C8B-B14F-4D97-AF65-F5344CB8AC3E}">
        <p14:creationId xmlns:p14="http://schemas.microsoft.com/office/powerpoint/2010/main" val="4708638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We associate intelligence with the ability to § Perceive § Reason § Choose § Act § Achieve goals § Learn § Reflect § Communicate § Collaborate § Organize</a:t>
            </a:r>
            <a:endParaRPr lang="en-GB" sz="1200" b="1"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AI </a:t>
            </a:r>
            <a:r>
              <a:rPr lang="en-GB" sz="1200" b="0" i="0" kern="1200" dirty="0" smtClean="0">
                <a:solidFill>
                  <a:schemeClr val="tx1"/>
                </a:solidFill>
                <a:effectLst/>
                <a:latin typeface="+mn-lt"/>
                <a:ea typeface="+mn-ea"/>
                <a:cs typeface="+mn-cs"/>
              </a:rPr>
              <a:t>lives within the intersection of many classic disciplines, including philosophy, neuroscience, </a:t>
            </a:r>
            <a:r>
              <a:rPr lang="en-GB" sz="1200" b="0" i="0" kern="1200" dirty="0" err="1" smtClean="0">
                <a:solidFill>
                  <a:schemeClr val="tx1"/>
                </a:solidFill>
                <a:effectLst/>
                <a:latin typeface="+mn-lt"/>
                <a:ea typeface="+mn-ea"/>
                <a:cs typeface="+mn-cs"/>
              </a:rPr>
              <a:t>behavioral</a:t>
            </a:r>
            <a:r>
              <a:rPr lang="en-GB" sz="1200" b="0" i="0" kern="1200" dirty="0" smtClean="0">
                <a:solidFill>
                  <a:schemeClr val="tx1"/>
                </a:solidFill>
                <a:effectLst/>
                <a:latin typeface="+mn-lt"/>
                <a:ea typeface="+mn-ea"/>
                <a:cs typeface="+mn-cs"/>
              </a:rPr>
              <a:t> economics, computer science, and mechanical engineering. These interdisciplinary roots help explain why AI has captured our imagination: this burgeoning research field offers a little something for people of all interests and backgrounds. As we evolve our understanding of what AI is and how it works, we simultaneously make headway against the academic community’s most challenging research questions:</a:t>
            </a:r>
            <a:endParaRPr lang="en-US" dirty="0"/>
          </a:p>
        </p:txBody>
      </p:sp>
      <p:sp>
        <p:nvSpPr>
          <p:cNvPr id="4" name="Slide Number Placeholder 3"/>
          <p:cNvSpPr>
            <a:spLocks noGrp="1"/>
          </p:cNvSpPr>
          <p:nvPr>
            <p:ph type="sldNum" sz="quarter" idx="10"/>
          </p:nvPr>
        </p:nvSpPr>
        <p:spPr/>
        <p:txBody>
          <a:bodyPr/>
          <a:lstStyle/>
          <a:p>
            <a:fld id="{CF2AC8F4-7C78-4E3F-88D1-8ECE1235E4C6}" type="slidenum">
              <a:rPr lang="en-US" smtClean="0"/>
              <a:t>5</a:t>
            </a:fld>
            <a:endParaRPr lang="en-US"/>
          </a:p>
        </p:txBody>
      </p:sp>
    </p:spTree>
    <p:extLst>
      <p:ext uri="{BB962C8B-B14F-4D97-AF65-F5344CB8AC3E}">
        <p14:creationId xmlns:p14="http://schemas.microsoft.com/office/powerpoint/2010/main" val="710336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AI is certain to impact your career path over the next decade. Though most industries are still in the early stages of proof-of-concept (POC) development, many early adopters are already starting to enjoy the fruits of their </a:t>
            </a:r>
            <a:r>
              <a:rPr lang="en-GB" sz="1200" b="0" i="0" kern="1200" dirty="0" err="1" smtClean="0">
                <a:solidFill>
                  <a:schemeClr val="tx1"/>
                </a:solidFill>
                <a:effectLst/>
                <a:latin typeface="+mn-lt"/>
                <a:ea typeface="+mn-ea"/>
                <a:cs typeface="+mn-cs"/>
              </a:rPr>
              <a:t>labor</a:t>
            </a:r>
            <a:r>
              <a:rPr lang="en-GB" sz="1200" b="0" i="0" kern="1200" dirty="0" smtClean="0">
                <a:solidFill>
                  <a:schemeClr val="tx1"/>
                </a:solidFill>
                <a:effectLst/>
                <a:latin typeface="+mn-lt"/>
                <a:ea typeface="+mn-ea"/>
                <a:cs typeface="+mn-cs"/>
              </a:rPr>
              <a:t>. In one study, researchers found that F500 companies that proactively adopted AI technology have 3–15% higher self-reported margins than their competitors. These early success signals have triggered a wave of investment, motivating VCs and Corp. Dev. departments alike to spend tens of billions of dollars each year to develop and scale new AI capabilities. This funding has substantially increased the demand for data scientists and ML engineers, giving rise to new educational models (e.g., MOOCs, </a:t>
            </a:r>
            <a:r>
              <a:rPr lang="en-GB" sz="1200" b="0" i="0" kern="1200" dirty="0" err="1" smtClean="0">
                <a:solidFill>
                  <a:schemeClr val="tx1"/>
                </a:solidFill>
                <a:effectLst/>
                <a:latin typeface="+mn-lt"/>
                <a:ea typeface="+mn-ea"/>
                <a:cs typeface="+mn-cs"/>
              </a:rPr>
              <a:t>bootcamps</a:t>
            </a:r>
            <a:r>
              <a:rPr lang="en-GB" sz="1200" b="0" i="0" kern="1200" dirty="0" smtClean="0">
                <a:solidFill>
                  <a:schemeClr val="tx1"/>
                </a:solidFill>
                <a:effectLst/>
                <a:latin typeface="+mn-lt"/>
                <a:ea typeface="+mn-ea"/>
                <a:cs typeface="+mn-cs"/>
              </a:rPr>
              <a:t>) that support this virtuous cycle by accelerating the pace of AI adoption. No matter what role you play in our economy, you’ve probably already started to notice the effects of this wave:</a:t>
            </a:r>
            <a:endParaRPr lang="en-US" dirty="0"/>
          </a:p>
        </p:txBody>
      </p:sp>
      <p:sp>
        <p:nvSpPr>
          <p:cNvPr id="4" name="Slide Number Placeholder 3"/>
          <p:cNvSpPr>
            <a:spLocks noGrp="1"/>
          </p:cNvSpPr>
          <p:nvPr>
            <p:ph type="sldNum" sz="quarter" idx="10"/>
          </p:nvPr>
        </p:nvSpPr>
        <p:spPr/>
        <p:txBody>
          <a:bodyPr/>
          <a:lstStyle/>
          <a:p>
            <a:fld id="{CF2AC8F4-7C78-4E3F-88D1-8ECE1235E4C6}" type="slidenum">
              <a:rPr lang="en-US" smtClean="0"/>
              <a:t>7</a:t>
            </a:fld>
            <a:endParaRPr lang="en-US"/>
          </a:p>
        </p:txBody>
      </p:sp>
    </p:spTree>
    <p:extLst>
      <p:ext uri="{BB962C8B-B14F-4D97-AF65-F5344CB8AC3E}">
        <p14:creationId xmlns:p14="http://schemas.microsoft.com/office/powerpoint/2010/main" val="32117623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Outside of the office, AI will also have a far-reaching impact on our society. Though AI has the potential to expedite and improve our daily lives in ways that we haven’t yet discovered, it could just as easily be misused and abused. A few representative examples include:</a:t>
            </a:r>
            <a:endParaRPr lang="en-US" dirty="0"/>
          </a:p>
        </p:txBody>
      </p:sp>
      <p:sp>
        <p:nvSpPr>
          <p:cNvPr id="4" name="Slide Number Placeholder 3"/>
          <p:cNvSpPr>
            <a:spLocks noGrp="1"/>
          </p:cNvSpPr>
          <p:nvPr>
            <p:ph type="sldNum" sz="quarter" idx="10"/>
          </p:nvPr>
        </p:nvSpPr>
        <p:spPr/>
        <p:txBody>
          <a:bodyPr/>
          <a:lstStyle/>
          <a:p>
            <a:fld id="{CF2AC8F4-7C78-4E3F-88D1-8ECE1235E4C6}" type="slidenum">
              <a:rPr lang="en-US" smtClean="0"/>
              <a:t>8</a:t>
            </a:fld>
            <a:endParaRPr lang="en-US"/>
          </a:p>
        </p:txBody>
      </p:sp>
    </p:spTree>
    <p:extLst>
      <p:ext uri="{BB962C8B-B14F-4D97-AF65-F5344CB8AC3E}">
        <p14:creationId xmlns:p14="http://schemas.microsoft.com/office/powerpoint/2010/main" val="38810165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Though the lines between each of these five disciplines has started to blur as we’ve made progress towards AGI, this framework serves as a helpful starting point for understanding AI. Going forward, we’ll offer examples and recent trends across each of these five disciplines.</a:t>
            </a:r>
            <a:endParaRPr lang="en-US" dirty="0"/>
          </a:p>
        </p:txBody>
      </p:sp>
      <p:sp>
        <p:nvSpPr>
          <p:cNvPr id="4" name="Slide Number Placeholder 3"/>
          <p:cNvSpPr>
            <a:spLocks noGrp="1"/>
          </p:cNvSpPr>
          <p:nvPr>
            <p:ph type="sldNum" sz="quarter" idx="10"/>
          </p:nvPr>
        </p:nvSpPr>
        <p:spPr/>
        <p:txBody>
          <a:bodyPr/>
          <a:lstStyle/>
          <a:p>
            <a:fld id="{CF2AC8F4-7C78-4E3F-88D1-8ECE1235E4C6}" type="slidenum">
              <a:rPr lang="en-US" smtClean="0"/>
              <a:t>9</a:t>
            </a:fld>
            <a:endParaRPr lang="en-US"/>
          </a:p>
        </p:txBody>
      </p:sp>
    </p:spTree>
    <p:extLst>
      <p:ext uri="{BB962C8B-B14F-4D97-AF65-F5344CB8AC3E}">
        <p14:creationId xmlns:p14="http://schemas.microsoft.com/office/powerpoint/2010/main" val="8963927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smtClean="0">
                <a:solidFill>
                  <a:schemeClr val="tx1"/>
                </a:solidFill>
                <a:effectLst/>
                <a:latin typeface="+mn-lt"/>
                <a:ea typeface="+mn-ea"/>
                <a:cs typeface="+mn-cs"/>
              </a:rPr>
              <a:t>Supervised learning</a:t>
            </a:r>
            <a:r>
              <a:rPr lang="en-GB" sz="1200" b="0" i="0" kern="1200" dirty="0" smtClean="0">
                <a:solidFill>
                  <a:schemeClr val="tx1"/>
                </a:solidFill>
                <a:effectLst/>
                <a:latin typeface="+mn-lt"/>
                <a:ea typeface="+mn-ea"/>
                <a:cs typeface="+mn-cs"/>
              </a:rPr>
              <a:t>: Given an array of features (i.e., week of the year, price, etc.) and a </a:t>
            </a:r>
            <a:r>
              <a:rPr lang="en-GB" sz="1200" b="0" i="0" kern="1200" dirty="0" err="1" smtClean="0">
                <a:solidFill>
                  <a:schemeClr val="tx1"/>
                </a:solidFill>
                <a:effectLst/>
                <a:latin typeface="+mn-lt"/>
                <a:ea typeface="+mn-ea"/>
                <a:cs typeface="+mn-cs"/>
              </a:rPr>
              <a:t>labeled</a:t>
            </a:r>
            <a:r>
              <a:rPr lang="en-GB" sz="1200" b="0" i="0" kern="1200" dirty="0" smtClean="0">
                <a:solidFill>
                  <a:schemeClr val="tx1"/>
                </a:solidFill>
                <a:effectLst/>
                <a:latin typeface="+mn-lt"/>
                <a:ea typeface="+mn-ea"/>
                <a:cs typeface="+mn-cs"/>
              </a:rPr>
              <a:t> output variable (e.g., sales), predict the best possible estimate of the label variable given some new input array.</a:t>
            </a:r>
          </a:p>
          <a:p>
            <a:r>
              <a:rPr lang="en-GB" sz="1200" b="1" i="0" kern="1200" dirty="0" smtClean="0">
                <a:solidFill>
                  <a:schemeClr val="tx1"/>
                </a:solidFill>
                <a:effectLst/>
                <a:latin typeface="+mn-lt"/>
                <a:ea typeface="+mn-ea"/>
                <a:cs typeface="+mn-cs"/>
              </a:rPr>
              <a:t>Unsupervised learning</a:t>
            </a:r>
            <a:r>
              <a:rPr lang="en-GB" sz="1200" b="0" i="0" kern="1200" dirty="0" smtClean="0">
                <a:solidFill>
                  <a:schemeClr val="tx1"/>
                </a:solidFill>
                <a:effectLst/>
                <a:latin typeface="+mn-lt"/>
                <a:ea typeface="+mn-ea"/>
                <a:cs typeface="+mn-cs"/>
              </a:rPr>
              <a:t>: Given an array of features (e.g., demographic information, ZIP code, etc.), expose and visualize hidden relationships and anomalies within the array.</a:t>
            </a:r>
          </a:p>
          <a:p>
            <a:r>
              <a:rPr lang="en-GB" sz="1200" b="1" i="0" kern="1200" dirty="0" smtClean="0">
                <a:solidFill>
                  <a:schemeClr val="tx1"/>
                </a:solidFill>
                <a:effectLst/>
                <a:latin typeface="+mn-lt"/>
                <a:ea typeface="+mn-ea"/>
                <a:cs typeface="+mn-cs"/>
              </a:rPr>
              <a:t>Semi-supervised</a:t>
            </a:r>
            <a:r>
              <a:rPr lang="en-GB" sz="1200" b="0" i="0" kern="1200" dirty="0" smtClean="0">
                <a:solidFill>
                  <a:schemeClr val="tx1"/>
                </a:solidFill>
                <a:effectLst/>
                <a:latin typeface="+mn-lt"/>
                <a:ea typeface="+mn-ea"/>
                <a:cs typeface="+mn-cs"/>
              </a:rPr>
              <a:t>: Given an array of features and a limited quantity of some </a:t>
            </a:r>
            <a:r>
              <a:rPr lang="en-GB" sz="1200" b="0" i="0" kern="1200" dirty="0" err="1" smtClean="0">
                <a:solidFill>
                  <a:schemeClr val="tx1"/>
                </a:solidFill>
                <a:effectLst/>
                <a:latin typeface="+mn-lt"/>
                <a:ea typeface="+mn-ea"/>
                <a:cs typeface="+mn-cs"/>
              </a:rPr>
              <a:t>labeled</a:t>
            </a:r>
            <a:r>
              <a:rPr lang="en-GB" sz="1200" b="0" i="0" kern="1200" dirty="0" smtClean="0">
                <a:solidFill>
                  <a:schemeClr val="tx1"/>
                </a:solidFill>
                <a:effectLst/>
                <a:latin typeface="+mn-lt"/>
                <a:ea typeface="+mn-ea"/>
                <a:cs typeface="+mn-cs"/>
              </a:rPr>
              <a:t> output variable, predict the best possible estimates for the missing label variables.</a:t>
            </a:r>
          </a:p>
          <a:p>
            <a:r>
              <a:rPr lang="en-GB" sz="1200" b="1" i="0" kern="1200" dirty="0" smtClean="0">
                <a:solidFill>
                  <a:schemeClr val="tx1"/>
                </a:solidFill>
                <a:effectLst/>
                <a:latin typeface="+mn-lt"/>
                <a:ea typeface="+mn-ea"/>
                <a:cs typeface="+mn-cs"/>
              </a:rPr>
              <a:t>Reinforcement learning: </a:t>
            </a:r>
            <a:r>
              <a:rPr lang="en-GB" sz="1200" b="0" i="0" kern="1200" dirty="0" smtClean="0">
                <a:solidFill>
                  <a:schemeClr val="tx1"/>
                </a:solidFill>
                <a:effectLst/>
                <a:latin typeface="+mn-lt"/>
                <a:ea typeface="+mn-ea"/>
                <a:cs typeface="+mn-cs"/>
              </a:rPr>
              <a:t>Given some objective, train an artificial agent to maximize its utility according to some user-defined utility function.</a:t>
            </a:r>
          </a:p>
          <a:p>
            <a:endParaRPr lang="en-US" dirty="0"/>
          </a:p>
        </p:txBody>
      </p:sp>
      <p:sp>
        <p:nvSpPr>
          <p:cNvPr id="4" name="Slide Number Placeholder 3"/>
          <p:cNvSpPr>
            <a:spLocks noGrp="1"/>
          </p:cNvSpPr>
          <p:nvPr>
            <p:ph type="sldNum" sz="quarter" idx="10"/>
          </p:nvPr>
        </p:nvSpPr>
        <p:spPr/>
        <p:txBody>
          <a:bodyPr/>
          <a:lstStyle/>
          <a:p>
            <a:fld id="{CF2AC8F4-7C78-4E3F-88D1-8ECE1235E4C6}" type="slidenum">
              <a:rPr lang="en-US" smtClean="0"/>
              <a:t>10</a:t>
            </a:fld>
            <a:endParaRPr lang="en-US"/>
          </a:p>
        </p:txBody>
      </p:sp>
    </p:spTree>
    <p:extLst>
      <p:ext uri="{BB962C8B-B14F-4D97-AF65-F5344CB8AC3E}">
        <p14:creationId xmlns:p14="http://schemas.microsoft.com/office/powerpoint/2010/main" val="25664514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Expert systems are the most prevalent type of AI and are often incorporated along-side ML to help reduce the downside risk of errant predictions. Google’s Nest home automation technology is a prime example of an ES at work. Users program their preferences into Nest over time, enabling the system to automatically adjust housing temperature to desired levels and reduce heating expenses. Using ML to predict desired temperatures could lead to wild swings in settings and energy costs, so user-defined logic is critical to stabilizing these predictions.</a:t>
            </a:r>
            <a:endParaRPr lang="en-US" dirty="0"/>
          </a:p>
        </p:txBody>
      </p:sp>
      <p:sp>
        <p:nvSpPr>
          <p:cNvPr id="4" name="Slide Number Placeholder 3"/>
          <p:cNvSpPr>
            <a:spLocks noGrp="1"/>
          </p:cNvSpPr>
          <p:nvPr>
            <p:ph type="sldNum" sz="quarter" idx="10"/>
          </p:nvPr>
        </p:nvSpPr>
        <p:spPr/>
        <p:txBody>
          <a:bodyPr/>
          <a:lstStyle/>
          <a:p>
            <a:fld id="{CF2AC8F4-7C78-4E3F-88D1-8ECE1235E4C6}" type="slidenum">
              <a:rPr lang="en-US" smtClean="0"/>
              <a:t>11</a:t>
            </a:fld>
            <a:endParaRPr lang="en-US"/>
          </a:p>
        </p:txBody>
      </p:sp>
    </p:spTree>
    <p:extLst>
      <p:ext uri="{BB962C8B-B14F-4D97-AF65-F5344CB8AC3E}">
        <p14:creationId xmlns:p14="http://schemas.microsoft.com/office/powerpoint/2010/main" val="1808955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Potential uses for CV have been studied for decades, but CV has only recently become possible at scale thanks to three innovations:</a:t>
            </a:r>
          </a:p>
          <a:p>
            <a:r>
              <a:rPr lang="en-GB" sz="1200" b="1" i="0" kern="1200" dirty="0" smtClean="0">
                <a:solidFill>
                  <a:schemeClr val="tx1"/>
                </a:solidFill>
                <a:effectLst/>
                <a:latin typeface="+mn-lt"/>
                <a:ea typeface="+mn-ea"/>
                <a:cs typeface="+mn-cs"/>
              </a:rPr>
              <a:t>More efficient algorithms: </a:t>
            </a:r>
            <a:r>
              <a:rPr lang="en-GB" sz="1200" b="0" i="0" kern="1200" dirty="0" smtClean="0">
                <a:solidFill>
                  <a:schemeClr val="tx1"/>
                </a:solidFill>
                <a:effectLst/>
                <a:latin typeface="+mn-lt"/>
                <a:ea typeface="+mn-ea"/>
                <a:cs typeface="+mn-cs"/>
              </a:rPr>
              <a:t>Deep learning (convolutional neural networks, specifically) significantly reduces the memory footprint and computational runtime of CV tasks.</a:t>
            </a:r>
          </a:p>
          <a:p>
            <a:r>
              <a:rPr lang="en-GB" sz="1200" b="1" i="0" kern="1200" dirty="0" smtClean="0">
                <a:solidFill>
                  <a:schemeClr val="tx1"/>
                </a:solidFill>
                <a:effectLst/>
                <a:latin typeface="+mn-lt"/>
                <a:ea typeface="+mn-ea"/>
                <a:cs typeface="+mn-cs"/>
              </a:rPr>
              <a:t>Better computing resources</a:t>
            </a:r>
            <a:r>
              <a:rPr lang="en-GB" sz="1200" b="0" i="0" kern="1200" dirty="0" smtClean="0">
                <a:solidFill>
                  <a:schemeClr val="tx1"/>
                </a:solidFill>
                <a:effectLst/>
                <a:latin typeface="+mn-lt"/>
                <a:ea typeface="+mn-ea"/>
                <a:cs typeface="+mn-cs"/>
              </a:rPr>
              <a:t>: GPU improvements, distributed architectures (e.g., Spark), and the availability of inexpensive cloud computing resources have made it cheaper than ever to run memory-hungry CV algorithms.</a:t>
            </a:r>
          </a:p>
          <a:p>
            <a:r>
              <a:rPr lang="en-GB" sz="1200" b="1" i="0" kern="1200" dirty="0" smtClean="0">
                <a:solidFill>
                  <a:schemeClr val="tx1"/>
                </a:solidFill>
                <a:effectLst/>
                <a:latin typeface="+mn-lt"/>
                <a:ea typeface="+mn-ea"/>
                <a:cs typeface="+mn-cs"/>
              </a:rPr>
              <a:t>Availability of images to train on</a:t>
            </a:r>
            <a:r>
              <a:rPr lang="en-GB" sz="1200" b="0" i="0" kern="1200" dirty="0" smtClean="0">
                <a:solidFill>
                  <a:schemeClr val="tx1"/>
                </a:solidFill>
                <a:effectLst/>
                <a:latin typeface="+mn-lt"/>
                <a:ea typeface="+mn-ea"/>
                <a:cs typeface="+mn-cs"/>
              </a:rPr>
              <a:t>: The proliferation of social media platforms, community forums, and digital / mobile cameras have drastically increased the number of publicly-available images that can be used to train CV algorithms.</a:t>
            </a:r>
          </a:p>
          <a:p>
            <a:endParaRPr lang="en-US" dirty="0"/>
          </a:p>
        </p:txBody>
      </p:sp>
      <p:sp>
        <p:nvSpPr>
          <p:cNvPr id="4" name="Slide Number Placeholder 3"/>
          <p:cNvSpPr>
            <a:spLocks noGrp="1"/>
          </p:cNvSpPr>
          <p:nvPr>
            <p:ph type="sldNum" sz="quarter" idx="10"/>
          </p:nvPr>
        </p:nvSpPr>
        <p:spPr/>
        <p:txBody>
          <a:bodyPr/>
          <a:lstStyle/>
          <a:p>
            <a:fld id="{CF2AC8F4-7C78-4E3F-88D1-8ECE1235E4C6}" type="slidenum">
              <a:rPr lang="en-US" smtClean="0"/>
              <a:t>12</a:t>
            </a:fld>
            <a:endParaRPr lang="en-US"/>
          </a:p>
        </p:txBody>
      </p:sp>
    </p:spTree>
    <p:extLst>
      <p:ext uri="{BB962C8B-B14F-4D97-AF65-F5344CB8AC3E}">
        <p14:creationId xmlns:p14="http://schemas.microsoft.com/office/powerpoint/2010/main" val="13060046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421017-76CC-4EB9-B7EC-95DFCF285C0E}" type="datetimeFigureOut">
              <a:rPr lang="en-US" smtClean="0"/>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AF04FF-542B-48AA-9CC7-F6BE070D9770}" type="slidenum">
              <a:rPr lang="en-US" smtClean="0"/>
              <a:t>‹#›</a:t>
            </a:fld>
            <a:endParaRPr lang="en-US"/>
          </a:p>
        </p:txBody>
      </p:sp>
    </p:spTree>
    <p:extLst>
      <p:ext uri="{BB962C8B-B14F-4D97-AF65-F5344CB8AC3E}">
        <p14:creationId xmlns:p14="http://schemas.microsoft.com/office/powerpoint/2010/main" val="161141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421017-76CC-4EB9-B7EC-95DFCF285C0E}" type="datetimeFigureOut">
              <a:rPr lang="en-US" smtClean="0"/>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AF04FF-542B-48AA-9CC7-F6BE070D9770}" type="slidenum">
              <a:rPr lang="en-US" smtClean="0"/>
              <a:t>‹#›</a:t>
            </a:fld>
            <a:endParaRPr lang="en-US"/>
          </a:p>
        </p:txBody>
      </p:sp>
    </p:spTree>
    <p:extLst>
      <p:ext uri="{BB962C8B-B14F-4D97-AF65-F5344CB8AC3E}">
        <p14:creationId xmlns:p14="http://schemas.microsoft.com/office/powerpoint/2010/main" val="677181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421017-76CC-4EB9-B7EC-95DFCF285C0E}" type="datetimeFigureOut">
              <a:rPr lang="en-US" smtClean="0"/>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AF04FF-542B-48AA-9CC7-F6BE070D9770}" type="slidenum">
              <a:rPr lang="en-US" smtClean="0"/>
              <a:t>‹#›</a:t>
            </a:fld>
            <a:endParaRPr lang="en-US"/>
          </a:p>
        </p:txBody>
      </p:sp>
    </p:spTree>
    <p:extLst>
      <p:ext uri="{BB962C8B-B14F-4D97-AF65-F5344CB8AC3E}">
        <p14:creationId xmlns:p14="http://schemas.microsoft.com/office/powerpoint/2010/main" val="1984133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421017-76CC-4EB9-B7EC-95DFCF285C0E}" type="datetimeFigureOut">
              <a:rPr lang="en-US" smtClean="0"/>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AF04FF-542B-48AA-9CC7-F6BE070D9770}" type="slidenum">
              <a:rPr lang="en-US" smtClean="0"/>
              <a:t>‹#›</a:t>
            </a:fld>
            <a:endParaRPr lang="en-US"/>
          </a:p>
        </p:txBody>
      </p:sp>
    </p:spTree>
    <p:extLst>
      <p:ext uri="{BB962C8B-B14F-4D97-AF65-F5344CB8AC3E}">
        <p14:creationId xmlns:p14="http://schemas.microsoft.com/office/powerpoint/2010/main" val="734556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421017-76CC-4EB9-B7EC-95DFCF285C0E}" type="datetimeFigureOut">
              <a:rPr lang="en-US" smtClean="0"/>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AF04FF-542B-48AA-9CC7-F6BE070D9770}" type="slidenum">
              <a:rPr lang="en-US" smtClean="0"/>
              <a:t>‹#›</a:t>
            </a:fld>
            <a:endParaRPr lang="en-US"/>
          </a:p>
        </p:txBody>
      </p:sp>
    </p:spTree>
    <p:extLst>
      <p:ext uri="{BB962C8B-B14F-4D97-AF65-F5344CB8AC3E}">
        <p14:creationId xmlns:p14="http://schemas.microsoft.com/office/powerpoint/2010/main" val="369986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421017-76CC-4EB9-B7EC-95DFCF285C0E}" type="datetimeFigureOut">
              <a:rPr lang="en-US" smtClean="0"/>
              <a:t>9/20/2021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AF04FF-542B-48AA-9CC7-F6BE070D9770}" type="slidenum">
              <a:rPr lang="en-US" smtClean="0"/>
              <a:t>‹#›</a:t>
            </a:fld>
            <a:endParaRPr lang="en-US"/>
          </a:p>
        </p:txBody>
      </p:sp>
    </p:spTree>
    <p:extLst>
      <p:ext uri="{BB962C8B-B14F-4D97-AF65-F5344CB8AC3E}">
        <p14:creationId xmlns:p14="http://schemas.microsoft.com/office/powerpoint/2010/main" val="2980435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421017-76CC-4EB9-B7EC-95DFCF285C0E}" type="datetimeFigureOut">
              <a:rPr lang="en-US" smtClean="0"/>
              <a:t>9/20/2021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AF04FF-542B-48AA-9CC7-F6BE070D9770}" type="slidenum">
              <a:rPr lang="en-US" smtClean="0"/>
              <a:t>‹#›</a:t>
            </a:fld>
            <a:endParaRPr lang="en-US"/>
          </a:p>
        </p:txBody>
      </p:sp>
    </p:spTree>
    <p:extLst>
      <p:ext uri="{BB962C8B-B14F-4D97-AF65-F5344CB8AC3E}">
        <p14:creationId xmlns:p14="http://schemas.microsoft.com/office/powerpoint/2010/main" val="456104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421017-76CC-4EB9-B7EC-95DFCF285C0E}" type="datetimeFigureOut">
              <a:rPr lang="en-US" smtClean="0"/>
              <a:t>9/20/2021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AF04FF-542B-48AA-9CC7-F6BE070D9770}" type="slidenum">
              <a:rPr lang="en-US" smtClean="0"/>
              <a:t>‹#›</a:t>
            </a:fld>
            <a:endParaRPr lang="en-US"/>
          </a:p>
        </p:txBody>
      </p:sp>
    </p:spTree>
    <p:extLst>
      <p:ext uri="{BB962C8B-B14F-4D97-AF65-F5344CB8AC3E}">
        <p14:creationId xmlns:p14="http://schemas.microsoft.com/office/powerpoint/2010/main" val="154696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421017-76CC-4EB9-B7EC-95DFCF285C0E}" type="datetimeFigureOut">
              <a:rPr lang="en-US" smtClean="0"/>
              <a:t>9/20/2021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AF04FF-542B-48AA-9CC7-F6BE070D9770}" type="slidenum">
              <a:rPr lang="en-US" smtClean="0"/>
              <a:t>‹#›</a:t>
            </a:fld>
            <a:endParaRPr lang="en-US"/>
          </a:p>
        </p:txBody>
      </p:sp>
    </p:spTree>
    <p:extLst>
      <p:ext uri="{BB962C8B-B14F-4D97-AF65-F5344CB8AC3E}">
        <p14:creationId xmlns:p14="http://schemas.microsoft.com/office/powerpoint/2010/main" val="2911056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421017-76CC-4EB9-B7EC-95DFCF285C0E}" type="datetimeFigureOut">
              <a:rPr lang="en-US" smtClean="0"/>
              <a:t>9/20/2021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AF04FF-542B-48AA-9CC7-F6BE070D9770}" type="slidenum">
              <a:rPr lang="en-US" smtClean="0"/>
              <a:t>‹#›</a:t>
            </a:fld>
            <a:endParaRPr lang="en-US"/>
          </a:p>
        </p:txBody>
      </p:sp>
    </p:spTree>
    <p:extLst>
      <p:ext uri="{BB962C8B-B14F-4D97-AF65-F5344CB8AC3E}">
        <p14:creationId xmlns:p14="http://schemas.microsoft.com/office/powerpoint/2010/main" val="2197442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421017-76CC-4EB9-B7EC-95DFCF285C0E}" type="datetimeFigureOut">
              <a:rPr lang="en-US" smtClean="0"/>
              <a:t>9/20/2021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AF04FF-542B-48AA-9CC7-F6BE070D9770}" type="slidenum">
              <a:rPr lang="en-US" smtClean="0"/>
              <a:t>‹#›</a:t>
            </a:fld>
            <a:endParaRPr lang="en-US"/>
          </a:p>
        </p:txBody>
      </p:sp>
    </p:spTree>
    <p:extLst>
      <p:ext uri="{BB962C8B-B14F-4D97-AF65-F5344CB8AC3E}">
        <p14:creationId xmlns:p14="http://schemas.microsoft.com/office/powerpoint/2010/main" val="3113791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421017-76CC-4EB9-B7EC-95DFCF285C0E}" type="datetimeFigureOut">
              <a:rPr lang="en-US" smtClean="0"/>
              <a:t>9/20/2021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AF04FF-542B-48AA-9CC7-F6BE070D9770}" type="slidenum">
              <a:rPr lang="en-US" smtClean="0"/>
              <a:t>‹#›</a:t>
            </a:fld>
            <a:endParaRPr lang="en-US"/>
          </a:p>
        </p:txBody>
      </p:sp>
    </p:spTree>
    <p:extLst>
      <p:ext uri="{BB962C8B-B14F-4D97-AF65-F5344CB8AC3E}">
        <p14:creationId xmlns:p14="http://schemas.microsoft.com/office/powerpoint/2010/main" val="21988281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araka.eric@ku.ac.k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FOUNDATIONS OF ARTIFICIAL INTELLIGENCE</a:t>
            </a:r>
            <a:endParaRPr lang="en-US" dirty="0"/>
          </a:p>
        </p:txBody>
      </p:sp>
      <p:sp>
        <p:nvSpPr>
          <p:cNvPr id="3" name="Subtitle 2"/>
          <p:cNvSpPr>
            <a:spLocks noGrp="1"/>
          </p:cNvSpPr>
          <p:nvPr>
            <p:ph type="subTitle" idx="1"/>
          </p:nvPr>
        </p:nvSpPr>
        <p:spPr/>
        <p:txBody>
          <a:bodyPr/>
          <a:lstStyle/>
          <a:p>
            <a:r>
              <a:rPr lang="en-GB" dirty="0" smtClean="0"/>
              <a:t>SCO113</a:t>
            </a:r>
          </a:p>
          <a:p>
            <a:r>
              <a:rPr lang="en-GB" dirty="0" smtClean="0"/>
              <a:t>Lecturer: Eric Araka</a:t>
            </a:r>
            <a:endParaRPr lang="en-US" dirty="0"/>
          </a:p>
        </p:txBody>
      </p:sp>
    </p:spTree>
    <p:extLst>
      <p:ext uri="{BB962C8B-B14F-4D97-AF65-F5344CB8AC3E}">
        <p14:creationId xmlns:p14="http://schemas.microsoft.com/office/powerpoint/2010/main" val="24918236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98455"/>
          </a:xfrm>
        </p:spPr>
        <p:txBody>
          <a:bodyPr/>
          <a:lstStyle/>
          <a:p>
            <a:pPr algn="ctr"/>
            <a:r>
              <a:rPr lang="en-US" dirty="0" smtClean="0"/>
              <a:t>Machine Learning</a:t>
            </a:r>
            <a:endParaRPr lang="en-US" dirty="0"/>
          </a:p>
        </p:txBody>
      </p:sp>
      <p:sp>
        <p:nvSpPr>
          <p:cNvPr id="3" name="Content Placeholder 2"/>
          <p:cNvSpPr>
            <a:spLocks noGrp="1"/>
          </p:cNvSpPr>
          <p:nvPr>
            <p:ph idx="1"/>
          </p:nvPr>
        </p:nvSpPr>
        <p:spPr>
          <a:xfrm>
            <a:off x="838200" y="1363580"/>
            <a:ext cx="10515600" cy="5374104"/>
          </a:xfrm>
        </p:spPr>
        <p:txBody>
          <a:bodyPr/>
          <a:lstStyle/>
          <a:p>
            <a:r>
              <a:rPr lang="en-GB" dirty="0" smtClean="0"/>
              <a:t>Machine learning (ML) is the science of empowering machines to make decisions without human intervention. This sub-discipline forms the backbone of AI, enabling computers to learn and interpret patterns in images, sounds, and structured data using multidimensional arrays. ML is further subdivided into four types of learning:</a:t>
            </a:r>
            <a:endParaRPr lang="en-US" dirty="0"/>
          </a:p>
        </p:txBody>
      </p:sp>
      <p:pic>
        <p:nvPicPr>
          <p:cNvPr id="4" name="Picture 3"/>
          <p:cNvPicPr>
            <a:picLocks noChangeAspect="1"/>
          </p:cNvPicPr>
          <p:nvPr/>
        </p:nvPicPr>
        <p:blipFill>
          <a:blip r:embed="rId3"/>
          <a:stretch>
            <a:fillRect/>
          </a:stretch>
        </p:blipFill>
        <p:spPr>
          <a:xfrm>
            <a:off x="2354061" y="3352800"/>
            <a:ext cx="7515962" cy="3135230"/>
          </a:xfrm>
          <a:prstGeom prst="rect">
            <a:avLst/>
          </a:prstGeom>
        </p:spPr>
      </p:pic>
    </p:spTree>
    <p:extLst>
      <p:ext uri="{BB962C8B-B14F-4D97-AF65-F5344CB8AC3E}">
        <p14:creationId xmlns:p14="http://schemas.microsoft.com/office/powerpoint/2010/main" val="16597844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Expert Systems</a:t>
            </a:r>
            <a:endParaRPr lang="en-US" dirty="0"/>
          </a:p>
        </p:txBody>
      </p:sp>
      <p:sp>
        <p:nvSpPr>
          <p:cNvPr id="3" name="Content Placeholder 2"/>
          <p:cNvSpPr>
            <a:spLocks noGrp="1"/>
          </p:cNvSpPr>
          <p:nvPr>
            <p:ph idx="1"/>
          </p:nvPr>
        </p:nvSpPr>
        <p:spPr/>
        <p:txBody>
          <a:bodyPr>
            <a:normAutofit fontScale="92500"/>
          </a:bodyPr>
          <a:lstStyle/>
          <a:p>
            <a:r>
              <a:rPr lang="en-GB" dirty="0" smtClean="0"/>
              <a:t>An expert system (ES) is an artificial agent which leverages pre-programmed knowledge to offer advice or make decisions. In its simplest form, we can think of an ES as a complicated decision tree or nested if-then logic: if x, y, and w happen, we instruct the computer to do z. Though expert systems don’t enjoy the same hype as machine learning, there are many reasons why we might prefer an ES over ML:</a:t>
            </a:r>
          </a:p>
          <a:p>
            <a:pPr lvl="1"/>
            <a:r>
              <a:rPr lang="en-GB" dirty="0" smtClean="0"/>
              <a:t>An expert system can take advantage of human insights discovered through trial and error</a:t>
            </a:r>
          </a:p>
          <a:p>
            <a:pPr lvl="1"/>
            <a:r>
              <a:rPr lang="en-GB" dirty="0" smtClean="0"/>
              <a:t>Expert systems are more predictable and are less likely to make extreme errors when faced with previously-unseen inputs</a:t>
            </a:r>
          </a:p>
          <a:p>
            <a:pPr lvl="1"/>
            <a:r>
              <a:rPr lang="en-GB" dirty="0" smtClean="0"/>
              <a:t>Expert systems have historically been faster and easier to implement, though ML has become much more accessible in recent years</a:t>
            </a:r>
            <a:endParaRPr lang="en-US" dirty="0"/>
          </a:p>
        </p:txBody>
      </p:sp>
    </p:spTree>
    <p:extLst>
      <p:ext uri="{BB962C8B-B14F-4D97-AF65-F5344CB8AC3E}">
        <p14:creationId xmlns:p14="http://schemas.microsoft.com/office/powerpoint/2010/main" val="37755075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Computer Vision</a:t>
            </a:r>
            <a:endParaRPr lang="en-US" dirty="0"/>
          </a:p>
        </p:txBody>
      </p:sp>
      <p:sp>
        <p:nvSpPr>
          <p:cNvPr id="3" name="Content Placeholder 2"/>
          <p:cNvSpPr>
            <a:spLocks noGrp="1"/>
          </p:cNvSpPr>
          <p:nvPr>
            <p:ph idx="1"/>
          </p:nvPr>
        </p:nvSpPr>
        <p:spPr/>
        <p:txBody>
          <a:bodyPr/>
          <a:lstStyle/>
          <a:p>
            <a:r>
              <a:rPr lang="en-GB" dirty="0" smtClean="0"/>
              <a:t>Computer vision (CV) is the automatic extraction, analysis, and interpretation of images or videos. CV converts photos and videos into numerical arrays, enabling ML algorithms to draw inferences, make predictions, and even generate new images based on user-defined inputs.</a:t>
            </a:r>
          </a:p>
          <a:p>
            <a:endParaRPr lang="en-US" dirty="0"/>
          </a:p>
        </p:txBody>
      </p:sp>
      <p:pic>
        <p:nvPicPr>
          <p:cNvPr id="4" name="Picture 3"/>
          <p:cNvPicPr>
            <a:picLocks noChangeAspect="1"/>
          </p:cNvPicPr>
          <p:nvPr/>
        </p:nvPicPr>
        <p:blipFill>
          <a:blip r:embed="rId3"/>
          <a:stretch>
            <a:fillRect/>
          </a:stretch>
        </p:blipFill>
        <p:spPr>
          <a:xfrm>
            <a:off x="1409199" y="4001294"/>
            <a:ext cx="3181350" cy="2390775"/>
          </a:xfrm>
          <a:prstGeom prst="rect">
            <a:avLst/>
          </a:prstGeom>
        </p:spPr>
      </p:pic>
    </p:spTree>
    <p:extLst>
      <p:ext uri="{BB962C8B-B14F-4D97-AF65-F5344CB8AC3E}">
        <p14:creationId xmlns:p14="http://schemas.microsoft.com/office/powerpoint/2010/main" val="16374956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Computer Vision Cont’d</a:t>
            </a:r>
            <a:endParaRPr lang="en-US" dirty="0"/>
          </a:p>
        </p:txBody>
      </p:sp>
      <p:sp>
        <p:nvSpPr>
          <p:cNvPr id="3" name="Content Placeholder 2"/>
          <p:cNvSpPr>
            <a:spLocks noGrp="1"/>
          </p:cNvSpPr>
          <p:nvPr>
            <p:ph idx="1"/>
          </p:nvPr>
        </p:nvSpPr>
        <p:spPr/>
        <p:txBody>
          <a:bodyPr>
            <a:normAutofit/>
          </a:bodyPr>
          <a:lstStyle/>
          <a:p>
            <a:r>
              <a:rPr lang="en-GB" sz="2000" dirty="0" smtClean="0"/>
              <a:t>These three innovations have opened the floodgates for new CV use cases, including self-driving cars and automated retailers (e.g., Amazon Go). As cameras, LIDAR, and other spatial sensors become less expensive, we’ll soon find ways to alleviate many of our most inefficient processes using CV.</a:t>
            </a:r>
            <a:endParaRPr lang="en-US" sz="2000" dirty="0"/>
          </a:p>
        </p:txBody>
      </p:sp>
      <p:pic>
        <p:nvPicPr>
          <p:cNvPr id="4" name="Picture 3"/>
          <p:cNvPicPr>
            <a:picLocks noChangeAspect="1"/>
          </p:cNvPicPr>
          <p:nvPr/>
        </p:nvPicPr>
        <p:blipFill>
          <a:blip r:embed="rId2"/>
          <a:stretch>
            <a:fillRect/>
          </a:stretch>
        </p:blipFill>
        <p:spPr>
          <a:xfrm>
            <a:off x="2839453" y="2779629"/>
            <a:ext cx="6753726" cy="3798970"/>
          </a:xfrm>
          <a:prstGeom prst="rect">
            <a:avLst/>
          </a:prstGeom>
        </p:spPr>
      </p:pic>
    </p:spTree>
    <p:extLst>
      <p:ext uri="{BB962C8B-B14F-4D97-AF65-F5344CB8AC3E}">
        <p14:creationId xmlns:p14="http://schemas.microsoft.com/office/powerpoint/2010/main" val="23513812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Natural Language Processing</a:t>
            </a:r>
            <a:endParaRPr lang="en-US" dirty="0"/>
          </a:p>
        </p:txBody>
      </p:sp>
      <p:sp>
        <p:nvSpPr>
          <p:cNvPr id="3" name="Content Placeholder 2"/>
          <p:cNvSpPr>
            <a:spLocks noGrp="1"/>
          </p:cNvSpPr>
          <p:nvPr>
            <p:ph idx="1"/>
          </p:nvPr>
        </p:nvSpPr>
        <p:spPr/>
        <p:txBody>
          <a:bodyPr>
            <a:normAutofit lnSpcReduction="10000"/>
          </a:bodyPr>
          <a:lstStyle/>
          <a:p>
            <a:r>
              <a:rPr lang="en-GB" dirty="0" smtClean="0"/>
              <a:t>Natural language processing (NLP) is the automatic extraction, analysis, and generation of human language. NLP algorithms parse sentences in various ways (e.g., splitting by word, splitting by letter, reading both left-to-right and right-to-left, etc.) to automatically draw inferences about the writer’s meaning and intent. NLP’s various use cases include:</a:t>
            </a:r>
          </a:p>
          <a:p>
            <a:pPr lvl="1">
              <a:buFont typeface="Wingdings" panose="05000000000000000000" pitchFamily="2" charset="2"/>
              <a:buChar char="ü"/>
            </a:pPr>
            <a:r>
              <a:rPr lang="en-GB" dirty="0" smtClean="0"/>
              <a:t>Named entity recognition and conference resolution</a:t>
            </a:r>
          </a:p>
          <a:p>
            <a:pPr lvl="1">
              <a:buFont typeface="Wingdings" panose="05000000000000000000" pitchFamily="2" charset="2"/>
              <a:buChar char="ü"/>
            </a:pPr>
            <a:r>
              <a:rPr lang="en-GB" dirty="0" smtClean="0"/>
              <a:t>Part-of-speech tagging</a:t>
            </a:r>
          </a:p>
          <a:p>
            <a:pPr lvl="1">
              <a:buFont typeface="Wingdings" panose="05000000000000000000" pitchFamily="2" charset="2"/>
              <a:buChar char="ü"/>
            </a:pPr>
            <a:r>
              <a:rPr lang="en-GB" dirty="0" smtClean="0"/>
              <a:t>Reading comprehension &amp; question answering</a:t>
            </a:r>
          </a:p>
          <a:p>
            <a:pPr lvl="1">
              <a:buFont typeface="Wingdings" panose="05000000000000000000" pitchFamily="2" charset="2"/>
              <a:buChar char="ü"/>
            </a:pPr>
            <a:r>
              <a:rPr lang="en-GB" dirty="0" smtClean="0"/>
              <a:t>Machine translation</a:t>
            </a:r>
          </a:p>
          <a:p>
            <a:pPr lvl="1">
              <a:buFont typeface="Wingdings" panose="05000000000000000000" pitchFamily="2" charset="2"/>
              <a:buChar char="ü"/>
            </a:pPr>
            <a:r>
              <a:rPr lang="en-GB" dirty="0" smtClean="0"/>
              <a:t>Text summarization &amp; topic </a:t>
            </a:r>
            <a:r>
              <a:rPr lang="en-GB" dirty="0" err="1" smtClean="0"/>
              <a:t>modeling</a:t>
            </a:r>
            <a:endParaRPr lang="en-GB" dirty="0" smtClean="0"/>
          </a:p>
          <a:p>
            <a:pPr lvl="1">
              <a:buFont typeface="Wingdings" panose="05000000000000000000" pitchFamily="2" charset="2"/>
              <a:buChar char="ü"/>
            </a:pPr>
            <a:r>
              <a:rPr lang="en-GB" dirty="0" smtClean="0"/>
              <a:t>Spellcheck &amp; autocomplete</a:t>
            </a:r>
            <a:endParaRPr lang="en-US" dirty="0"/>
          </a:p>
        </p:txBody>
      </p:sp>
    </p:spTree>
    <p:extLst>
      <p:ext uri="{BB962C8B-B14F-4D97-AF65-F5344CB8AC3E}">
        <p14:creationId xmlns:p14="http://schemas.microsoft.com/office/powerpoint/2010/main" val="2030951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Robotics</a:t>
            </a:r>
            <a:endParaRPr lang="en-US" dirty="0"/>
          </a:p>
        </p:txBody>
      </p:sp>
      <p:sp>
        <p:nvSpPr>
          <p:cNvPr id="3" name="Content Placeholder 2"/>
          <p:cNvSpPr>
            <a:spLocks noGrp="1"/>
          </p:cNvSpPr>
          <p:nvPr>
            <p:ph idx="1"/>
          </p:nvPr>
        </p:nvSpPr>
        <p:spPr/>
        <p:txBody>
          <a:bodyPr/>
          <a:lstStyle/>
          <a:p>
            <a:r>
              <a:rPr lang="en-GB" dirty="0" smtClean="0"/>
              <a:t>Robotics is the science of designing, constructing, operating, and applying robots to solve human problems. Robots come in thousands of shapes and sizes, making it difficult to nail down the precise meaning of the term.</a:t>
            </a:r>
            <a:endParaRPr lang="en-US" dirty="0"/>
          </a:p>
        </p:txBody>
      </p:sp>
      <p:pic>
        <p:nvPicPr>
          <p:cNvPr id="4" name="Picture 3"/>
          <p:cNvPicPr>
            <a:picLocks noChangeAspect="1"/>
          </p:cNvPicPr>
          <p:nvPr/>
        </p:nvPicPr>
        <p:blipFill>
          <a:blip r:embed="rId3"/>
          <a:stretch>
            <a:fillRect/>
          </a:stretch>
        </p:blipFill>
        <p:spPr>
          <a:xfrm>
            <a:off x="3810000" y="3605213"/>
            <a:ext cx="4572000" cy="2571750"/>
          </a:xfrm>
          <a:prstGeom prst="rect">
            <a:avLst/>
          </a:prstGeom>
        </p:spPr>
      </p:pic>
    </p:spTree>
    <p:extLst>
      <p:ext uri="{BB962C8B-B14F-4D97-AF65-F5344CB8AC3E}">
        <p14:creationId xmlns:p14="http://schemas.microsoft.com/office/powerpoint/2010/main" val="9972174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9811" y="2257199"/>
            <a:ext cx="11053010" cy="1815882"/>
          </a:xfrm>
          <a:prstGeom prst="rect">
            <a:avLst/>
          </a:prstGeom>
        </p:spPr>
        <p:txBody>
          <a:bodyPr wrap="square">
            <a:spAutoFit/>
          </a:bodyPr>
          <a:lstStyle/>
          <a:p>
            <a:pPr algn="ctr"/>
            <a:r>
              <a:rPr lang="en-GB" sz="2800" dirty="0" smtClean="0"/>
              <a:t>Most robots rely on expert systems to accomplish their objective, but the robots of tomorrow will become exponentially more useful by incorporating machine learning, computer vision, and natural language processing into their operating systems.</a:t>
            </a:r>
            <a:endParaRPr lang="en-US" sz="2800" dirty="0"/>
          </a:p>
        </p:txBody>
      </p:sp>
    </p:spTree>
    <p:extLst>
      <p:ext uri="{BB962C8B-B14F-4D97-AF65-F5344CB8AC3E}">
        <p14:creationId xmlns:p14="http://schemas.microsoft.com/office/powerpoint/2010/main" val="1127212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5643" y="1118209"/>
            <a:ext cx="11053010" cy="5262979"/>
          </a:xfrm>
          <a:prstGeom prst="rect">
            <a:avLst/>
          </a:prstGeom>
        </p:spPr>
        <p:txBody>
          <a:bodyPr wrap="square">
            <a:spAutoFit/>
          </a:bodyPr>
          <a:lstStyle/>
          <a:p>
            <a:pPr algn="ctr"/>
            <a:r>
              <a:rPr lang="en-GB" sz="2800" dirty="0"/>
              <a:t>Russell and </a:t>
            </a:r>
            <a:r>
              <a:rPr lang="en-GB" sz="2800" dirty="0" err="1"/>
              <a:t>Norvig’s</a:t>
            </a:r>
            <a:r>
              <a:rPr lang="en-GB" sz="2800" dirty="0"/>
              <a:t> framework provides a useful structure for thinking about AI, but these five categories aren’t meant to be mutually exclusive; the most exciting innovations of the last decade have occurred within their intersections. </a:t>
            </a:r>
            <a:endParaRPr lang="en-GB" sz="2800" dirty="0" smtClean="0"/>
          </a:p>
          <a:p>
            <a:pPr algn="ctr"/>
            <a:endParaRPr lang="en-GB" sz="2800" dirty="0"/>
          </a:p>
          <a:p>
            <a:pPr algn="ctr"/>
            <a:r>
              <a:rPr lang="en-GB" sz="2800" dirty="0" smtClean="0"/>
              <a:t>This </a:t>
            </a:r>
            <a:r>
              <a:rPr lang="en-GB" sz="2800" dirty="0"/>
              <a:t>disciplinary blending will only become more pronounced as time goes on: delivery drones, self-driving cars, and artificial general intelligence must tightly integrate all five disciplines if they are to succeed. </a:t>
            </a:r>
            <a:endParaRPr lang="en-GB" sz="2800" dirty="0" smtClean="0"/>
          </a:p>
          <a:p>
            <a:pPr algn="ctr"/>
            <a:endParaRPr lang="en-GB" sz="2800" dirty="0"/>
          </a:p>
          <a:p>
            <a:pPr algn="ctr"/>
            <a:r>
              <a:rPr lang="en-GB" sz="2800" dirty="0" smtClean="0"/>
              <a:t>Still</a:t>
            </a:r>
            <a:r>
              <a:rPr lang="en-GB" sz="2800" dirty="0"/>
              <a:t>, every complicated problem has to be broken down into its core components before it can be solved, and this five-discipline framework provides a foundational mental model for understanding AI.</a:t>
            </a:r>
            <a:endParaRPr lang="en-US" sz="2800" dirty="0"/>
          </a:p>
        </p:txBody>
      </p:sp>
    </p:spTree>
    <p:extLst>
      <p:ext uri="{BB962C8B-B14F-4D97-AF65-F5344CB8AC3E}">
        <p14:creationId xmlns:p14="http://schemas.microsoft.com/office/powerpoint/2010/main" val="5358940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Going Forward</a:t>
            </a:r>
            <a:endParaRPr lang="en-US" dirty="0"/>
          </a:p>
        </p:txBody>
      </p:sp>
      <p:sp>
        <p:nvSpPr>
          <p:cNvPr id="3" name="Content Placeholder 2"/>
          <p:cNvSpPr>
            <a:spLocks noGrp="1"/>
          </p:cNvSpPr>
          <p:nvPr>
            <p:ph idx="1"/>
          </p:nvPr>
        </p:nvSpPr>
        <p:spPr/>
        <p:txBody>
          <a:bodyPr/>
          <a:lstStyle/>
          <a:p>
            <a:r>
              <a:rPr lang="en-GB" dirty="0" smtClean="0"/>
              <a:t>By the end of this course, the student should be able to:</a:t>
            </a:r>
          </a:p>
          <a:p>
            <a:pPr lvl="1"/>
            <a:r>
              <a:rPr lang="en-GB" dirty="0" smtClean="0"/>
              <a:t>Understand artificial intelligence concept</a:t>
            </a:r>
          </a:p>
          <a:p>
            <a:pPr lvl="1"/>
            <a:r>
              <a:rPr lang="en-GB" dirty="0" smtClean="0"/>
              <a:t>Understand problem solving techniques using intelligent computer systems</a:t>
            </a:r>
          </a:p>
          <a:p>
            <a:pPr lvl="1"/>
            <a:r>
              <a:rPr lang="en-GB" dirty="0" smtClean="0"/>
              <a:t>Apply knowledge presentation techniques and Artificial intelligence tools to create intelligent computer systems</a:t>
            </a:r>
            <a:endParaRPr lang="en-US" dirty="0"/>
          </a:p>
        </p:txBody>
      </p:sp>
    </p:spTree>
    <p:extLst>
      <p:ext uri="{BB962C8B-B14F-4D97-AF65-F5344CB8AC3E}">
        <p14:creationId xmlns:p14="http://schemas.microsoft.com/office/powerpoint/2010/main" val="4268072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Introductions</a:t>
            </a:r>
            <a:endParaRPr lang="en-US" dirty="0"/>
          </a:p>
        </p:txBody>
      </p:sp>
      <p:sp>
        <p:nvSpPr>
          <p:cNvPr id="3" name="Content Placeholder 2"/>
          <p:cNvSpPr>
            <a:spLocks noGrp="1"/>
          </p:cNvSpPr>
          <p:nvPr>
            <p:ph idx="1"/>
          </p:nvPr>
        </p:nvSpPr>
        <p:spPr/>
        <p:txBody>
          <a:bodyPr/>
          <a:lstStyle/>
          <a:p>
            <a:r>
              <a:rPr lang="en-GB" dirty="0" smtClean="0"/>
              <a:t>Instructor</a:t>
            </a:r>
          </a:p>
          <a:p>
            <a:pPr marL="0" indent="0">
              <a:buNone/>
            </a:pPr>
            <a:endParaRPr lang="en-GB" dirty="0" smtClean="0"/>
          </a:p>
          <a:p>
            <a:pPr lvl="1">
              <a:buFont typeface="Wingdings" panose="05000000000000000000" pitchFamily="2" charset="2"/>
              <a:buChar char="§"/>
            </a:pPr>
            <a:r>
              <a:rPr lang="en-GB" dirty="0" smtClean="0"/>
              <a:t>Eric Araka</a:t>
            </a:r>
          </a:p>
          <a:p>
            <a:pPr lvl="1">
              <a:buFont typeface="Wingdings" panose="05000000000000000000" pitchFamily="2" charset="2"/>
              <a:buChar char="§"/>
            </a:pPr>
            <a:r>
              <a:rPr lang="en-GB" dirty="0" smtClean="0"/>
              <a:t>Tutorial Fellow, School of Engineering, CIT Department </a:t>
            </a:r>
          </a:p>
          <a:p>
            <a:pPr lvl="1">
              <a:buFont typeface="Wingdings" panose="05000000000000000000" pitchFamily="2" charset="2"/>
              <a:buChar char="§"/>
            </a:pPr>
            <a:r>
              <a:rPr lang="en-GB" dirty="0" smtClean="0"/>
              <a:t>CIT Building, Room 114</a:t>
            </a:r>
          </a:p>
          <a:p>
            <a:pPr lvl="1">
              <a:buFont typeface="Wingdings" panose="05000000000000000000" pitchFamily="2" charset="2"/>
              <a:buChar char="§"/>
            </a:pPr>
            <a:r>
              <a:rPr lang="en-GB" dirty="0" smtClean="0"/>
              <a:t>Email: </a:t>
            </a:r>
            <a:r>
              <a:rPr lang="en-GB" dirty="0" smtClean="0">
                <a:hlinkClick r:id="rId2"/>
              </a:rPr>
              <a:t>araka.eric@ku.ac.ke</a:t>
            </a:r>
            <a:endParaRPr lang="en-GB" dirty="0" smtClean="0"/>
          </a:p>
          <a:p>
            <a:pPr lvl="1">
              <a:buFont typeface="Wingdings" panose="05000000000000000000" pitchFamily="2" charset="2"/>
              <a:buChar char="§"/>
            </a:pPr>
            <a:r>
              <a:rPr lang="en-GB" dirty="0" smtClean="0"/>
              <a:t>Tel: +254727815187 I prefer SMS/</a:t>
            </a:r>
            <a:r>
              <a:rPr lang="en-GB" dirty="0" err="1" smtClean="0"/>
              <a:t>WhatsApp</a:t>
            </a:r>
            <a:r>
              <a:rPr lang="en-GB" dirty="0" smtClean="0"/>
              <a:t> </a:t>
            </a:r>
          </a:p>
          <a:p>
            <a:pPr lvl="1">
              <a:buFont typeface="Wingdings" panose="05000000000000000000" pitchFamily="2" charset="2"/>
              <a:buChar char="§"/>
            </a:pPr>
            <a:endParaRPr lang="en-GB" dirty="0"/>
          </a:p>
          <a:p>
            <a:pPr>
              <a:buFont typeface="Wingdings" panose="05000000000000000000" pitchFamily="2" charset="2"/>
              <a:buChar char="§"/>
            </a:pPr>
            <a:r>
              <a:rPr lang="en-GB" dirty="0" smtClean="0"/>
              <a:t>Students?</a:t>
            </a:r>
            <a:endParaRPr lang="en-US" dirty="0"/>
          </a:p>
        </p:txBody>
      </p:sp>
    </p:spTree>
    <p:extLst>
      <p:ext uri="{BB962C8B-B14F-4D97-AF65-F5344CB8AC3E}">
        <p14:creationId xmlns:p14="http://schemas.microsoft.com/office/powerpoint/2010/main" val="16488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About the Course</a:t>
            </a:r>
            <a:endParaRPr lang="en-US" dirty="0"/>
          </a:p>
        </p:txBody>
      </p:sp>
      <p:sp>
        <p:nvSpPr>
          <p:cNvPr id="3" name="Content Placeholder 2"/>
          <p:cNvSpPr>
            <a:spLocks noGrp="1"/>
          </p:cNvSpPr>
          <p:nvPr>
            <p:ph idx="1"/>
          </p:nvPr>
        </p:nvSpPr>
        <p:spPr/>
        <p:txBody>
          <a:bodyPr>
            <a:normAutofit fontScale="77500" lnSpcReduction="20000"/>
          </a:bodyPr>
          <a:lstStyle/>
          <a:p>
            <a:r>
              <a:rPr lang="en-GB" dirty="0" smtClean="0"/>
              <a:t>Foundations of Artificial Intelligence, SCO113&gt;&gt;&gt;&gt;SCO411 later in the Computer Science program</a:t>
            </a:r>
          </a:p>
          <a:p>
            <a:r>
              <a:rPr lang="en-GB" dirty="0" err="1" smtClean="0"/>
              <a:t>Preliquisites</a:t>
            </a:r>
            <a:r>
              <a:rPr lang="en-GB" dirty="0" smtClean="0"/>
              <a:t> </a:t>
            </a:r>
          </a:p>
          <a:p>
            <a:pPr lvl="1"/>
            <a:r>
              <a:rPr lang="en-GB" dirty="0"/>
              <a:t>Conceptual foundations of Computing</a:t>
            </a:r>
          </a:p>
          <a:p>
            <a:pPr lvl="1"/>
            <a:r>
              <a:rPr lang="en-GB" dirty="0" smtClean="0"/>
              <a:t>Programming</a:t>
            </a:r>
            <a:endParaRPr lang="en-GB" dirty="0"/>
          </a:p>
          <a:p>
            <a:pPr lvl="1"/>
            <a:r>
              <a:rPr lang="en-GB" dirty="0" smtClean="0"/>
              <a:t>Mathematics</a:t>
            </a:r>
            <a:endParaRPr lang="en-GB" dirty="0"/>
          </a:p>
          <a:p>
            <a:pPr lvl="2"/>
            <a:r>
              <a:rPr lang="en-GB" dirty="0" smtClean="0"/>
              <a:t>Set </a:t>
            </a:r>
            <a:r>
              <a:rPr lang="en-GB" dirty="0"/>
              <a:t>theory, logic, probability, calculus</a:t>
            </a:r>
          </a:p>
          <a:p>
            <a:pPr lvl="1"/>
            <a:r>
              <a:rPr lang="en-GB" dirty="0" smtClean="0"/>
              <a:t>Data </a:t>
            </a:r>
            <a:r>
              <a:rPr lang="en-GB" dirty="0"/>
              <a:t>structures</a:t>
            </a:r>
          </a:p>
          <a:p>
            <a:pPr lvl="1"/>
            <a:r>
              <a:rPr lang="en-GB" dirty="0" smtClean="0"/>
              <a:t>Lists</a:t>
            </a:r>
            <a:r>
              <a:rPr lang="en-GB" dirty="0"/>
              <a:t>, trees, graphs</a:t>
            </a:r>
          </a:p>
          <a:p>
            <a:pPr lvl="1"/>
            <a:r>
              <a:rPr lang="en-GB" dirty="0" smtClean="0"/>
              <a:t>Basics </a:t>
            </a:r>
            <a:r>
              <a:rPr lang="en-GB" dirty="0"/>
              <a:t>of Design and Analysis of Algorithms</a:t>
            </a:r>
          </a:p>
          <a:p>
            <a:pPr lvl="1"/>
            <a:r>
              <a:rPr lang="en-GB" dirty="0" smtClean="0"/>
              <a:t>Technical </a:t>
            </a:r>
            <a:r>
              <a:rPr lang="en-GB" dirty="0"/>
              <a:t>writing and presentation</a:t>
            </a:r>
            <a:endParaRPr lang="en-GB" dirty="0" smtClean="0"/>
          </a:p>
          <a:p>
            <a:r>
              <a:rPr lang="en-GB" dirty="0" smtClean="0"/>
              <a:t>Course Objectives </a:t>
            </a:r>
          </a:p>
          <a:p>
            <a:r>
              <a:rPr lang="en-GB" dirty="0" smtClean="0"/>
              <a:t>Your Expectations as a student</a:t>
            </a:r>
          </a:p>
          <a:p>
            <a:r>
              <a:rPr lang="en-GB" dirty="0" smtClean="0"/>
              <a:t>Course Assessment: CAT&gt;30%, Exam&gt;70%, What about attendance? First and last class!!</a:t>
            </a:r>
            <a:endParaRPr lang="en-US" dirty="0"/>
          </a:p>
        </p:txBody>
      </p:sp>
    </p:spTree>
    <p:extLst>
      <p:ext uri="{BB962C8B-B14F-4D97-AF65-F5344CB8AC3E}">
        <p14:creationId xmlns:p14="http://schemas.microsoft.com/office/powerpoint/2010/main" val="3091930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Course Overview</a:t>
            </a:r>
            <a:endParaRPr lang="en-US" dirty="0"/>
          </a:p>
        </p:txBody>
      </p:sp>
      <p:sp>
        <p:nvSpPr>
          <p:cNvPr id="3" name="Content Placeholder 2"/>
          <p:cNvSpPr>
            <a:spLocks noGrp="1"/>
          </p:cNvSpPr>
          <p:nvPr>
            <p:ph idx="1"/>
          </p:nvPr>
        </p:nvSpPr>
        <p:spPr/>
        <p:txBody>
          <a:bodyPr>
            <a:normAutofit fontScale="92500" lnSpcReduction="10000"/>
          </a:bodyPr>
          <a:lstStyle/>
          <a:p>
            <a:pPr>
              <a:buFont typeface="Wingdings" panose="05000000000000000000" pitchFamily="2" charset="2"/>
              <a:buChar char="ü"/>
            </a:pPr>
            <a:r>
              <a:rPr lang="en-GB" dirty="0" smtClean="0"/>
              <a:t>Main Areas of study</a:t>
            </a:r>
          </a:p>
          <a:p>
            <a:pPr lvl="1">
              <a:buFont typeface="Wingdings" panose="05000000000000000000" pitchFamily="2" charset="2"/>
              <a:buChar char="ü"/>
            </a:pPr>
            <a:r>
              <a:rPr lang="en-GB" dirty="0" smtClean="0"/>
              <a:t>Foundations</a:t>
            </a:r>
            <a:endParaRPr lang="en-GB" dirty="0"/>
          </a:p>
          <a:p>
            <a:pPr lvl="1">
              <a:buFont typeface="Wingdings" panose="05000000000000000000" pitchFamily="2" charset="2"/>
              <a:buChar char="ü"/>
            </a:pPr>
            <a:r>
              <a:rPr lang="en-GB" dirty="0" smtClean="0"/>
              <a:t>Intelligent </a:t>
            </a:r>
            <a:r>
              <a:rPr lang="en-GB" dirty="0"/>
              <a:t>agents</a:t>
            </a:r>
          </a:p>
          <a:p>
            <a:pPr lvl="1">
              <a:buFont typeface="Wingdings" panose="05000000000000000000" pitchFamily="2" charset="2"/>
              <a:buChar char="ü"/>
            </a:pPr>
            <a:r>
              <a:rPr lang="en-GB" dirty="0" smtClean="0"/>
              <a:t>Problem-solving </a:t>
            </a:r>
            <a:r>
              <a:rPr lang="en-GB" dirty="0"/>
              <a:t>as State Space Search</a:t>
            </a:r>
          </a:p>
          <a:p>
            <a:pPr lvl="1">
              <a:buFont typeface="Wingdings" panose="05000000000000000000" pitchFamily="2" charset="2"/>
              <a:buChar char="ü"/>
            </a:pPr>
            <a:r>
              <a:rPr lang="en-GB" dirty="0" smtClean="0"/>
              <a:t>Knowledge </a:t>
            </a:r>
            <a:r>
              <a:rPr lang="en-GB" dirty="0"/>
              <a:t>Representation and Reasoning</a:t>
            </a:r>
          </a:p>
          <a:p>
            <a:pPr lvl="1">
              <a:buFont typeface="Wingdings" panose="05000000000000000000" pitchFamily="2" charset="2"/>
              <a:buChar char="ü"/>
            </a:pPr>
            <a:r>
              <a:rPr lang="en-GB" dirty="0" smtClean="0"/>
              <a:t>Planning</a:t>
            </a:r>
            <a:endParaRPr lang="en-GB" dirty="0"/>
          </a:p>
          <a:p>
            <a:pPr lvl="1">
              <a:buFont typeface="Wingdings" panose="05000000000000000000" pitchFamily="2" charset="2"/>
              <a:buChar char="ü"/>
            </a:pPr>
            <a:r>
              <a:rPr lang="en-GB" dirty="0" smtClean="0"/>
              <a:t>Representing </a:t>
            </a:r>
            <a:r>
              <a:rPr lang="en-GB" dirty="0"/>
              <a:t>and Reasoning under Uncertainty</a:t>
            </a:r>
          </a:p>
          <a:p>
            <a:pPr lvl="1">
              <a:buFont typeface="Wingdings" panose="05000000000000000000" pitchFamily="2" charset="2"/>
              <a:buChar char="ü"/>
            </a:pPr>
            <a:r>
              <a:rPr lang="en-GB" dirty="0" smtClean="0"/>
              <a:t>Decision-Making</a:t>
            </a:r>
            <a:endParaRPr lang="en-GB" dirty="0"/>
          </a:p>
          <a:p>
            <a:pPr lvl="1">
              <a:buFont typeface="Wingdings" panose="05000000000000000000" pitchFamily="2" charset="2"/>
              <a:buChar char="ü"/>
            </a:pPr>
            <a:r>
              <a:rPr lang="en-GB" dirty="0" smtClean="0"/>
              <a:t>Learning</a:t>
            </a:r>
            <a:endParaRPr lang="en-GB" dirty="0"/>
          </a:p>
          <a:p>
            <a:pPr lvl="1">
              <a:buFont typeface="Wingdings" panose="05000000000000000000" pitchFamily="2" charset="2"/>
              <a:buChar char="ü"/>
            </a:pPr>
            <a:r>
              <a:rPr lang="en-GB" dirty="0" smtClean="0"/>
              <a:t>Sample Applications</a:t>
            </a:r>
          </a:p>
          <a:p>
            <a:r>
              <a:rPr lang="en-GB" dirty="0"/>
              <a:t>Primary </a:t>
            </a:r>
            <a:r>
              <a:rPr lang="en-GB" dirty="0" smtClean="0"/>
              <a:t>Text: S</a:t>
            </a:r>
            <a:r>
              <a:rPr lang="en-GB" dirty="0"/>
              <a:t>. Russell and P. </a:t>
            </a:r>
            <a:r>
              <a:rPr lang="en-GB" dirty="0" err="1"/>
              <a:t>Norvig</a:t>
            </a:r>
            <a:r>
              <a:rPr lang="en-GB" dirty="0"/>
              <a:t>, Artificial Intelligence – </a:t>
            </a:r>
            <a:r>
              <a:rPr lang="en-GB" dirty="0" smtClean="0"/>
              <a:t>A Modern </a:t>
            </a:r>
            <a:r>
              <a:rPr lang="en-GB" dirty="0"/>
              <a:t>Approach, 4th edition, 2010</a:t>
            </a:r>
            <a:endParaRPr lang="en-US" dirty="0"/>
          </a:p>
        </p:txBody>
      </p:sp>
    </p:spTree>
    <p:extLst>
      <p:ext uri="{BB962C8B-B14F-4D97-AF65-F5344CB8AC3E}">
        <p14:creationId xmlns:p14="http://schemas.microsoft.com/office/powerpoint/2010/main" val="4195523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Definition &amp; Motivations</a:t>
            </a:r>
            <a:endParaRPr lang="en-US" dirty="0"/>
          </a:p>
        </p:txBody>
      </p:sp>
      <p:sp>
        <p:nvSpPr>
          <p:cNvPr id="3" name="Content Placeholder 2"/>
          <p:cNvSpPr>
            <a:spLocks noGrp="1"/>
          </p:cNvSpPr>
          <p:nvPr>
            <p:ph idx="1"/>
          </p:nvPr>
        </p:nvSpPr>
        <p:spPr/>
        <p:txBody>
          <a:bodyPr/>
          <a:lstStyle/>
          <a:p>
            <a:r>
              <a:rPr lang="en-GB" dirty="0"/>
              <a:t>Artificial Intelligence is the</a:t>
            </a:r>
            <a:r>
              <a:rPr lang="en-GB" b="1" dirty="0"/>
              <a:t> automation of activities we normally attribute to human thinking and rationality, such as problem-solving, decision-making, and learning</a:t>
            </a:r>
            <a:r>
              <a:rPr lang="en-GB" dirty="0"/>
              <a:t>.</a:t>
            </a:r>
            <a:endParaRPr lang="en-US" dirty="0"/>
          </a:p>
        </p:txBody>
      </p:sp>
      <p:pic>
        <p:nvPicPr>
          <p:cNvPr id="4" name="Picture 3"/>
          <p:cNvPicPr>
            <a:picLocks noChangeAspect="1"/>
          </p:cNvPicPr>
          <p:nvPr/>
        </p:nvPicPr>
        <p:blipFill>
          <a:blip r:embed="rId3"/>
          <a:stretch>
            <a:fillRect/>
          </a:stretch>
        </p:blipFill>
        <p:spPr>
          <a:xfrm>
            <a:off x="2617871" y="3433763"/>
            <a:ext cx="6667500" cy="2743200"/>
          </a:xfrm>
          <a:prstGeom prst="rect">
            <a:avLst/>
          </a:prstGeom>
        </p:spPr>
      </p:pic>
    </p:spTree>
    <p:extLst>
      <p:ext uri="{BB962C8B-B14F-4D97-AF65-F5344CB8AC3E}">
        <p14:creationId xmlns:p14="http://schemas.microsoft.com/office/powerpoint/2010/main" val="25016791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What is AI about</a:t>
            </a:r>
            <a:endParaRPr lang="en-US" dirty="0"/>
          </a:p>
        </p:txBody>
      </p:sp>
      <p:sp>
        <p:nvSpPr>
          <p:cNvPr id="3" name="Content Placeholder 2"/>
          <p:cNvSpPr>
            <a:spLocks noGrp="1"/>
          </p:cNvSpPr>
          <p:nvPr>
            <p:ph idx="1"/>
          </p:nvPr>
        </p:nvSpPr>
        <p:spPr/>
        <p:txBody>
          <a:bodyPr/>
          <a:lstStyle/>
          <a:p>
            <a:r>
              <a:rPr lang="en-GB" dirty="0"/>
              <a:t>Study of computational models of intelligence</a:t>
            </a:r>
          </a:p>
          <a:p>
            <a:r>
              <a:rPr lang="en-GB" dirty="0" smtClean="0"/>
              <a:t>Falsifiable </a:t>
            </a:r>
            <a:r>
              <a:rPr lang="en-GB" dirty="0"/>
              <a:t>hypotheses about intelligent </a:t>
            </a:r>
            <a:r>
              <a:rPr lang="en-GB" dirty="0" smtClean="0"/>
              <a:t>behaviour</a:t>
            </a:r>
            <a:endParaRPr lang="en-GB" dirty="0"/>
          </a:p>
          <a:p>
            <a:r>
              <a:rPr lang="en-GB" dirty="0" smtClean="0"/>
              <a:t>Construction </a:t>
            </a:r>
            <a:r>
              <a:rPr lang="en-GB" dirty="0"/>
              <a:t>of intelligent </a:t>
            </a:r>
            <a:r>
              <a:rPr lang="en-GB" dirty="0" smtClean="0"/>
              <a:t>artefacts </a:t>
            </a:r>
            <a:r>
              <a:rPr lang="en-GB" dirty="0"/>
              <a:t>(agents)</a:t>
            </a:r>
          </a:p>
          <a:p>
            <a:r>
              <a:rPr lang="en-GB" dirty="0" smtClean="0"/>
              <a:t>Mechanization </a:t>
            </a:r>
            <a:r>
              <a:rPr lang="en-GB" dirty="0"/>
              <a:t>of tasks requiring intelligence</a:t>
            </a:r>
          </a:p>
          <a:p>
            <a:r>
              <a:rPr lang="en-GB" dirty="0" smtClean="0"/>
              <a:t>Exploring </a:t>
            </a:r>
            <a:r>
              <a:rPr lang="en-GB" dirty="0"/>
              <a:t>the design space of intelligent systems</a:t>
            </a:r>
            <a:endParaRPr lang="en-US" dirty="0"/>
          </a:p>
        </p:txBody>
      </p:sp>
    </p:spTree>
    <p:extLst>
      <p:ext uri="{BB962C8B-B14F-4D97-AF65-F5344CB8AC3E}">
        <p14:creationId xmlns:p14="http://schemas.microsoft.com/office/powerpoint/2010/main" val="11335643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Business Implications</a:t>
            </a:r>
            <a:endParaRPr lang="en-US" dirty="0"/>
          </a:p>
        </p:txBody>
      </p:sp>
      <p:pic>
        <p:nvPicPr>
          <p:cNvPr id="1026" name="Picture 2" descr="https://miro.medium.com/max/700/1*KYf9VU9YrTMD-iIYnhZWUA.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6987" y="2085473"/>
            <a:ext cx="10178026" cy="38821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63052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Societal Implications</a:t>
            </a:r>
            <a:endParaRPr lang="en-US" dirty="0"/>
          </a:p>
        </p:txBody>
      </p:sp>
      <p:pic>
        <p:nvPicPr>
          <p:cNvPr id="4" name="Picture 3"/>
          <p:cNvPicPr>
            <a:picLocks noChangeAspect="1"/>
          </p:cNvPicPr>
          <p:nvPr/>
        </p:nvPicPr>
        <p:blipFill>
          <a:blip r:embed="rId3"/>
          <a:stretch>
            <a:fillRect/>
          </a:stretch>
        </p:blipFill>
        <p:spPr>
          <a:xfrm>
            <a:off x="964965" y="2019299"/>
            <a:ext cx="10388835" cy="4392993"/>
          </a:xfrm>
          <a:prstGeom prst="rect">
            <a:avLst/>
          </a:prstGeom>
        </p:spPr>
      </p:pic>
    </p:spTree>
    <p:extLst>
      <p:ext uri="{BB962C8B-B14F-4D97-AF65-F5344CB8AC3E}">
        <p14:creationId xmlns:p14="http://schemas.microsoft.com/office/powerpoint/2010/main" val="4643270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Understanding AI</a:t>
            </a:r>
            <a:endParaRPr lang="en-US" dirty="0"/>
          </a:p>
        </p:txBody>
      </p:sp>
      <p:sp>
        <p:nvSpPr>
          <p:cNvPr id="3" name="Content Placeholder 2"/>
          <p:cNvSpPr>
            <a:spLocks noGrp="1"/>
          </p:cNvSpPr>
          <p:nvPr>
            <p:ph idx="1"/>
          </p:nvPr>
        </p:nvSpPr>
        <p:spPr/>
        <p:txBody>
          <a:bodyPr/>
          <a:lstStyle/>
          <a:p>
            <a:r>
              <a:rPr lang="en-US" dirty="0" smtClean="0"/>
              <a:t>In their 1995 classic Artificial Intelligence: A Modern Approach, Berkeley’s Stuart J. Russell and Google’s Peter </a:t>
            </a:r>
            <a:r>
              <a:rPr lang="en-US" dirty="0" err="1" smtClean="0"/>
              <a:t>Norvig</a:t>
            </a:r>
            <a:r>
              <a:rPr lang="en-US" dirty="0" smtClean="0"/>
              <a:t> broke AI into five distinct research areas originating from the Total Turing test:</a:t>
            </a:r>
          </a:p>
          <a:p>
            <a:pPr lvl="1">
              <a:buFont typeface="Wingdings" panose="05000000000000000000" pitchFamily="2" charset="2"/>
              <a:buChar char="ü"/>
            </a:pPr>
            <a:r>
              <a:rPr lang="en-US" dirty="0" smtClean="0"/>
              <a:t>Machine Learning</a:t>
            </a:r>
          </a:p>
          <a:p>
            <a:pPr lvl="1">
              <a:buFont typeface="Wingdings" panose="05000000000000000000" pitchFamily="2" charset="2"/>
              <a:buChar char="ü"/>
            </a:pPr>
            <a:r>
              <a:rPr lang="en-US" dirty="0" smtClean="0"/>
              <a:t>Expert Systems</a:t>
            </a:r>
          </a:p>
          <a:p>
            <a:pPr lvl="1">
              <a:buFont typeface="Wingdings" panose="05000000000000000000" pitchFamily="2" charset="2"/>
              <a:buChar char="ü"/>
            </a:pPr>
            <a:r>
              <a:rPr lang="en-US" dirty="0" smtClean="0"/>
              <a:t>Computer Vision</a:t>
            </a:r>
          </a:p>
          <a:p>
            <a:pPr lvl="1">
              <a:buFont typeface="Wingdings" panose="05000000000000000000" pitchFamily="2" charset="2"/>
              <a:buChar char="ü"/>
            </a:pPr>
            <a:r>
              <a:rPr lang="en-US" dirty="0" smtClean="0"/>
              <a:t>Natural Language Processing</a:t>
            </a:r>
          </a:p>
          <a:p>
            <a:pPr lvl="1">
              <a:buFont typeface="Wingdings" panose="05000000000000000000" pitchFamily="2" charset="2"/>
              <a:buChar char="ü"/>
            </a:pPr>
            <a:r>
              <a:rPr lang="en-US" dirty="0" smtClean="0"/>
              <a:t>Robotics</a:t>
            </a:r>
            <a:endParaRPr lang="en-US" dirty="0"/>
          </a:p>
        </p:txBody>
      </p:sp>
    </p:spTree>
    <p:extLst>
      <p:ext uri="{BB962C8B-B14F-4D97-AF65-F5344CB8AC3E}">
        <p14:creationId xmlns:p14="http://schemas.microsoft.com/office/powerpoint/2010/main" val="31509250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1753</Words>
  <Application>Microsoft Office PowerPoint</Application>
  <PresentationFormat>Widescreen</PresentationFormat>
  <Paragraphs>126</Paragraphs>
  <Slides>18</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Wingdings</vt:lpstr>
      <vt:lpstr>Office Theme</vt:lpstr>
      <vt:lpstr>FOUNDATIONS OF ARTIFICIAL INTELLIGENCE</vt:lpstr>
      <vt:lpstr>Introductions</vt:lpstr>
      <vt:lpstr>About the Course</vt:lpstr>
      <vt:lpstr>Course Overview</vt:lpstr>
      <vt:lpstr>Definition &amp; Motivations</vt:lpstr>
      <vt:lpstr>What is AI about</vt:lpstr>
      <vt:lpstr>Business Implications</vt:lpstr>
      <vt:lpstr>Societal Implications</vt:lpstr>
      <vt:lpstr>Understanding AI</vt:lpstr>
      <vt:lpstr>Machine Learning</vt:lpstr>
      <vt:lpstr>Expert Systems</vt:lpstr>
      <vt:lpstr>Computer Vision</vt:lpstr>
      <vt:lpstr>Computer Vision Cont’d</vt:lpstr>
      <vt:lpstr>Natural Language Processing</vt:lpstr>
      <vt:lpstr>Robotics</vt:lpstr>
      <vt:lpstr>PowerPoint Presentation</vt:lpstr>
      <vt:lpstr>PowerPoint Presentation</vt:lpstr>
      <vt:lpstr>Going Forward</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FOUNDATIONS OF ARTIFICIAL INTELLIGENCE</dc:title>
  <dc:creator>Windows User</dc:creator>
  <cp:lastModifiedBy>Windows User</cp:lastModifiedBy>
  <cp:revision>8</cp:revision>
  <dcterms:created xsi:type="dcterms:W3CDTF">2021-09-20T09:45:59Z</dcterms:created>
  <dcterms:modified xsi:type="dcterms:W3CDTF">2021-09-20T10:56:35Z</dcterms:modified>
</cp:coreProperties>
</file>