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3" r:id="rId1"/>
  </p:sldMasterIdLst>
  <p:notesMasterIdLst>
    <p:notesMasterId r:id="rId9"/>
  </p:notesMasterIdLst>
  <p:handoutMasterIdLst>
    <p:handoutMasterId r:id="rId10"/>
  </p:handoutMasterIdLst>
  <p:sldIdLst>
    <p:sldId id="256" r:id="rId2"/>
    <p:sldId id="258" r:id="rId3"/>
    <p:sldId id="260" r:id="rId4"/>
    <p:sldId id="261" r:id="rId5"/>
    <p:sldId id="262" r:id="rId6"/>
    <p:sldId id="263" r:id="rId7"/>
    <p:sldId id="26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DB80895-270B-4A68-A083-C8ECB6D7445A}" type="datetimeFigureOut">
              <a:rPr lang="en-IN" smtClean="0"/>
              <a:t>02-11-2022</a:t>
            </a:fld>
            <a:endParaRPr lang="en-IN"/>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69828D-E830-4683-8AE5-37B97AA41976}" type="slidenum">
              <a:rPr lang="en-IN" smtClean="0"/>
              <a:t>‹#›</a:t>
            </a:fld>
            <a:endParaRPr lang="en-IN"/>
          </a:p>
        </p:txBody>
      </p:sp>
    </p:spTree>
    <p:extLst>
      <p:ext uri="{BB962C8B-B14F-4D97-AF65-F5344CB8AC3E}">
        <p14:creationId xmlns:p14="http://schemas.microsoft.com/office/powerpoint/2010/main" val="381761484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49252D-0649-4EA0-B71E-D318F60CC155}" type="datetimeFigureOut">
              <a:rPr lang="en-IN" smtClean="0"/>
              <a:t>02-11-2022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D53FD-5C7B-4F5A-80A0-9F124592D52A}" type="slidenum">
              <a:rPr lang="en-IN" smtClean="0"/>
              <a:t>‹#›</a:t>
            </a:fld>
            <a:endParaRPr lang="en-IN"/>
          </a:p>
        </p:txBody>
      </p:sp>
    </p:spTree>
    <p:extLst>
      <p:ext uri="{BB962C8B-B14F-4D97-AF65-F5344CB8AC3E}">
        <p14:creationId xmlns:p14="http://schemas.microsoft.com/office/powerpoint/2010/main" val="425244380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086ECD-53AB-4B43-ACA9-C93BB11CD148}" type="datetime1">
              <a:rPr lang="en-IN" smtClean="0"/>
              <a:t>02-11-2022</a:t>
            </a:fld>
            <a:endParaRPr lang="en-IN"/>
          </a:p>
        </p:txBody>
      </p:sp>
      <p:sp>
        <p:nvSpPr>
          <p:cNvPr id="5" name="Footer Placeholder 4"/>
          <p:cNvSpPr>
            <a:spLocks noGrp="1"/>
          </p:cNvSpPr>
          <p:nvPr>
            <p:ph type="ftr" sz="quarter" idx="11"/>
          </p:nvPr>
        </p:nvSpPr>
        <p:spPr>
          <a:xfrm>
            <a:off x="5332412" y="5883275"/>
            <a:ext cx="4324044" cy="365125"/>
          </a:xfrm>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2909774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BE78691-F6A9-4E4A-BC3D-7133FF16F4B9}" type="datetime1">
              <a:rPr lang="en-IN" smtClean="0"/>
              <a:t>02-11-2022</a:t>
            </a:fld>
            <a:endParaRPr lang="en-IN"/>
          </a:p>
        </p:txBody>
      </p:sp>
      <p:sp>
        <p:nvSpPr>
          <p:cNvPr id="6" name="Footer Placeholder 5"/>
          <p:cNvSpPr>
            <a:spLocks noGrp="1"/>
          </p:cNvSpPr>
          <p:nvPr>
            <p:ph type="ftr" sz="quarter" idx="11"/>
          </p:nvPr>
        </p:nvSpPr>
        <p:spPr/>
        <p:txBody>
          <a:bodyPr/>
          <a:lstStyle/>
          <a:p>
            <a:r>
              <a:rPr lang="en-IN" smtClean="0"/>
              <a:t>Contact No.-+91-20-68680700                                Website- https://bdbipl.com/</a:t>
            </a:r>
            <a:endParaRPr lang="en-IN"/>
          </a:p>
        </p:txBody>
      </p:sp>
      <p:sp>
        <p:nvSpPr>
          <p:cNvPr id="7" name="Slide Number Placeholder 6"/>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137177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87F97F7-4364-4628-B16D-C123F2C847FD}" type="datetime1">
              <a:rPr lang="en-IN" smtClean="0"/>
              <a:t>02-11-2022</a:t>
            </a:fld>
            <a:endParaRPr lang="en-IN"/>
          </a:p>
        </p:txBody>
      </p:sp>
      <p:sp>
        <p:nvSpPr>
          <p:cNvPr id="5" name="Footer Placeholder 4"/>
          <p:cNvSpPr>
            <a:spLocks noGrp="1"/>
          </p:cNvSpPr>
          <p:nvPr>
            <p:ph type="ftr" sz="quarter" idx="11"/>
          </p:nvPr>
        </p:nvSpPr>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3870638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FE048C-4C3A-4EB8-AF35-A297CB229848}" type="datetime1">
              <a:rPr lang="en-IN" smtClean="0"/>
              <a:t>02-11-2022</a:t>
            </a:fld>
            <a:endParaRPr lang="en-IN"/>
          </a:p>
        </p:txBody>
      </p:sp>
      <p:sp>
        <p:nvSpPr>
          <p:cNvPr id="5" name="Footer Placeholder 4"/>
          <p:cNvSpPr>
            <a:spLocks noGrp="1"/>
          </p:cNvSpPr>
          <p:nvPr>
            <p:ph type="ftr" sz="quarter" idx="11"/>
          </p:nvPr>
        </p:nvSpPr>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21943856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DF67A90-1905-4ECD-AABC-B7947394B566}" type="datetime1">
              <a:rPr lang="en-IN" smtClean="0"/>
              <a:t>02-11-2022</a:t>
            </a:fld>
            <a:endParaRPr lang="en-IN"/>
          </a:p>
        </p:txBody>
      </p:sp>
      <p:sp>
        <p:nvSpPr>
          <p:cNvPr id="5" name="Footer Placeholder 4"/>
          <p:cNvSpPr>
            <a:spLocks noGrp="1"/>
          </p:cNvSpPr>
          <p:nvPr>
            <p:ph type="ftr" sz="quarter" idx="11"/>
          </p:nvPr>
        </p:nvSpPr>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155218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F63C40E-2DF4-4951-B45E-B0521E225CF4}" type="datetime1">
              <a:rPr lang="en-IN" smtClean="0"/>
              <a:t>02-11-2022</a:t>
            </a:fld>
            <a:endParaRPr lang="en-IN"/>
          </a:p>
        </p:txBody>
      </p:sp>
      <p:sp>
        <p:nvSpPr>
          <p:cNvPr id="5" name="Footer Placeholder 4"/>
          <p:cNvSpPr>
            <a:spLocks noGrp="1"/>
          </p:cNvSpPr>
          <p:nvPr>
            <p:ph type="ftr" sz="quarter" idx="11"/>
          </p:nvPr>
        </p:nvSpPr>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4080330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49B3227-3376-4603-9736-4E165957F5B5}" type="datetime1">
              <a:rPr lang="en-IN" smtClean="0"/>
              <a:t>02-11-2022</a:t>
            </a:fld>
            <a:endParaRPr lang="en-IN"/>
          </a:p>
        </p:txBody>
      </p:sp>
      <p:sp>
        <p:nvSpPr>
          <p:cNvPr id="5" name="Footer Placeholder 4"/>
          <p:cNvSpPr>
            <a:spLocks noGrp="1"/>
          </p:cNvSpPr>
          <p:nvPr>
            <p:ph type="ftr" sz="quarter" idx="11"/>
          </p:nvPr>
        </p:nvSpPr>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14275776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1C3593-9949-4980-9C0B-B972BC70CB2B}" type="datetime1">
              <a:rPr lang="en-IN" smtClean="0"/>
              <a:t>02-11-2022</a:t>
            </a:fld>
            <a:endParaRPr lang="en-IN"/>
          </a:p>
        </p:txBody>
      </p:sp>
      <p:sp>
        <p:nvSpPr>
          <p:cNvPr id="5" name="Footer Placeholder 4"/>
          <p:cNvSpPr>
            <a:spLocks noGrp="1"/>
          </p:cNvSpPr>
          <p:nvPr>
            <p:ph type="ftr" sz="quarter" idx="11"/>
          </p:nvPr>
        </p:nvSpPr>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32236990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2F737E-1DE1-43CC-A622-ABE252829877}" type="datetime1">
              <a:rPr lang="en-IN" smtClean="0"/>
              <a:t>02-11-2022</a:t>
            </a:fld>
            <a:endParaRPr lang="en-IN"/>
          </a:p>
        </p:txBody>
      </p:sp>
      <p:sp>
        <p:nvSpPr>
          <p:cNvPr id="5" name="Footer Placeholder 4"/>
          <p:cNvSpPr>
            <a:spLocks noGrp="1"/>
          </p:cNvSpPr>
          <p:nvPr>
            <p:ph type="ftr" sz="quarter" idx="11"/>
          </p:nvPr>
        </p:nvSpPr>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3764518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C63814-393C-4C8A-BD31-A89F235EEF94}" type="datetime1">
              <a:rPr lang="en-IN" smtClean="0"/>
              <a:t>02-11-2022</a:t>
            </a:fld>
            <a:endParaRPr lang="en-IN"/>
          </a:p>
        </p:txBody>
      </p:sp>
      <p:sp>
        <p:nvSpPr>
          <p:cNvPr id="5" name="Footer Placeholder 4"/>
          <p:cNvSpPr>
            <a:spLocks noGrp="1"/>
          </p:cNvSpPr>
          <p:nvPr>
            <p:ph type="ftr" sz="quarter" idx="11"/>
          </p:nvPr>
        </p:nvSpPr>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a:xfrm>
            <a:off x="10951856" y="5867131"/>
            <a:ext cx="551167" cy="365125"/>
          </a:xfrm>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2727521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761080-1E63-48BF-B07C-D380EB863F2B}" type="datetime1">
              <a:rPr lang="en-IN" smtClean="0"/>
              <a:t>02-11-2022</a:t>
            </a:fld>
            <a:endParaRPr lang="en-IN"/>
          </a:p>
        </p:txBody>
      </p:sp>
      <p:sp>
        <p:nvSpPr>
          <p:cNvPr id="5" name="Footer Placeholder 4"/>
          <p:cNvSpPr>
            <a:spLocks noGrp="1"/>
          </p:cNvSpPr>
          <p:nvPr>
            <p:ph type="ftr" sz="quarter" idx="11"/>
          </p:nvPr>
        </p:nvSpPr>
        <p:spPr/>
        <p:txBody>
          <a:bodyPr/>
          <a:lstStyle/>
          <a:p>
            <a:r>
              <a:rPr lang="en-IN" smtClean="0"/>
              <a:t>Contact No.-+91-20-68680700                                Website- https://bdbipl.com/</a:t>
            </a:r>
            <a:endParaRPr lang="en-IN"/>
          </a:p>
        </p:txBody>
      </p:sp>
      <p:sp>
        <p:nvSpPr>
          <p:cNvPr id="6" name="Slide Number Placeholder 5"/>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3780088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C51302-D3CC-4F60-BDAC-153B2B5BA76C}" type="datetime1">
              <a:rPr lang="en-IN" smtClean="0"/>
              <a:t>02-11-2022</a:t>
            </a:fld>
            <a:endParaRPr lang="en-IN"/>
          </a:p>
        </p:txBody>
      </p:sp>
      <p:sp>
        <p:nvSpPr>
          <p:cNvPr id="6" name="Footer Placeholder 5"/>
          <p:cNvSpPr>
            <a:spLocks noGrp="1"/>
          </p:cNvSpPr>
          <p:nvPr>
            <p:ph type="ftr" sz="quarter" idx="11"/>
          </p:nvPr>
        </p:nvSpPr>
        <p:spPr/>
        <p:txBody>
          <a:bodyPr/>
          <a:lstStyle/>
          <a:p>
            <a:r>
              <a:rPr lang="en-IN" smtClean="0"/>
              <a:t>Contact No.-+91-20-68680700                                Website- https://bdbipl.com/</a:t>
            </a:r>
            <a:endParaRPr lang="en-IN"/>
          </a:p>
        </p:txBody>
      </p:sp>
      <p:sp>
        <p:nvSpPr>
          <p:cNvPr id="7" name="Slide Number Placeholder 6"/>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3144633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F72F90-B786-4C1C-93FF-C8E175DF87FB}" type="datetime1">
              <a:rPr lang="en-IN" smtClean="0"/>
              <a:t>02-11-2022</a:t>
            </a:fld>
            <a:endParaRPr lang="en-IN"/>
          </a:p>
        </p:txBody>
      </p:sp>
      <p:sp>
        <p:nvSpPr>
          <p:cNvPr id="8" name="Footer Placeholder 7"/>
          <p:cNvSpPr>
            <a:spLocks noGrp="1"/>
          </p:cNvSpPr>
          <p:nvPr>
            <p:ph type="ftr" sz="quarter" idx="11"/>
          </p:nvPr>
        </p:nvSpPr>
        <p:spPr/>
        <p:txBody>
          <a:bodyPr/>
          <a:lstStyle/>
          <a:p>
            <a:r>
              <a:rPr lang="en-IN" smtClean="0"/>
              <a:t>Contact No.-+91-20-68680700                                Website- https://bdbipl.com/</a:t>
            </a:r>
            <a:endParaRPr lang="en-IN"/>
          </a:p>
        </p:txBody>
      </p:sp>
      <p:sp>
        <p:nvSpPr>
          <p:cNvPr id="9" name="Slide Number Placeholder 8"/>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2913183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2EBBAE2-AACC-4F51-BBF7-210D6A64B48B}" type="datetime1">
              <a:rPr lang="en-IN" smtClean="0"/>
              <a:t>02-11-2022</a:t>
            </a:fld>
            <a:endParaRPr lang="en-IN"/>
          </a:p>
        </p:txBody>
      </p:sp>
      <p:sp>
        <p:nvSpPr>
          <p:cNvPr id="4" name="Footer Placeholder 3"/>
          <p:cNvSpPr>
            <a:spLocks noGrp="1"/>
          </p:cNvSpPr>
          <p:nvPr>
            <p:ph type="ftr" sz="quarter" idx="11"/>
          </p:nvPr>
        </p:nvSpPr>
        <p:spPr/>
        <p:txBody>
          <a:bodyPr/>
          <a:lstStyle/>
          <a:p>
            <a:r>
              <a:rPr lang="en-IN" smtClean="0"/>
              <a:t>Contact No.-+91-20-68680700                                Website- https://bdbipl.com/</a:t>
            </a:r>
            <a:endParaRPr lang="en-IN"/>
          </a:p>
        </p:txBody>
      </p:sp>
      <p:sp>
        <p:nvSpPr>
          <p:cNvPr id="5" name="Slide Number Placeholder 4"/>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1828749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64C577-C391-4883-B043-6F29DC957F48}" type="datetime1">
              <a:rPr lang="en-IN" smtClean="0"/>
              <a:t>02-11-2022</a:t>
            </a:fld>
            <a:endParaRPr lang="en-IN"/>
          </a:p>
        </p:txBody>
      </p:sp>
      <p:sp>
        <p:nvSpPr>
          <p:cNvPr id="3" name="Footer Placeholder 2"/>
          <p:cNvSpPr>
            <a:spLocks noGrp="1"/>
          </p:cNvSpPr>
          <p:nvPr>
            <p:ph type="ftr" sz="quarter" idx="11"/>
          </p:nvPr>
        </p:nvSpPr>
        <p:spPr/>
        <p:txBody>
          <a:bodyPr/>
          <a:lstStyle/>
          <a:p>
            <a:r>
              <a:rPr lang="en-IN" smtClean="0"/>
              <a:t>Contact No.-+91-20-68680700                                Website- https://bdbipl.com/</a:t>
            </a:r>
            <a:endParaRPr lang="en-IN"/>
          </a:p>
        </p:txBody>
      </p:sp>
      <p:sp>
        <p:nvSpPr>
          <p:cNvPr id="4" name="Slide Number Placeholder 3"/>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2066536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272C416-820B-445C-AD41-C932AC1E644C}" type="datetime1">
              <a:rPr lang="en-IN" smtClean="0"/>
              <a:t>02-11-2022</a:t>
            </a:fld>
            <a:endParaRPr lang="en-IN"/>
          </a:p>
        </p:txBody>
      </p:sp>
      <p:sp>
        <p:nvSpPr>
          <p:cNvPr id="6" name="Footer Placeholder 5"/>
          <p:cNvSpPr>
            <a:spLocks noGrp="1"/>
          </p:cNvSpPr>
          <p:nvPr>
            <p:ph type="ftr" sz="quarter" idx="11"/>
          </p:nvPr>
        </p:nvSpPr>
        <p:spPr/>
        <p:txBody>
          <a:bodyPr/>
          <a:lstStyle/>
          <a:p>
            <a:r>
              <a:rPr lang="en-IN" smtClean="0"/>
              <a:t>Contact No.-+91-20-68680700                                Website- https://bdbipl.com/</a:t>
            </a:r>
            <a:endParaRPr lang="en-IN"/>
          </a:p>
        </p:txBody>
      </p:sp>
      <p:sp>
        <p:nvSpPr>
          <p:cNvPr id="7" name="Slide Number Placeholder 6"/>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2887650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384D7B5-303F-41DC-9548-AFF24A88DE96}" type="datetime1">
              <a:rPr lang="en-IN" smtClean="0"/>
              <a:t>02-11-2022</a:t>
            </a:fld>
            <a:endParaRPr lang="en-IN"/>
          </a:p>
        </p:txBody>
      </p:sp>
      <p:sp>
        <p:nvSpPr>
          <p:cNvPr id="6" name="Footer Placeholder 5"/>
          <p:cNvSpPr>
            <a:spLocks noGrp="1"/>
          </p:cNvSpPr>
          <p:nvPr>
            <p:ph type="ftr" sz="quarter" idx="11"/>
          </p:nvPr>
        </p:nvSpPr>
        <p:spPr/>
        <p:txBody>
          <a:bodyPr/>
          <a:lstStyle/>
          <a:p>
            <a:r>
              <a:rPr lang="en-IN" smtClean="0"/>
              <a:t>Contact No.-+91-20-68680700                                Website- https://bdbipl.com/</a:t>
            </a:r>
            <a:endParaRPr lang="en-IN"/>
          </a:p>
        </p:txBody>
      </p:sp>
      <p:sp>
        <p:nvSpPr>
          <p:cNvPr id="7" name="Slide Number Placeholder 6"/>
          <p:cNvSpPr>
            <a:spLocks noGrp="1"/>
          </p:cNvSpPr>
          <p:nvPr>
            <p:ph type="sldNum" sz="quarter" idx="12"/>
          </p:nvPr>
        </p:nvSpPr>
        <p:spPr/>
        <p:txBody>
          <a:bodyPr/>
          <a:lstStyle/>
          <a:p>
            <a:fld id="{630F5629-4E18-4DB5-84C4-A0EC5400D50B}" type="slidenum">
              <a:rPr lang="en-IN" smtClean="0"/>
              <a:t>‹#›</a:t>
            </a:fld>
            <a:endParaRPr lang="en-IN"/>
          </a:p>
        </p:txBody>
      </p:sp>
    </p:spTree>
    <p:extLst>
      <p:ext uri="{BB962C8B-B14F-4D97-AF65-F5344CB8AC3E}">
        <p14:creationId xmlns:p14="http://schemas.microsoft.com/office/powerpoint/2010/main" val="1980528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A0F639F-19B9-443F-834A-4FA23AA417CC}" type="datetime1">
              <a:rPr lang="en-IN" smtClean="0"/>
              <a:t>02-11-2022</a:t>
            </a:fld>
            <a:endParaRPr lang="en-IN"/>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IN" smtClean="0"/>
              <a:t>Contact No.-+91-20-68680700                                Website- https://bdbipl.com/</a:t>
            </a:r>
            <a:endParaRPr lang="en-IN"/>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30F5629-4E18-4DB5-84C4-A0EC5400D50B}" type="slidenum">
              <a:rPr lang="en-IN" smtClean="0"/>
              <a:t>‹#›</a:t>
            </a:fld>
            <a:endParaRPr lang="en-IN"/>
          </a:p>
        </p:txBody>
      </p:sp>
    </p:spTree>
    <p:extLst>
      <p:ext uri="{BB962C8B-B14F-4D97-AF65-F5344CB8AC3E}">
        <p14:creationId xmlns:p14="http://schemas.microsoft.com/office/powerpoint/2010/main" val="1612430425"/>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 id="2147483820" r:id="rId17"/>
  </p:sldLayoutIdLst>
  <p:hf sldNum="0" hd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info@bdbipl.co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49085" y="1528354"/>
            <a:ext cx="9353006" cy="965685"/>
          </a:xfrm>
        </p:spPr>
        <p:txBody>
          <a:bodyPr>
            <a:normAutofit fontScale="90000"/>
          </a:bodyPr>
          <a:lstStyle/>
          <a:p>
            <a:r>
              <a:rPr lang="en-IN" sz="4000" b="1" dirty="0">
                <a:solidFill>
                  <a:schemeClr val="accent1">
                    <a:lumMod val="75000"/>
                  </a:schemeClr>
                </a:solidFill>
              </a:rPr>
              <a:t>Agricultural Market </a:t>
            </a:r>
            <a:r>
              <a:rPr lang="en-IN" sz="4000" b="1" dirty="0" smtClean="0">
                <a:solidFill>
                  <a:schemeClr val="accent1">
                    <a:lumMod val="75000"/>
                  </a:schemeClr>
                </a:solidFill>
              </a:rPr>
              <a:t>Research by BDB India</a:t>
            </a:r>
            <a:endParaRPr lang="en-IN" sz="4000" dirty="0">
              <a:solidFill>
                <a:schemeClr val="accent1">
                  <a:lumMod val="75000"/>
                </a:schemeClr>
              </a:solidFill>
            </a:endParaRPr>
          </a:p>
        </p:txBody>
      </p:sp>
      <p:sp>
        <p:nvSpPr>
          <p:cNvPr id="3" name="Subtitle 2"/>
          <p:cNvSpPr>
            <a:spLocks noGrp="1"/>
          </p:cNvSpPr>
          <p:nvPr>
            <p:ph type="subTitle" idx="1"/>
          </p:nvPr>
        </p:nvSpPr>
        <p:spPr>
          <a:xfrm>
            <a:off x="3735977" y="2978332"/>
            <a:ext cx="8150598" cy="2380344"/>
          </a:xfrm>
        </p:spPr>
        <p:txBody>
          <a:bodyPr>
            <a:normAutofit/>
          </a:bodyPr>
          <a:lstStyle/>
          <a:p>
            <a:pPr algn="just"/>
            <a:r>
              <a:rPr lang="en-US" sz="2000" dirty="0"/>
              <a:t>Indian Agricultural Machinery and Farm Equipment market is one of the most prominent and the fastest growing segment globally. Our dedicated project teams will support you for any study under this domain, with rich and methodical approach.</a:t>
            </a:r>
          </a:p>
          <a:p>
            <a:pPr algn="just"/>
            <a:endParaRPr lang="en-IN" sz="2000" dirty="0"/>
          </a:p>
        </p:txBody>
      </p:sp>
      <p:pic>
        <p:nvPicPr>
          <p:cNvPr id="4" name="Picture 3"/>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0071463" y="115991"/>
            <a:ext cx="1946366" cy="16292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Footer Placeholder 4"/>
          <p:cNvSpPr>
            <a:spLocks noGrp="1"/>
          </p:cNvSpPr>
          <p:nvPr>
            <p:ph type="ftr" sz="quarter" idx="11"/>
          </p:nvPr>
        </p:nvSpPr>
        <p:spPr>
          <a:xfrm>
            <a:off x="5190311" y="6226661"/>
            <a:ext cx="7001689" cy="365125"/>
          </a:xfrm>
        </p:spPr>
        <p:txBody>
          <a:bodyPr/>
          <a:lstStyle/>
          <a:p>
            <a:r>
              <a:rPr lang="en-IN" sz="1600" b="1" dirty="0" smtClean="0">
                <a:solidFill>
                  <a:schemeClr val="accent1">
                    <a:lumMod val="75000"/>
                  </a:schemeClr>
                </a:solidFill>
              </a:rPr>
              <a:t>Contact No.-+91-20-68680700                                Website- https://bdbipl.com</a:t>
            </a:r>
            <a:r>
              <a:rPr lang="en-IN" sz="1600" dirty="0" smtClean="0">
                <a:solidFill>
                  <a:schemeClr val="accent1">
                    <a:lumMod val="75000"/>
                  </a:schemeClr>
                </a:solidFill>
              </a:rPr>
              <a:t>/</a:t>
            </a:r>
            <a:endParaRPr lang="en-IN" sz="1600" dirty="0">
              <a:solidFill>
                <a:schemeClr val="accent1">
                  <a:lumMod val="75000"/>
                </a:schemeClr>
              </a:solidFill>
            </a:endParaRPr>
          </a:p>
        </p:txBody>
      </p:sp>
    </p:spTree>
    <p:extLst>
      <p:ext uri="{BB962C8B-B14F-4D97-AF65-F5344CB8AC3E}">
        <p14:creationId xmlns:p14="http://schemas.microsoft.com/office/powerpoint/2010/main" val="1498584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374" y="195627"/>
            <a:ext cx="8921930" cy="653142"/>
          </a:xfrm>
        </p:spPr>
        <p:txBody>
          <a:bodyPr>
            <a:normAutofit fontScale="90000"/>
          </a:bodyPr>
          <a:lstStyle/>
          <a:p>
            <a:r>
              <a:rPr lang="en-US" dirty="0"/>
              <a:t/>
            </a:r>
            <a:br>
              <a:rPr lang="en-US" dirty="0"/>
            </a:br>
            <a:r>
              <a:rPr lang="en-US" sz="4000" b="1" dirty="0">
                <a:solidFill>
                  <a:schemeClr val="accent1">
                    <a:lumMod val="75000"/>
                  </a:schemeClr>
                </a:solidFill>
              </a:rPr>
              <a:t>Agricultural Machinery and Farm Equipment</a:t>
            </a:r>
            <a:endParaRPr lang="en-IN" sz="4000" dirty="0">
              <a:solidFill>
                <a:schemeClr val="accent1">
                  <a:lumMod val="75000"/>
                </a:schemeClr>
              </a:solidFill>
            </a:endParaRP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26302" r="26302"/>
          <a:stretch>
            <a:fillRect/>
          </a:stretch>
        </p:blipFill>
        <p:spPr>
          <a:xfrm>
            <a:off x="7968343" y="1123405"/>
            <a:ext cx="3984171" cy="4924698"/>
          </a:xfrm>
        </p:spPr>
      </p:pic>
      <p:sp>
        <p:nvSpPr>
          <p:cNvPr id="4" name="Text Placeholder 3"/>
          <p:cNvSpPr>
            <a:spLocks noGrp="1"/>
          </p:cNvSpPr>
          <p:nvPr>
            <p:ph type="body" sz="half" idx="2"/>
          </p:nvPr>
        </p:nvSpPr>
        <p:spPr>
          <a:xfrm>
            <a:off x="1397727" y="783771"/>
            <a:ext cx="6570616" cy="5969726"/>
          </a:xfrm>
        </p:spPr>
        <p:txBody>
          <a:bodyPr>
            <a:normAutofit/>
          </a:bodyPr>
          <a:lstStyle/>
          <a:p>
            <a:pPr algn="just"/>
            <a:r>
              <a:rPr lang="en-US" sz="2000" dirty="0"/>
              <a:t>Indian Agricultural Machinery and Farm Equipment market is one of the most prominent in the world. Global majors have made inroads here (and Indian companies have established themselves overseas). The major drivers of a double digit growth rate in this sector are availability of credit, focus on productivity and mass migration of entire communities from rural to urban areas leading to an urgent need for mechanization in farming.</a:t>
            </a:r>
          </a:p>
          <a:p>
            <a:pPr algn="just"/>
            <a:r>
              <a:rPr lang="en-US" sz="2000" dirty="0"/>
              <a:t>BDB India is one of the leading agricultural market research company. BDB has identified a plethora of opportunities for global companies. BDB has successfully undertaken strategy consulting assignments in the field of tractors, drip irrigation, sprinklers, pump sets, sprayers, threshers, tillers and combined harvesters. The agriculture industry has been widely exposed to international trends and has shown considerable adaptability to change and mechanization.</a:t>
            </a:r>
          </a:p>
          <a:p>
            <a:endParaRPr lang="en-IN" sz="2000" dirty="0"/>
          </a:p>
        </p:txBody>
      </p:sp>
      <p:sp>
        <p:nvSpPr>
          <p:cNvPr id="7" name="Footer Placeholder 6"/>
          <p:cNvSpPr>
            <a:spLocks noGrp="1"/>
          </p:cNvSpPr>
          <p:nvPr>
            <p:ph type="ftr" sz="quarter" idx="11"/>
          </p:nvPr>
        </p:nvSpPr>
        <p:spPr>
          <a:xfrm>
            <a:off x="2876251" y="6322739"/>
            <a:ext cx="7084177" cy="365125"/>
          </a:xfrm>
        </p:spPr>
        <p:txBody>
          <a:bodyPr/>
          <a:lstStyle/>
          <a:p>
            <a:r>
              <a:rPr lang="en-IN" sz="1600" b="1" dirty="0" smtClean="0">
                <a:solidFill>
                  <a:schemeClr val="accent1">
                    <a:lumMod val="75000"/>
                  </a:schemeClr>
                </a:solidFill>
              </a:rPr>
              <a:t>Contact No.-+91-20-68680700                                Website- https://bdbipl.com/</a:t>
            </a:r>
            <a:endParaRPr lang="en-IN" sz="1600" b="1" dirty="0">
              <a:solidFill>
                <a:schemeClr val="accent1">
                  <a:lumMod val="75000"/>
                </a:schemeClr>
              </a:solidFill>
            </a:endParaRPr>
          </a:p>
        </p:txBody>
      </p:sp>
    </p:spTree>
    <p:extLst>
      <p:ext uri="{BB962C8B-B14F-4D97-AF65-F5344CB8AC3E}">
        <p14:creationId xmlns:p14="http://schemas.microsoft.com/office/powerpoint/2010/main" val="2507630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724" y="0"/>
            <a:ext cx="6720750" cy="1371600"/>
          </a:xfrm>
        </p:spPr>
        <p:txBody>
          <a:bodyPr>
            <a:normAutofit fontScale="90000"/>
          </a:bodyPr>
          <a:lstStyle/>
          <a:p>
            <a:r>
              <a:rPr lang="en-IN" sz="3600" b="1" dirty="0">
                <a:solidFill>
                  <a:schemeClr val="accent1">
                    <a:lumMod val="75000"/>
                  </a:schemeClr>
                </a:solidFill>
              </a:rPr>
              <a:t>Agrochemicals, Fertilizers &amp; Seeds</a:t>
            </a:r>
            <a:r>
              <a:rPr lang="en-IN" b="1" dirty="0"/>
              <a:t/>
            </a:r>
            <a:br>
              <a:rPr lang="en-IN" b="1" dirty="0"/>
            </a:br>
            <a:endParaRPr lang="en-IN"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26314" r="26314"/>
          <a:stretch>
            <a:fillRect/>
          </a:stretch>
        </p:blipFill>
        <p:spPr>
          <a:xfrm>
            <a:off x="7876902" y="1136468"/>
            <a:ext cx="3606347" cy="4572000"/>
          </a:xfrm>
        </p:spPr>
      </p:pic>
      <p:sp>
        <p:nvSpPr>
          <p:cNvPr id="4" name="Text Placeholder 3"/>
          <p:cNvSpPr>
            <a:spLocks noGrp="1"/>
          </p:cNvSpPr>
          <p:nvPr>
            <p:ph type="body" sz="half" idx="2"/>
          </p:nvPr>
        </p:nvSpPr>
        <p:spPr>
          <a:xfrm>
            <a:off x="1704793" y="1633945"/>
            <a:ext cx="5426158" cy="3577047"/>
          </a:xfrm>
        </p:spPr>
        <p:txBody>
          <a:bodyPr>
            <a:normAutofit lnSpcReduction="10000"/>
          </a:bodyPr>
          <a:lstStyle/>
          <a:p>
            <a:pPr algn="just"/>
            <a:r>
              <a:rPr lang="en-US" sz="2000" dirty="0"/>
              <a:t>BDB’s familiarity with agriculture inputs is admirable. In India crop losses due to pest attack are among the highest in the world, while pesticide usage is among the lowest which stands at 381g per hectare as against world average of 500g.</a:t>
            </a:r>
          </a:p>
          <a:p>
            <a:pPr algn="just"/>
            <a:r>
              <a:rPr lang="en-US" sz="2000" dirty="0"/>
              <a:t>Whether it is transgenic seeds, </a:t>
            </a:r>
            <a:r>
              <a:rPr lang="en-US" sz="2000" dirty="0" err="1"/>
              <a:t>speciality</a:t>
            </a:r>
            <a:r>
              <a:rPr lang="en-US" sz="2000" dirty="0"/>
              <a:t> fertilizers or new generation pesticides; BDB’s domain expertise has enabled clients to grow rapidly in this diversified and dynamic Indian market.</a:t>
            </a:r>
          </a:p>
          <a:p>
            <a:endParaRPr lang="en-IN" dirty="0"/>
          </a:p>
        </p:txBody>
      </p:sp>
      <p:sp>
        <p:nvSpPr>
          <p:cNvPr id="6" name="Footer Placeholder 5"/>
          <p:cNvSpPr>
            <a:spLocks noGrp="1"/>
          </p:cNvSpPr>
          <p:nvPr>
            <p:ph type="ftr" sz="quarter" idx="11"/>
          </p:nvPr>
        </p:nvSpPr>
        <p:spPr>
          <a:xfrm>
            <a:off x="2595898" y="6209846"/>
            <a:ext cx="7084177" cy="365125"/>
          </a:xfrm>
        </p:spPr>
        <p:txBody>
          <a:bodyPr/>
          <a:lstStyle/>
          <a:p>
            <a:r>
              <a:rPr lang="en-IN" sz="1600" b="1" dirty="0" smtClean="0">
                <a:solidFill>
                  <a:schemeClr val="accent1">
                    <a:lumMod val="75000"/>
                  </a:schemeClr>
                </a:solidFill>
              </a:rPr>
              <a:t>Contact No.-+91-20-68680700                                Website- https://bdbipl.com/</a:t>
            </a:r>
            <a:endParaRPr lang="en-IN" sz="1600" b="1" dirty="0">
              <a:solidFill>
                <a:schemeClr val="accent1">
                  <a:lumMod val="75000"/>
                </a:schemeClr>
              </a:solidFill>
            </a:endParaRPr>
          </a:p>
        </p:txBody>
      </p:sp>
    </p:spTree>
    <p:extLst>
      <p:ext uri="{BB962C8B-B14F-4D97-AF65-F5344CB8AC3E}">
        <p14:creationId xmlns:p14="http://schemas.microsoft.com/office/powerpoint/2010/main" val="2908936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2986" y="0"/>
            <a:ext cx="5426158" cy="1371600"/>
          </a:xfrm>
        </p:spPr>
        <p:txBody>
          <a:bodyPr/>
          <a:lstStyle/>
          <a:p>
            <a:r>
              <a:rPr lang="en-IN" sz="3600" b="1" dirty="0">
                <a:solidFill>
                  <a:schemeClr val="accent1">
                    <a:lumMod val="75000"/>
                  </a:schemeClr>
                </a:solidFill>
              </a:rPr>
              <a:t>Micro Irrigation Sector</a:t>
            </a:r>
            <a:r>
              <a:rPr lang="en-IN" b="1" dirty="0"/>
              <a:t/>
            </a:r>
            <a:br>
              <a:rPr lang="en-IN" b="1" dirty="0"/>
            </a:br>
            <a:endParaRPr lang="en-IN"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26314" r="26314"/>
          <a:stretch>
            <a:fillRect/>
          </a:stretch>
        </p:blipFill>
        <p:spPr>
          <a:xfrm>
            <a:off x="8026400" y="1371600"/>
            <a:ext cx="3279775" cy="4572000"/>
          </a:xfrm>
        </p:spPr>
      </p:pic>
      <p:sp>
        <p:nvSpPr>
          <p:cNvPr id="4" name="Text Placeholder 3"/>
          <p:cNvSpPr>
            <a:spLocks noGrp="1"/>
          </p:cNvSpPr>
          <p:nvPr>
            <p:ph type="body" sz="half" idx="2"/>
          </p:nvPr>
        </p:nvSpPr>
        <p:spPr>
          <a:xfrm>
            <a:off x="1576700" y="1371600"/>
            <a:ext cx="6178730" cy="5003075"/>
          </a:xfrm>
        </p:spPr>
        <p:txBody>
          <a:bodyPr>
            <a:normAutofit/>
          </a:bodyPr>
          <a:lstStyle/>
          <a:p>
            <a:pPr algn="just"/>
            <a:r>
              <a:rPr lang="en-US" sz="2000" dirty="0"/>
              <a:t>There is a very sizeable opportunity emerging in mechanized farming, cooperative farming and in smart usage of modern consumables. The farmers’ expectations are changing, aspirations of dealers and retailers in the farming sector are changing, the channel of distribution is becoming crucial and there is a clear differentiation of market experience in different pockets of India. The farmers are getting an opportunity to use and experience new products.</a:t>
            </a:r>
          </a:p>
          <a:p>
            <a:pPr algn="just"/>
            <a:r>
              <a:rPr lang="en-US" sz="2000" dirty="0"/>
              <a:t>BDB offers proficient solutions in the Micro Irrigation sector. Our services include a wide array of studies on Pre and Post Harvesting Equipment, Micro Irrigation Implements, Drip and Sprinkler Systems and Nutrient Dispensers.</a:t>
            </a:r>
          </a:p>
          <a:p>
            <a:pPr algn="just"/>
            <a:endParaRPr lang="en-IN" dirty="0"/>
          </a:p>
        </p:txBody>
      </p:sp>
      <p:sp>
        <p:nvSpPr>
          <p:cNvPr id="6" name="Footer Placeholder 5"/>
          <p:cNvSpPr>
            <a:spLocks noGrp="1"/>
          </p:cNvSpPr>
          <p:nvPr>
            <p:ph type="ftr" sz="quarter" idx="11"/>
          </p:nvPr>
        </p:nvSpPr>
        <p:spPr>
          <a:xfrm>
            <a:off x="2582110" y="6192112"/>
            <a:ext cx="7084177" cy="365125"/>
          </a:xfrm>
        </p:spPr>
        <p:txBody>
          <a:bodyPr/>
          <a:lstStyle/>
          <a:p>
            <a:r>
              <a:rPr lang="en-IN" sz="1600" b="1" dirty="0" smtClean="0">
                <a:solidFill>
                  <a:schemeClr val="accent1">
                    <a:lumMod val="75000"/>
                  </a:schemeClr>
                </a:solidFill>
              </a:rPr>
              <a:t>Contact No.-+91-20-68680700                                Website- https://bdbipl.com/</a:t>
            </a:r>
            <a:endParaRPr lang="en-IN" sz="1600" b="1" dirty="0">
              <a:solidFill>
                <a:schemeClr val="accent1">
                  <a:lumMod val="75000"/>
                </a:schemeClr>
              </a:solidFill>
            </a:endParaRPr>
          </a:p>
        </p:txBody>
      </p:sp>
    </p:spTree>
    <p:extLst>
      <p:ext uri="{BB962C8B-B14F-4D97-AF65-F5344CB8AC3E}">
        <p14:creationId xmlns:p14="http://schemas.microsoft.com/office/powerpoint/2010/main" val="1438357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2228" y="509451"/>
            <a:ext cx="4818825" cy="981891"/>
          </a:xfrm>
        </p:spPr>
        <p:txBody>
          <a:bodyPr>
            <a:noAutofit/>
          </a:bodyPr>
          <a:lstStyle/>
          <a:p>
            <a:r>
              <a:rPr lang="en-IN" sz="3600" dirty="0">
                <a:solidFill>
                  <a:schemeClr val="accent1">
                    <a:lumMod val="75000"/>
                  </a:schemeClr>
                </a:solidFill>
              </a:rPr>
              <a:t/>
            </a:r>
            <a:br>
              <a:rPr lang="en-IN" sz="3600" dirty="0">
                <a:solidFill>
                  <a:schemeClr val="accent1">
                    <a:lumMod val="75000"/>
                  </a:schemeClr>
                </a:solidFill>
              </a:rPr>
            </a:br>
            <a:r>
              <a:rPr lang="en-IN" sz="3600" b="1" dirty="0">
                <a:solidFill>
                  <a:schemeClr val="accent1">
                    <a:lumMod val="75000"/>
                  </a:schemeClr>
                </a:solidFill>
              </a:rPr>
              <a:t>Dairy Industry</a:t>
            </a:r>
            <a:endParaRPr lang="en-IN" sz="3600" dirty="0">
              <a:solidFill>
                <a:schemeClr val="accent1">
                  <a:lumMod val="75000"/>
                </a:schemeClr>
              </a:solidFill>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26314" r="26314"/>
          <a:stretch>
            <a:fillRect/>
          </a:stretch>
        </p:blipFill>
        <p:spPr>
          <a:xfrm>
            <a:off x="7608436" y="1235527"/>
            <a:ext cx="3279775" cy="4572000"/>
          </a:xfrm>
        </p:spPr>
      </p:pic>
      <p:sp>
        <p:nvSpPr>
          <p:cNvPr id="4" name="Text Placeholder 3"/>
          <p:cNvSpPr>
            <a:spLocks noGrp="1"/>
          </p:cNvSpPr>
          <p:nvPr>
            <p:ph type="body" sz="half" idx="2"/>
          </p:nvPr>
        </p:nvSpPr>
        <p:spPr>
          <a:xfrm>
            <a:off x="1786390" y="1371600"/>
            <a:ext cx="5426158" cy="3448594"/>
          </a:xfrm>
        </p:spPr>
        <p:txBody>
          <a:bodyPr>
            <a:noAutofit/>
          </a:bodyPr>
          <a:lstStyle/>
          <a:p>
            <a:pPr algn="just"/>
            <a:r>
              <a:rPr lang="en-US" sz="2000" dirty="0"/>
              <a:t>Dairy industry has been a mainstay of the co-operative sector in India. It contributes very significantly to India’s agriculture GDP. Major animal feed providers have leveraged BDB’s experience to identify opportunities as well as new inputs for cattle feed.</a:t>
            </a:r>
            <a:endParaRPr lang="en-IN" sz="2000" dirty="0"/>
          </a:p>
        </p:txBody>
      </p:sp>
      <p:sp>
        <p:nvSpPr>
          <p:cNvPr id="6" name="Footer Placeholder 5"/>
          <p:cNvSpPr>
            <a:spLocks noGrp="1"/>
          </p:cNvSpPr>
          <p:nvPr>
            <p:ph type="ftr" sz="quarter" idx="11"/>
          </p:nvPr>
        </p:nvSpPr>
        <p:spPr>
          <a:xfrm>
            <a:off x="2481942" y="6069420"/>
            <a:ext cx="7084177" cy="365125"/>
          </a:xfrm>
        </p:spPr>
        <p:txBody>
          <a:bodyPr/>
          <a:lstStyle/>
          <a:p>
            <a:r>
              <a:rPr lang="en-IN" sz="1600" b="1" dirty="0" smtClean="0">
                <a:solidFill>
                  <a:schemeClr val="accent1">
                    <a:lumMod val="75000"/>
                  </a:schemeClr>
                </a:solidFill>
              </a:rPr>
              <a:t>Contact No.-+91-20-68680700                                Website- https://bdbipl.com/</a:t>
            </a:r>
            <a:endParaRPr lang="en-IN" sz="1600" b="1" dirty="0">
              <a:solidFill>
                <a:schemeClr val="accent1">
                  <a:lumMod val="75000"/>
                </a:schemeClr>
              </a:solidFill>
            </a:endParaRPr>
          </a:p>
        </p:txBody>
      </p:sp>
    </p:spTree>
    <p:extLst>
      <p:ext uri="{BB962C8B-B14F-4D97-AF65-F5344CB8AC3E}">
        <p14:creationId xmlns:p14="http://schemas.microsoft.com/office/powerpoint/2010/main" val="4238312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51114"/>
            <a:ext cx="9452155" cy="1354182"/>
          </a:xfrm>
        </p:spPr>
        <p:txBody>
          <a:bodyPr>
            <a:normAutofit/>
          </a:bodyPr>
          <a:lstStyle/>
          <a:p>
            <a:r>
              <a:rPr lang="en-IN" sz="3600" b="1" dirty="0">
                <a:solidFill>
                  <a:schemeClr val="accent1">
                    <a:lumMod val="75000"/>
                  </a:schemeClr>
                </a:solidFill>
              </a:rPr>
              <a:t>Agricultural Market Research by BDB India</a:t>
            </a:r>
            <a:endParaRPr lang="en-IN" sz="3600" dirty="0"/>
          </a:p>
        </p:txBody>
      </p:sp>
      <p:sp>
        <p:nvSpPr>
          <p:cNvPr id="3" name="Content Placeholder 2"/>
          <p:cNvSpPr>
            <a:spLocks noGrp="1"/>
          </p:cNvSpPr>
          <p:nvPr>
            <p:ph idx="1"/>
          </p:nvPr>
        </p:nvSpPr>
        <p:spPr>
          <a:xfrm>
            <a:off x="1601876" y="2105296"/>
            <a:ext cx="10018713" cy="3772990"/>
          </a:xfrm>
        </p:spPr>
        <p:txBody>
          <a:bodyPr>
            <a:normAutofit/>
          </a:bodyPr>
          <a:lstStyle/>
          <a:p>
            <a:pPr algn="just"/>
            <a:r>
              <a:rPr lang="en-US" sz="2000" dirty="0"/>
              <a:t>For each assignment, the methodology varies because these are all customized research analysis. For instance, to study the demand dynamics and trend, a cross section of existing and potential customers will be </a:t>
            </a:r>
            <a:r>
              <a:rPr lang="en-US" sz="2000" dirty="0" err="1"/>
              <a:t>analysed</a:t>
            </a:r>
            <a:r>
              <a:rPr lang="en-US" sz="2000" dirty="0"/>
              <a:t> in rural markets. Considering the seasonal aspects and the geographical conduciveness of different crops, the study needs to be conducted in different pockets.</a:t>
            </a:r>
          </a:p>
          <a:p>
            <a:r>
              <a:rPr lang="en-US" sz="2000" dirty="0"/>
              <a:t>Along with the farmers, inputs from channel analysis and the influencers (in decision making) are also a part of this study.</a:t>
            </a:r>
            <a:br>
              <a:rPr lang="en-US" sz="2000" dirty="0"/>
            </a:br>
            <a:r>
              <a:rPr lang="en-US" sz="2000" dirty="0"/>
              <a:t>At conclusion, the output of such market research studies comprehensively results in an incisive, authentic and reliable Growth Strategy Recommendation Document.</a:t>
            </a:r>
          </a:p>
          <a:p>
            <a:endParaRPr lang="en-IN" dirty="0"/>
          </a:p>
        </p:txBody>
      </p:sp>
      <p:sp>
        <p:nvSpPr>
          <p:cNvPr id="4" name="Footer Placeholder 3"/>
          <p:cNvSpPr>
            <a:spLocks noGrp="1"/>
          </p:cNvSpPr>
          <p:nvPr>
            <p:ph type="ftr" sz="quarter" idx="11"/>
          </p:nvPr>
        </p:nvSpPr>
        <p:spPr>
          <a:xfrm>
            <a:off x="2555588" y="6079218"/>
            <a:ext cx="7084177" cy="365125"/>
          </a:xfrm>
        </p:spPr>
        <p:txBody>
          <a:bodyPr/>
          <a:lstStyle/>
          <a:p>
            <a:r>
              <a:rPr lang="en-IN" sz="1600" b="1" dirty="0" smtClean="0">
                <a:solidFill>
                  <a:schemeClr val="accent1">
                    <a:lumMod val="75000"/>
                  </a:schemeClr>
                </a:solidFill>
              </a:rPr>
              <a:t>Contact No.-+91-20-68680700                                Website- https://bdbipl.com/</a:t>
            </a:r>
            <a:endParaRPr lang="en-IN" sz="1600" b="1" dirty="0">
              <a:solidFill>
                <a:schemeClr val="accent1">
                  <a:lumMod val="75000"/>
                </a:schemeClr>
              </a:solidFill>
            </a:endParaRPr>
          </a:p>
        </p:txBody>
      </p:sp>
    </p:spTree>
    <p:extLst>
      <p:ext uri="{BB962C8B-B14F-4D97-AF65-F5344CB8AC3E}">
        <p14:creationId xmlns:p14="http://schemas.microsoft.com/office/powerpoint/2010/main" val="1910549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3462" y="357003"/>
            <a:ext cx="4258492" cy="646331"/>
          </a:xfrm>
          <a:prstGeom prst="rect">
            <a:avLst/>
          </a:prstGeom>
          <a:noFill/>
        </p:spPr>
        <p:txBody>
          <a:bodyPr wrap="square" rtlCol="0">
            <a:spAutoFit/>
          </a:bodyPr>
          <a:lstStyle/>
          <a:p>
            <a:r>
              <a:rPr lang="en-US" sz="3600" dirty="0" smtClean="0">
                <a:ln w="0"/>
                <a:solidFill>
                  <a:schemeClr val="accent1"/>
                </a:solidFill>
                <a:effectLst>
                  <a:outerShdw blurRad="38100" dist="25400" dir="5400000" algn="ctr" rotWithShape="0">
                    <a:srgbClr val="6E747A">
                      <a:alpha val="43000"/>
                    </a:srgbClr>
                  </a:outerShdw>
                </a:effectLst>
              </a:rPr>
              <a:t>Contact Us</a:t>
            </a:r>
            <a:endParaRPr lang="en-IN" sz="3600" dirty="0">
              <a:ln w="0"/>
              <a:solidFill>
                <a:schemeClr val="accent1"/>
              </a:solidFill>
              <a:effectLst>
                <a:outerShdw blurRad="38100" dist="25400" dir="5400000" algn="ctr" rotWithShape="0">
                  <a:srgbClr val="6E747A">
                    <a:alpha val="43000"/>
                  </a:srgbClr>
                </a:outerShdw>
              </a:effectLst>
            </a:endParaRPr>
          </a:p>
        </p:txBody>
      </p:sp>
      <p:sp>
        <p:nvSpPr>
          <p:cNvPr id="3" name="TextBox 2"/>
          <p:cNvSpPr txBox="1"/>
          <p:nvPr/>
        </p:nvSpPr>
        <p:spPr>
          <a:xfrm>
            <a:off x="2688484" y="1731754"/>
            <a:ext cx="1951293" cy="461665"/>
          </a:xfrm>
          <a:prstGeom prst="rect">
            <a:avLst/>
          </a:prstGeom>
          <a:noFill/>
        </p:spPr>
        <p:txBody>
          <a:bodyPr wrap="square" rtlCol="0">
            <a:spAutoFit/>
          </a:bodyPr>
          <a:lstStyle/>
          <a:p>
            <a:r>
              <a:rPr lang="en-US" sz="2400" dirty="0" smtClean="0">
                <a:solidFill>
                  <a:schemeClr val="accent1">
                    <a:lumMod val="75000"/>
                  </a:schemeClr>
                </a:solidFill>
              </a:rPr>
              <a:t>Address</a:t>
            </a:r>
            <a:endParaRPr lang="en-IN" sz="2400" dirty="0">
              <a:solidFill>
                <a:schemeClr val="accent1">
                  <a:lumMod val="75000"/>
                </a:schemeClr>
              </a:solidFill>
            </a:endParaRPr>
          </a:p>
        </p:txBody>
      </p:sp>
      <p:sp>
        <p:nvSpPr>
          <p:cNvPr id="4" name="TextBox 3"/>
          <p:cNvSpPr txBox="1"/>
          <p:nvPr/>
        </p:nvSpPr>
        <p:spPr>
          <a:xfrm>
            <a:off x="2918895" y="3344565"/>
            <a:ext cx="1423851" cy="461665"/>
          </a:xfrm>
          <a:prstGeom prst="rect">
            <a:avLst/>
          </a:prstGeom>
          <a:noFill/>
        </p:spPr>
        <p:txBody>
          <a:bodyPr wrap="square" rtlCol="0">
            <a:spAutoFit/>
          </a:bodyPr>
          <a:lstStyle/>
          <a:p>
            <a:r>
              <a:rPr lang="en-US" sz="2400" dirty="0" smtClean="0">
                <a:solidFill>
                  <a:schemeClr val="accent1">
                    <a:lumMod val="75000"/>
                  </a:schemeClr>
                </a:solidFill>
              </a:rPr>
              <a:t>Email</a:t>
            </a:r>
            <a:endParaRPr lang="en-IN" sz="2400" dirty="0">
              <a:solidFill>
                <a:schemeClr val="accent1">
                  <a:lumMod val="75000"/>
                </a:schemeClr>
              </a:solidFill>
            </a:endParaRPr>
          </a:p>
        </p:txBody>
      </p:sp>
      <p:sp>
        <p:nvSpPr>
          <p:cNvPr id="5" name="Right Arrow 4"/>
          <p:cNvSpPr/>
          <p:nvPr/>
        </p:nvSpPr>
        <p:spPr>
          <a:xfrm>
            <a:off x="4019768" y="3377614"/>
            <a:ext cx="645957" cy="3955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ight Arrow 5"/>
          <p:cNvSpPr/>
          <p:nvPr/>
        </p:nvSpPr>
        <p:spPr>
          <a:xfrm>
            <a:off x="4053079" y="1790225"/>
            <a:ext cx="645957" cy="3520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TextBox 6"/>
          <p:cNvSpPr txBox="1"/>
          <p:nvPr/>
        </p:nvSpPr>
        <p:spPr>
          <a:xfrm>
            <a:off x="5029200" y="1542144"/>
            <a:ext cx="4885509" cy="1200329"/>
          </a:xfrm>
          <a:prstGeom prst="rect">
            <a:avLst/>
          </a:prstGeom>
          <a:noFill/>
        </p:spPr>
        <p:txBody>
          <a:bodyPr wrap="square" rtlCol="0">
            <a:spAutoFit/>
          </a:bodyPr>
          <a:lstStyle/>
          <a:p>
            <a:r>
              <a:rPr lang="en-IN" dirty="0">
                <a:solidFill>
                  <a:schemeClr val="accent1">
                    <a:lumMod val="75000"/>
                  </a:schemeClr>
                </a:solidFill>
                <a:latin typeface="Book Antiqua" panose="02040602050305030304" pitchFamily="18" charset="0"/>
              </a:rPr>
              <a:t>104, Pentagon 1</a:t>
            </a:r>
            <a:br>
              <a:rPr lang="en-IN" dirty="0">
                <a:solidFill>
                  <a:schemeClr val="accent1">
                    <a:lumMod val="75000"/>
                  </a:schemeClr>
                </a:solidFill>
                <a:latin typeface="Book Antiqua" panose="02040602050305030304" pitchFamily="18" charset="0"/>
              </a:rPr>
            </a:br>
            <a:r>
              <a:rPr lang="en-IN" dirty="0" err="1">
                <a:solidFill>
                  <a:schemeClr val="accent1">
                    <a:lumMod val="75000"/>
                  </a:schemeClr>
                </a:solidFill>
                <a:latin typeface="Book Antiqua" panose="02040602050305030304" pitchFamily="18" charset="0"/>
              </a:rPr>
              <a:t>Magarpatta</a:t>
            </a:r>
            <a:r>
              <a:rPr lang="en-IN" dirty="0">
                <a:solidFill>
                  <a:schemeClr val="accent1">
                    <a:lumMod val="75000"/>
                  </a:schemeClr>
                </a:solidFill>
                <a:latin typeface="Book Antiqua" panose="02040602050305030304" pitchFamily="18" charset="0"/>
              </a:rPr>
              <a:t> City, </a:t>
            </a:r>
            <a:r>
              <a:rPr lang="en-IN" dirty="0" err="1">
                <a:solidFill>
                  <a:schemeClr val="accent1">
                    <a:lumMod val="75000"/>
                  </a:schemeClr>
                </a:solidFill>
                <a:latin typeface="Book Antiqua" panose="02040602050305030304" pitchFamily="18" charset="0"/>
              </a:rPr>
              <a:t>Hadapsar</a:t>
            </a:r>
            <a:r>
              <a:rPr lang="en-IN" dirty="0">
                <a:solidFill>
                  <a:schemeClr val="accent1">
                    <a:lumMod val="75000"/>
                  </a:schemeClr>
                </a:solidFill>
                <a:latin typeface="Book Antiqua" panose="02040602050305030304" pitchFamily="18" charset="0"/>
              </a:rPr>
              <a:t/>
            </a:r>
            <a:br>
              <a:rPr lang="en-IN" dirty="0">
                <a:solidFill>
                  <a:schemeClr val="accent1">
                    <a:lumMod val="75000"/>
                  </a:schemeClr>
                </a:solidFill>
                <a:latin typeface="Book Antiqua" panose="02040602050305030304" pitchFamily="18" charset="0"/>
              </a:rPr>
            </a:br>
            <a:r>
              <a:rPr lang="en-IN" dirty="0">
                <a:solidFill>
                  <a:schemeClr val="accent1">
                    <a:lumMod val="75000"/>
                  </a:schemeClr>
                </a:solidFill>
                <a:latin typeface="Book Antiqua" panose="02040602050305030304" pitchFamily="18" charset="0"/>
              </a:rPr>
              <a:t>Pune- 411 013</a:t>
            </a:r>
            <a:br>
              <a:rPr lang="en-IN" dirty="0">
                <a:solidFill>
                  <a:schemeClr val="accent1">
                    <a:lumMod val="75000"/>
                  </a:schemeClr>
                </a:solidFill>
                <a:latin typeface="Book Antiqua" panose="02040602050305030304" pitchFamily="18" charset="0"/>
              </a:rPr>
            </a:br>
            <a:r>
              <a:rPr lang="en-IN" dirty="0">
                <a:solidFill>
                  <a:schemeClr val="accent1">
                    <a:lumMod val="75000"/>
                  </a:schemeClr>
                </a:solidFill>
                <a:latin typeface="Book Antiqua" panose="02040602050305030304" pitchFamily="18" charset="0"/>
              </a:rPr>
              <a:t>Maharashtra, India</a:t>
            </a:r>
            <a:endParaRPr lang="en-IN" dirty="0">
              <a:solidFill>
                <a:schemeClr val="accent1">
                  <a:lumMod val="75000"/>
                </a:schemeClr>
              </a:solidFill>
              <a:latin typeface="Book Antiqua" panose="02040602050305030304" pitchFamily="18" charset="0"/>
            </a:endParaRPr>
          </a:p>
        </p:txBody>
      </p:sp>
      <p:sp>
        <p:nvSpPr>
          <p:cNvPr id="8" name="TextBox 7"/>
          <p:cNvSpPr txBox="1"/>
          <p:nvPr/>
        </p:nvSpPr>
        <p:spPr>
          <a:xfrm>
            <a:off x="5029200" y="3333900"/>
            <a:ext cx="4127863" cy="646331"/>
          </a:xfrm>
          <a:prstGeom prst="rect">
            <a:avLst/>
          </a:prstGeom>
          <a:noFill/>
        </p:spPr>
        <p:txBody>
          <a:bodyPr wrap="square" rtlCol="0">
            <a:spAutoFit/>
          </a:bodyPr>
          <a:lstStyle/>
          <a:p>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hlinkClick r:id="rId2"/>
              </a:rPr>
              <a:t>info@bdbipl.com</a:t>
            </a:r>
            <a:endPar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endParaRPr>
          </a:p>
          <a:p>
            <a:endParaRPr lang="en-IN" dirty="0">
              <a:solidFill>
                <a:schemeClr val="accent1">
                  <a:lumMod val="75000"/>
                </a:schemeClr>
              </a:solidFill>
            </a:endParaRPr>
          </a:p>
        </p:txBody>
      </p:sp>
      <p:sp>
        <p:nvSpPr>
          <p:cNvPr id="9" name="Footer Placeholder 8"/>
          <p:cNvSpPr>
            <a:spLocks noGrp="1"/>
          </p:cNvSpPr>
          <p:nvPr>
            <p:ph type="ftr" sz="quarter" idx="11"/>
          </p:nvPr>
        </p:nvSpPr>
        <p:spPr>
          <a:xfrm>
            <a:off x="2688484" y="5909401"/>
            <a:ext cx="7084177" cy="365125"/>
          </a:xfrm>
        </p:spPr>
        <p:txBody>
          <a:bodyPr/>
          <a:lstStyle/>
          <a:p>
            <a:r>
              <a:rPr lang="en-IN" sz="1600" b="1" dirty="0" smtClean="0">
                <a:solidFill>
                  <a:schemeClr val="accent1">
                    <a:lumMod val="75000"/>
                  </a:schemeClr>
                </a:solidFill>
              </a:rPr>
              <a:t>Contact No.-+91-20-68680700                                Website- https://bdbipl.com/</a:t>
            </a:r>
            <a:endParaRPr lang="en-IN" sz="1600" b="1" dirty="0">
              <a:solidFill>
                <a:schemeClr val="accent1">
                  <a:lumMod val="75000"/>
                </a:schemeClr>
              </a:solidFill>
            </a:endParaRPr>
          </a:p>
        </p:txBody>
      </p:sp>
    </p:spTree>
    <p:extLst>
      <p:ext uri="{BB962C8B-B14F-4D97-AF65-F5344CB8AC3E}">
        <p14:creationId xmlns:p14="http://schemas.microsoft.com/office/powerpoint/2010/main" val="32789953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45</TotalTime>
  <Words>594</Words>
  <Application>Microsoft Office PowerPoint</Application>
  <PresentationFormat>Widescreen</PresentationFormat>
  <Paragraphs>28</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Book Antiqua</vt:lpstr>
      <vt:lpstr>Calibri</vt:lpstr>
      <vt:lpstr>Corbel</vt:lpstr>
      <vt:lpstr>Parallax</vt:lpstr>
      <vt:lpstr>Agricultural Market Research by BDB India</vt:lpstr>
      <vt:lpstr> Agricultural Machinery and Farm Equipment</vt:lpstr>
      <vt:lpstr>Agrochemicals, Fertilizers &amp; Seeds </vt:lpstr>
      <vt:lpstr>Micro Irrigation Sector </vt:lpstr>
      <vt:lpstr> Dairy Industry</vt:lpstr>
      <vt:lpstr>Agricultural Market Research by BDB India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Agricultural Market Research by BDB India</dc:title>
  <dc:creator>Shree</dc:creator>
  <cp:lastModifiedBy>Shree</cp:lastModifiedBy>
  <cp:revision>9</cp:revision>
  <dcterms:created xsi:type="dcterms:W3CDTF">2022-11-02T06:08:59Z</dcterms:created>
  <dcterms:modified xsi:type="dcterms:W3CDTF">2022-11-02T06:54:29Z</dcterms:modified>
</cp:coreProperties>
</file>