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7" r:id="rId4"/>
    <p:sldId id="281" r:id="rId5"/>
    <p:sldId id="282" r:id="rId6"/>
    <p:sldId id="260" r:id="rId7"/>
    <p:sldId id="268" r:id="rId8"/>
    <p:sldId id="276" r:id="rId9"/>
    <p:sldId id="279" r:id="rId10"/>
    <p:sldId id="280" r:id="rId11"/>
    <p:sldId id="283" r:id="rId12"/>
    <p:sldId id="274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3F1F"/>
    <a:srgbClr val="2C6388"/>
    <a:srgbClr val="36749F"/>
    <a:srgbClr val="ED7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1"/>
    <p:restoredTop sz="92054"/>
  </p:normalViewPr>
  <p:slideViewPr>
    <p:cSldViewPr snapToGrid="0" snapToObjects="1">
      <p:cViewPr varScale="1">
        <p:scale>
          <a:sx n="79" d="100"/>
          <a:sy n="79" d="100"/>
        </p:scale>
        <p:origin x="22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63C09-1683-B146-98B9-04F0C8C57831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24F87-4333-CF4E-B7CE-409E9770EA8B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266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D8AE23C-DF06-6F49-8E9D-F7DFC5F88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CA255961-C2BE-9949-97FF-6091BFADB0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E62015E1-5822-964B-8DB4-7AF22693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1A0482DB-DADE-504F-B3BA-FBBADDED8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9408DA67-CE60-9142-B743-9AB6E3B90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7033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20B6FE5-A356-6D49-8291-4D79180E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53A3B162-F122-BF41-9CC5-8D8D21A0C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D9CB29BC-1FCB-1745-82A4-BD165624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6E16E4F-5751-F442-ADE0-7DA910047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F681506-E65D-3A4C-8DF7-C18A060B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270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A8191F47-26A8-1C4D-A73B-7FE065A1C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D09E6471-0157-0544-AA74-A3F839F9E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4B11594F-4447-DA40-9192-0797E3A1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ABF82AEE-FE7E-E84E-B17E-B40D04E4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11F5A1A-1528-3947-839C-17462695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990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B4641BB-52C5-734A-9FAC-9CF84FD84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4E0E06D8-D918-0D47-A693-6CF1E9835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CF43D535-CA33-4241-A615-82E8453E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29E6609B-D7C2-894F-9F9B-7E7AF29E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8F3FB86C-F87F-D948-8BD4-A78F3BC82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229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BEF4501-1C86-A340-86F7-65F326BC1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6F41880-D52D-904E-8038-D8E1EA21C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BCBE4D2F-2632-7F48-BF07-221BCEA1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CA521E6D-E2CA-5E41-A0A4-B6D0B534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3759C57-C9A2-5343-9E8F-F3FD52AF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77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58A095F-7AB1-0846-83DC-6766675E2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AB7DB800-A19F-7B42-B079-7CC9A7AB0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048FAD87-3EA7-B047-A282-757948464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74E18E23-E978-5D4A-A477-DF7639FE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3915A39C-8F39-DF4A-A93E-B1A7E1A08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12EE88DA-3A65-A743-81A3-8AA05594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6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E56406-A302-0645-9560-BF29DED6E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76E3AF0-3E43-C044-AEFE-AA7492F21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836F988C-7417-D440-BB9B-30B33B13F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BB40D38F-96D3-EB49-87F4-8858CE059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2B16820E-CDC0-3247-B52B-0AB89D7E2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6E5F599D-0E4A-0544-9957-DA4715E62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CB22E102-58C0-0240-AB77-CE3644F2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1BC96F5D-C750-1547-88FA-44818C7C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059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8B93AE3-5EC7-8A40-BC52-575C3E20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5331CB5C-4F24-6948-A987-097B75B2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795EC782-0BE5-A64F-846E-FCB245BC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AA0A9DE3-4C60-7241-8BF4-4743E0A08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159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D61F072D-2EB0-254A-8F1B-82403643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71182FA8-6D3D-AE47-AC98-9570A994E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42669B45-5733-C645-B2E7-65B2E4FA0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84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01B8FB9-A504-0647-A264-448D4CD8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F929511C-E780-EF4F-9B60-94CD0E5EB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EEA60FF9-38B2-2544-AAB6-2D6E11DF8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6C5150C3-00DA-9F4A-999F-645982C37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F1E64897-7F8D-044F-B25C-CACCCD847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795D9EA-4570-E248-AE6F-3E5AE351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402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89476D0-0301-7F41-A997-92D34915C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D5D112F7-659C-1C48-8173-3D430C053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6A126FAD-B9E3-A144-94EA-1F3040880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FD61B8D1-BC52-674F-AE76-21AB770C4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C4AEC708-23F0-8741-BB7B-6CDF4F764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39FD640-C853-6D4B-BF0F-D6EFE7044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8780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84DF4DA4-2167-1149-AFD6-DFE5D624E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5C6AF904-D6E9-324C-B433-AB7F46260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62EB6C6B-4142-AE4D-A9AF-968054FE9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ABCB-476D-8B41-9739-ECCEC4404D6F}" type="datetimeFigureOut">
              <a:rPr lang="pt-BR" smtClean="0"/>
              <a:t>29/12/2024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5A70B976-CEDE-0E44-BDF7-32E3775D4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37F998E8-F741-8A4D-8C1A-13A75A9C3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716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B15E6283-6D02-4A44-BCE8-CB19E90C2BEF}"/>
              </a:ext>
            </a:extLst>
          </p:cNvPr>
          <p:cNvSpPr txBox="1"/>
          <p:nvPr/>
        </p:nvSpPr>
        <p:spPr>
          <a:xfrm>
            <a:off x="175751" y="1694267"/>
            <a:ext cx="60944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cap="all" dirty="0" smtClean="0"/>
              <a:t>ORAÇÃO PÚBLICA</a:t>
            </a:r>
          </a:p>
          <a:p>
            <a:pPr algn="ctr"/>
            <a:r>
              <a:rPr lang="pt-BR" sz="6600" b="1" cap="all" dirty="0" smtClean="0"/>
              <a:t>(</a:t>
            </a:r>
            <a:r>
              <a:rPr lang="pt-BR" sz="6600" b="1" cap="all" dirty="0" err="1" smtClean="0"/>
              <a:t>Josafá</a:t>
            </a:r>
            <a:r>
              <a:rPr lang="pt-BR" sz="6600" b="1" cap="all" dirty="0" smtClean="0"/>
              <a:t>)</a:t>
            </a:r>
            <a:endParaRPr lang="pt-BR" sz="6600" b="1" cap="all" dirty="0"/>
          </a:p>
        </p:txBody>
      </p:sp>
    </p:spTree>
    <p:extLst>
      <p:ext uri="{BB962C8B-B14F-4D97-AF65-F5344CB8AC3E}">
        <p14:creationId xmlns:p14="http://schemas.microsoft.com/office/powerpoint/2010/main" val="25229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418247" y="587183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3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2080180" y="1198405"/>
            <a:ext cx="4015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A ORAÇÃO DEVE SER PRATICADA E INCENTIVADA</a:t>
            </a:r>
            <a:endParaRPr lang="pt-BR" sz="3600" dirty="0"/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4" y="2952731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3.1 – </a:t>
            </a:r>
            <a:r>
              <a:rPr lang="pt-BR" sz="3200" b="1" dirty="0" smtClean="0"/>
              <a:t>Transformando o medo </a:t>
            </a:r>
            <a:r>
              <a:rPr lang="pt-BR" sz="3200" b="1" smtClean="0"/>
              <a:t>em motivo para buscar o Senhor.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4" y="4254481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3.2 – </a:t>
            </a:r>
            <a:r>
              <a:rPr lang="pt-BR" sz="3200" b="1" dirty="0" smtClean="0"/>
              <a:t>Levando outros a uma vida </a:t>
            </a:r>
          </a:p>
          <a:p>
            <a:r>
              <a:rPr lang="pt-BR" sz="3200" b="1" dirty="0" smtClean="0"/>
              <a:t>de oração.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4" y="5366853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3.3 – </a:t>
            </a:r>
            <a:r>
              <a:rPr lang="pt-BR" sz="3200" b="1" dirty="0" smtClean="0"/>
              <a:t>O chamado a oração </a:t>
            </a:r>
          </a:p>
          <a:p>
            <a:r>
              <a:rPr lang="pt-BR" sz="3200" b="1" dirty="0" smtClean="0"/>
              <a:t>como estilo de vida.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382436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34075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291373" y="1606207"/>
            <a:ext cx="680759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err="1"/>
              <a:t>Josafá</a:t>
            </a:r>
            <a:r>
              <a:rPr lang="pt-BR" sz="2800" dirty="0"/>
              <a:t> nos ensina sobre a importância de vivermos uma vida de oração </a:t>
            </a:r>
            <a:r>
              <a:rPr lang="pt-BR" sz="2800" dirty="0" smtClean="0"/>
              <a:t>pessoal </a:t>
            </a:r>
            <a:r>
              <a:rPr lang="pt-BR" sz="2800" dirty="0"/>
              <a:t>e coletiva. Seja para orar em casa, no trabalho, vizinhança, congregação</a:t>
            </a:r>
          </a:p>
          <a:p>
            <a:r>
              <a:rPr lang="pt-BR" sz="2800" dirty="0"/>
              <a:t>e parentela, a verdade é que somos chamados a viver e nos mover em oração.</a:t>
            </a:r>
          </a:p>
        </p:txBody>
      </p:sp>
    </p:spTree>
    <p:extLst>
      <p:ext uri="{BB962C8B-B14F-4D97-AF65-F5344CB8AC3E}">
        <p14:creationId xmlns:p14="http://schemas.microsoft.com/office/powerpoint/2010/main" val="1475028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904188" y="487828"/>
            <a:ext cx="6667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chemeClr val="bg1"/>
                </a:solidFill>
              </a:rPr>
              <a:t>REFLEXÃO DA SEMANA</a:t>
            </a:r>
            <a:endParaRPr lang="pt-BR" sz="4400" dirty="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667311" y="1621987"/>
            <a:ext cx="71417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Qual foi a última vez que você </a:t>
            </a:r>
            <a:r>
              <a:rPr lang="pt-BR" sz="3200">
                <a:solidFill>
                  <a:schemeClr val="bg1"/>
                </a:solidFill>
              </a:rPr>
              <a:t>iniciou </a:t>
            </a:r>
            <a:endParaRPr lang="pt-BR" sz="3200" smtClean="0">
              <a:solidFill>
                <a:schemeClr val="bg1"/>
              </a:solidFill>
            </a:endParaRPr>
          </a:p>
          <a:p>
            <a:r>
              <a:rPr lang="pt-BR" sz="3200" dirty="0" smtClean="0">
                <a:solidFill>
                  <a:schemeClr val="bg1"/>
                </a:solidFill>
              </a:rPr>
              <a:t>uma </a:t>
            </a:r>
            <a:r>
              <a:rPr lang="pt-BR" sz="3200" dirty="0">
                <a:solidFill>
                  <a:schemeClr val="bg1"/>
                </a:solidFill>
              </a:rPr>
              <a:t>campanha de oração em sua casa,</a:t>
            </a:r>
          </a:p>
          <a:p>
            <a:r>
              <a:rPr lang="pt-BR" sz="3200" dirty="0">
                <a:solidFill>
                  <a:schemeClr val="bg1"/>
                </a:solidFill>
              </a:rPr>
              <a:t>trabalho ou igreja? Precisamos, também, conduzir e </a:t>
            </a:r>
            <a:r>
              <a:rPr lang="pt-BR" sz="3200" dirty="0" err="1">
                <a:solidFill>
                  <a:schemeClr val="bg1"/>
                </a:solidFill>
              </a:rPr>
              <a:t>discipular</a:t>
            </a:r>
            <a:r>
              <a:rPr lang="pt-BR" sz="3200" dirty="0">
                <a:solidFill>
                  <a:schemeClr val="bg1"/>
                </a:solidFill>
              </a:rPr>
              <a:t> as pessoas através </a:t>
            </a:r>
            <a:r>
              <a:rPr lang="pt-BR" sz="3200" dirty="0" smtClean="0">
                <a:solidFill>
                  <a:schemeClr val="bg1"/>
                </a:solidFill>
              </a:rPr>
              <a:t>da prática </a:t>
            </a:r>
            <a:r>
              <a:rPr lang="pt-BR" sz="3200" dirty="0">
                <a:solidFill>
                  <a:schemeClr val="bg1"/>
                </a:solidFill>
              </a:rPr>
              <a:t>da oração contínua e em grupo.</a:t>
            </a:r>
          </a:p>
        </p:txBody>
      </p:sp>
    </p:spTree>
    <p:extLst>
      <p:ext uri="{BB962C8B-B14F-4D97-AF65-F5344CB8AC3E}">
        <p14:creationId xmlns:p14="http://schemas.microsoft.com/office/powerpoint/2010/main" val="44203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1995692" y="366976"/>
            <a:ext cx="46167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>
                <a:solidFill>
                  <a:schemeClr val="bg1"/>
                </a:solidFill>
              </a:rPr>
              <a:t>TEXTO CHAVE</a:t>
            </a:r>
            <a:endParaRPr lang="pt-BR" sz="6000" dirty="0">
              <a:solidFill>
                <a:schemeClr val="bg1"/>
              </a:solidFill>
            </a:endParaRPr>
          </a:p>
          <a:p>
            <a:pPr algn="ctr"/>
            <a:endParaRPr lang="pt-BR" sz="7200" dirty="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481924" y="2074264"/>
            <a:ext cx="828834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Nesta batalha não tereis que pelejar; postai-vos, ficai parados, e vede </a:t>
            </a:r>
            <a:r>
              <a:rPr lang="pt-BR" sz="3200" dirty="0" smtClean="0">
                <a:solidFill>
                  <a:schemeClr val="bg1"/>
                </a:solidFill>
              </a:rPr>
              <a:t>a salvação </a:t>
            </a:r>
            <a:r>
              <a:rPr lang="pt-BR" sz="3200" dirty="0">
                <a:solidFill>
                  <a:schemeClr val="bg1"/>
                </a:solidFill>
              </a:rPr>
              <a:t>do Senhor para convosco, ó Judá e Jerusalém. Não temais, nem</a:t>
            </a:r>
          </a:p>
          <a:p>
            <a:r>
              <a:rPr lang="pt-BR" sz="3200" dirty="0">
                <a:solidFill>
                  <a:schemeClr val="bg1"/>
                </a:solidFill>
              </a:rPr>
              <a:t>vos assusteis; amanhã saí-lhes ao encontro, porque o Senhor será convosco</a:t>
            </a:r>
            <a:r>
              <a:rPr lang="pt-BR" sz="3200" dirty="0" smtClean="0">
                <a:solidFill>
                  <a:schemeClr val="bg1"/>
                </a:solidFill>
              </a:rPr>
              <a:t>.</a:t>
            </a:r>
          </a:p>
          <a:p>
            <a:endParaRPr lang="pt-BR" sz="3200" dirty="0">
              <a:solidFill>
                <a:schemeClr val="bg1"/>
              </a:solidFill>
            </a:endParaRPr>
          </a:p>
          <a:p>
            <a:r>
              <a:rPr lang="pt-BR" sz="3200" dirty="0">
                <a:solidFill>
                  <a:schemeClr val="bg1"/>
                </a:solidFill>
              </a:rPr>
              <a:t>(</a:t>
            </a:r>
            <a:r>
              <a:rPr lang="pt-BR" sz="3200" dirty="0" smtClean="0">
                <a:solidFill>
                  <a:schemeClr val="bg1"/>
                </a:solidFill>
              </a:rPr>
              <a:t>2 Crônicas </a:t>
            </a:r>
            <a:r>
              <a:rPr lang="pt-BR" sz="3200" dirty="0">
                <a:solidFill>
                  <a:schemeClr val="bg1"/>
                </a:solidFill>
              </a:rPr>
              <a:t>20.17)</a:t>
            </a:r>
          </a:p>
        </p:txBody>
      </p:sp>
    </p:spTree>
    <p:extLst>
      <p:ext uri="{BB962C8B-B14F-4D97-AF65-F5344CB8AC3E}">
        <p14:creationId xmlns:p14="http://schemas.microsoft.com/office/powerpoint/2010/main" val="4218213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LEITURA BÍBLICA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252534"/>
            <a:ext cx="110743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2Crônicas </a:t>
            </a:r>
            <a:r>
              <a:rPr lang="pt-BR" sz="2400" dirty="0" smtClean="0">
                <a:solidFill>
                  <a:schemeClr val="bg1"/>
                </a:solidFill>
              </a:rPr>
              <a:t>20.1-30</a:t>
            </a:r>
          </a:p>
          <a:p>
            <a:endParaRPr lang="pt-BR" sz="2400" dirty="0">
              <a:solidFill>
                <a:schemeClr val="bg1"/>
              </a:solidFill>
            </a:endParaRPr>
          </a:p>
          <a:p>
            <a:r>
              <a:rPr lang="pt-BR" sz="2400" dirty="0">
                <a:solidFill>
                  <a:schemeClr val="bg1"/>
                </a:solidFill>
              </a:rPr>
              <a:t>1 E sucedeu que, depois disto, os filhos de </a:t>
            </a:r>
            <a:r>
              <a:rPr lang="pt-BR" sz="2400" dirty="0" err="1">
                <a:solidFill>
                  <a:schemeClr val="bg1"/>
                </a:solidFill>
              </a:rPr>
              <a:t>Moabe</a:t>
            </a:r>
            <a:r>
              <a:rPr lang="pt-BR" sz="2400" dirty="0">
                <a:solidFill>
                  <a:schemeClr val="bg1"/>
                </a:solidFill>
              </a:rPr>
              <a:t>, e os filhos de </a:t>
            </a:r>
            <a:r>
              <a:rPr lang="pt-BR" sz="2400" dirty="0" err="1">
                <a:solidFill>
                  <a:schemeClr val="bg1"/>
                </a:solidFill>
              </a:rPr>
              <a:t>Amom</a:t>
            </a:r>
            <a:r>
              <a:rPr lang="pt-BR" sz="2400" dirty="0">
                <a:solidFill>
                  <a:schemeClr val="bg1"/>
                </a:solidFill>
              </a:rPr>
              <a:t>, e com eles</a:t>
            </a:r>
          </a:p>
          <a:p>
            <a:r>
              <a:rPr lang="pt-BR" sz="2400" dirty="0">
                <a:solidFill>
                  <a:schemeClr val="bg1"/>
                </a:solidFill>
              </a:rPr>
              <a:t>outros dos </a:t>
            </a:r>
            <a:r>
              <a:rPr lang="pt-BR" sz="2400" dirty="0" err="1">
                <a:solidFill>
                  <a:schemeClr val="bg1"/>
                </a:solidFill>
              </a:rPr>
              <a:t>amonitas</a:t>
            </a:r>
            <a:r>
              <a:rPr lang="pt-BR" sz="2400" dirty="0">
                <a:solidFill>
                  <a:schemeClr val="bg1"/>
                </a:solidFill>
              </a:rPr>
              <a:t>, vieram à peleja contra </a:t>
            </a:r>
            <a:r>
              <a:rPr lang="pt-BR" sz="2400" dirty="0" err="1">
                <a:solidFill>
                  <a:schemeClr val="bg1"/>
                </a:solidFill>
              </a:rPr>
              <a:t>Jeosafá</a:t>
            </a:r>
            <a:r>
              <a:rPr lang="pt-BR" sz="2400" dirty="0">
                <a:solidFill>
                  <a:schemeClr val="bg1"/>
                </a:solidFill>
              </a:rPr>
              <a:t>.</a:t>
            </a:r>
          </a:p>
          <a:p>
            <a:r>
              <a:rPr lang="pt-BR" sz="2400" dirty="0">
                <a:solidFill>
                  <a:schemeClr val="bg1"/>
                </a:solidFill>
              </a:rPr>
              <a:t>2 Então vieram alguns que avisaram a </a:t>
            </a:r>
            <a:r>
              <a:rPr lang="pt-BR" sz="2400" dirty="0" err="1">
                <a:solidFill>
                  <a:schemeClr val="bg1"/>
                </a:solidFill>
              </a:rPr>
              <a:t>Jeosafá</a:t>
            </a:r>
            <a:r>
              <a:rPr lang="pt-BR" sz="2400" dirty="0">
                <a:solidFill>
                  <a:schemeClr val="bg1"/>
                </a:solidFill>
              </a:rPr>
              <a:t>, dizendo: Vem contra ti uma grande </a:t>
            </a:r>
            <a:r>
              <a:rPr lang="pt-BR" sz="2400" dirty="0" err="1">
                <a:solidFill>
                  <a:schemeClr val="bg1"/>
                </a:solidFill>
              </a:rPr>
              <a:t>mul</a:t>
            </a:r>
            <a:r>
              <a:rPr lang="pt-BR" sz="2400" dirty="0">
                <a:solidFill>
                  <a:schemeClr val="bg1"/>
                </a:solidFill>
              </a:rPr>
              <a:t>-</a:t>
            </a:r>
          </a:p>
          <a:p>
            <a:r>
              <a:rPr lang="pt-BR" sz="2400" dirty="0" err="1">
                <a:solidFill>
                  <a:schemeClr val="bg1"/>
                </a:solidFill>
              </a:rPr>
              <a:t>tidão</a:t>
            </a:r>
            <a:r>
              <a:rPr lang="pt-BR" sz="2400" dirty="0">
                <a:solidFill>
                  <a:schemeClr val="bg1"/>
                </a:solidFill>
              </a:rPr>
              <a:t> dalém do mar e da Síria; e eis que já estão em </a:t>
            </a:r>
            <a:r>
              <a:rPr lang="pt-BR" sz="2400" dirty="0" err="1">
                <a:solidFill>
                  <a:schemeClr val="bg1"/>
                </a:solidFill>
              </a:rPr>
              <a:t>Hazazom-Tamar</a:t>
            </a:r>
            <a:r>
              <a:rPr lang="pt-BR" sz="2400" dirty="0">
                <a:solidFill>
                  <a:schemeClr val="bg1"/>
                </a:solidFill>
              </a:rPr>
              <a:t>, que é </a:t>
            </a:r>
            <a:r>
              <a:rPr lang="pt-BR" sz="2400" dirty="0" err="1">
                <a:solidFill>
                  <a:schemeClr val="bg1"/>
                </a:solidFill>
              </a:rPr>
              <a:t>En-Gedi</a:t>
            </a:r>
            <a:r>
              <a:rPr lang="pt-BR" sz="2400" dirty="0">
                <a:solidFill>
                  <a:schemeClr val="bg1"/>
                </a:solidFill>
              </a:rPr>
              <a:t>.</a:t>
            </a:r>
          </a:p>
          <a:p>
            <a:r>
              <a:rPr lang="pt-BR" sz="2400" dirty="0">
                <a:solidFill>
                  <a:schemeClr val="bg1"/>
                </a:solidFill>
              </a:rPr>
              <a:t>3 Então </a:t>
            </a:r>
            <a:r>
              <a:rPr lang="pt-BR" sz="2400" dirty="0" err="1">
                <a:solidFill>
                  <a:schemeClr val="bg1"/>
                </a:solidFill>
              </a:rPr>
              <a:t>Jeosafá</a:t>
            </a:r>
            <a:r>
              <a:rPr lang="pt-BR" sz="2400" dirty="0">
                <a:solidFill>
                  <a:schemeClr val="bg1"/>
                </a:solidFill>
              </a:rPr>
              <a:t> temeu, e pôs-se a buscar o Senhor, e apregoou jejum em todo o Judá.</a:t>
            </a:r>
          </a:p>
          <a:p>
            <a:r>
              <a:rPr lang="pt-BR" sz="2400" dirty="0">
                <a:solidFill>
                  <a:schemeClr val="bg1"/>
                </a:solidFill>
              </a:rPr>
              <a:t>4 E Judá se ajuntou, para pedir socorro ao Senhor; também de todas as cidades de</a:t>
            </a:r>
          </a:p>
          <a:p>
            <a:r>
              <a:rPr lang="pt-BR" sz="2400" dirty="0">
                <a:solidFill>
                  <a:schemeClr val="bg1"/>
                </a:solidFill>
              </a:rPr>
              <a:t>Judá vieram para buscar ao Senhor.</a:t>
            </a:r>
          </a:p>
          <a:p>
            <a:r>
              <a:rPr lang="pt-BR" sz="2400" dirty="0">
                <a:solidFill>
                  <a:schemeClr val="bg1"/>
                </a:solidFill>
              </a:rPr>
              <a:t>5 E pôs-se </a:t>
            </a:r>
            <a:r>
              <a:rPr lang="pt-BR" sz="2400" dirty="0" err="1">
                <a:solidFill>
                  <a:schemeClr val="bg1"/>
                </a:solidFill>
              </a:rPr>
              <a:t>Jeosafá</a:t>
            </a:r>
            <a:r>
              <a:rPr lang="pt-BR" sz="2400" dirty="0">
                <a:solidFill>
                  <a:schemeClr val="bg1"/>
                </a:solidFill>
              </a:rPr>
              <a:t> em pé na congregação de Judá e de Jerusalém, na casa do Senhor,</a:t>
            </a:r>
          </a:p>
          <a:p>
            <a:r>
              <a:rPr lang="pt-BR" sz="2400" dirty="0">
                <a:solidFill>
                  <a:schemeClr val="bg1"/>
                </a:solidFill>
              </a:rPr>
              <a:t>diante do pátio novo.</a:t>
            </a:r>
          </a:p>
          <a:p>
            <a:r>
              <a:rPr lang="pt-BR" sz="2400" dirty="0">
                <a:solidFill>
                  <a:schemeClr val="bg1"/>
                </a:solidFill>
              </a:rPr>
              <a:t>6 E disse: Ah! Senhor Deus de nossos pais, porventura não és tu Deus nos céus? Não</a:t>
            </a:r>
          </a:p>
          <a:p>
            <a:r>
              <a:rPr lang="pt-BR" sz="2400" dirty="0">
                <a:solidFill>
                  <a:schemeClr val="bg1"/>
                </a:solidFill>
              </a:rPr>
              <a:t>és tu que dominas sobre todos os reinos das nações? Na tua mão há força e potência,</a:t>
            </a:r>
          </a:p>
          <a:p>
            <a:r>
              <a:rPr lang="pt-BR" sz="2400" dirty="0">
                <a:solidFill>
                  <a:schemeClr val="bg1"/>
                </a:solidFill>
              </a:rPr>
              <a:t>e não há quem te possa resistir.</a:t>
            </a:r>
          </a:p>
        </p:txBody>
      </p:sp>
    </p:spTree>
    <p:extLst>
      <p:ext uri="{BB962C8B-B14F-4D97-AF65-F5344CB8AC3E}">
        <p14:creationId xmlns:p14="http://schemas.microsoft.com/office/powerpoint/2010/main" val="230843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LEITURA BÍBLICA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252534"/>
            <a:ext cx="110743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7 Porventura, ó nosso Deus, não lançaste fora os moradores desta terra de diante do</a:t>
            </a:r>
          </a:p>
          <a:p>
            <a:r>
              <a:rPr lang="pt-BR" sz="2400" dirty="0">
                <a:solidFill>
                  <a:schemeClr val="bg1"/>
                </a:solidFill>
              </a:rPr>
              <a:t>teu povo Israel, e não a deste para sempre à descendência de Abraão, teu amigo?</a:t>
            </a:r>
          </a:p>
          <a:p>
            <a:r>
              <a:rPr lang="pt-BR" sz="2400" dirty="0">
                <a:solidFill>
                  <a:schemeClr val="bg1"/>
                </a:solidFill>
              </a:rPr>
              <a:t>8 E habitaram nela e edificaram-te nela um santuário ao teu nome, dizendo:</a:t>
            </a:r>
          </a:p>
          <a:p>
            <a:r>
              <a:rPr lang="pt-BR" sz="2400" dirty="0">
                <a:solidFill>
                  <a:schemeClr val="bg1"/>
                </a:solidFill>
              </a:rPr>
              <a:t>9 Se algum mal nos sobrevier, espada, juízo, peste, ou fome, nós nos apresentaremos</a:t>
            </a:r>
          </a:p>
          <a:p>
            <a:r>
              <a:rPr lang="pt-BR" sz="2400" dirty="0">
                <a:solidFill>
                  <a:schemeClr val="bg1"/>
                </a:solidFill>
              </a:rPr>
              <a:t>diante desta casa e diante de ti, pois teu nome está nesta casa, e clamaremos a ti na</a:t>
            </a:r>
          </a:p>
          <a:p>
            <a:r>
              <a:rPr lang="pt-BR" sz="2400" dirty="0">
                <a:solidFill>
                  <a:schemeClr val="bg1"/>
                </a:solidFill>
              </a:rPr>
              <a:t>nossa angústia, e tu nos ouvirás e livrarás.</a:t>
            </a:r>
          </a:p>
          <a:p>
            <a:r>
              <a:rPr lang="pt-BR" sz="2400" dirty="0">
                <a:solidFill>
                  <a:schemeClr val="bg1"/>
                </a:solidFill>
              </a:rPr>
              <a:t>10 Agora, pois, eis que os filhos de </a:t>
            </a:r>
            <a:r>
              <a:rPr lang="pt-BR" sz="2400" dirty="0" err="1">
                <a:solidFill>
                  <a:schemeClr val="bg1"/>
                </a:solidFill>
              </a:rPr>
              <a:t>Amom</a:t>
            </a:r>
            <a:r>
              <a:rPr lang="pt-BR" sz="2400" dirty="0">
                <a:solidFill>
                  <a:schemeClr val="bg1"/>
                </a:solidFill>
              </a:rPr>
              <a:t>, e de </a:t>
            </a:r>
            <a:r>
              <a:rPr lang="pt-BR" sz="2400" dirty="0" err="1">
                <a:solidFill>
                  <a:schemeClr val="bg1"/>
                </a:solidFill>
              </a:rPr>
              <a:t>Moabe</a:t>
            </a:r>
            <a:r>
              <a:rPr lang="pt-BR" sz="2400" dirty="0">
                <a:solidFill>
                  <a:schemeClr val="bg1"/>
                </a:solidFill>
              </a:rPr>
              <a:t> e os das montanhas de </a:t>
            </a:r>
            <a:r>
              <a:rPr lang="pt-BR" sz="2400" dirty="0" err="1">
                <a:solidFill>
                  <a:schemeClr val="bg1"/>
                </a:solidFill>
              </a:rPr>
              <a:t>Seir</a:t>
            </a:r>
            <a:r>
              <a:rPr lang="pt-BR" sz="2400" dirty="0">
                <a:solidFill>
                  <a:schemeClr val="bg1"/>
                </a:solidFill>
              </a:rPr>
              <a:t>,</a:t>
            </a:r>
          </a:p>
          <a:p>
            <a:r>
              <a:rPr lang="pt-BR" sz="2400" dirty="0">
                <a:solidFill>
                  <a:schemeClr val="bg1"/>
                </a:solidFill>
              </a:rPr>
              <a:t>pelos quais não permitiste passar a Israel, quando vinham da terra do Egito, mas deles</a:t>
            </a:r>
          </a:p>
          <a:p>
            <a:r>
              <a:rPr lang="pt-BR" sz="2400" dirty="0">
                <a:solidFill>
                  <a:schemeClr val="bg1"/>
                </a:solidFill>
              </a:rPr>
              <a:t>se desviaram e não os destruíram,</a:t>
            </a:r>
          </a:p>
          <a:p>
            <a:r>
              <a:rPr lang="pt-BR" sz="2400" dirty="0">
                <a:solidFill>
                  <a:schemeClr val="bg1"/>
                </a:solidFill>
              </a:rPr>
              <a:t>11 Eis que nos dão o pago, vindo para lançar-nos fora da tua herança, que nos fizeste</a:t>
            </a:r>
          </a:p>
          <a:p>
            <a:r>
              <a:rPr lang="pt-BR" sz="2400" dirty="0">
                <a:solidFill>
                  <a:schemeClr val="bg1"/>
                </a:solidFill>
              </a:rPr>
              <a:t>herdar.</a:t>
            </a:r>
          </a:p>
          <a:p>
            <a:r>
              <a:rPr lang="pt-BR" sz="2400" dirty="0">
                <a:solidFill>
                  <a:schemeClr val="bg1"/>
                </a:solidFill>
              </a:rPr>
              <a:t>12 Ah! nosso Deus, porventura não os julgarás? Porque em nós não há força perante</a:t>
            </a:r>
          </a:p>
          <a:p>
            <a:r>
              <a:rPr lang="pt-BR" sz="2400" dirty="0">
                <a:solidFill>
                  <a:schemeClr val="bg1"/>
                </a:solidFill>
              </a:rPr>
              <a:t>esta grande multidão que vem contra nós, e não sabemos o que faremos; porém os</a:t>
            </a:r>
          </a:p>
          <a:p>
            <a:r>
              <a:rPr lang="pt-BR" sz="2400" dirty="0">
                <a:solidFill>
                  <a:schemeClr val="bg1"/>
                </a:solidFill>
              </a:rPr>
              <a:t>nossos olhos estão postos em ti.</a:t>
            </a:r>
          </a:p>
        </p:txBody>
      </p:sp>
    </p:spTree>
    <p:extLst>
      <p:ext uri="{BB962C8B-B14F-4D97-AF65-F5344CB8AC3E}">
        <p14:creationId xmlns:p14="http://schemas.microsoft.com/office/powerpoint/2010/main" val="1674410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LEITURA BÍBLICA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464805"/>
            <a:ext cx="110743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13 E todo o Judá estava em pé perante o Senhor, como também as suas crianças, as</a:t>
            </a:r>
          </a:p>
          <a:p>
            <a:r>
              <a:rPr lang="pt-BR" sz="2400" dirty="0">
                <a:solidFill>
                  <a:schemeClr val="bg1"/>
                </a:solidFill>
              </a:rPr>
              <a:t>suas mulheres, e os seus filhos.</a:t>
            </a:r>
          </a:p>
          <a:p>
            <a:r>
              <a:rPr lang="pt-BR" sz="2400" dirty="0">
                <a:solidFill>
                  <a:schemeClr val="bg1"/>
                </a:solidFill>
              </a:rPr>
              <a:t>14 Então veio o Espírito do Senhor, no meio da congregação, sobre </a:t>
            </a:r>
            <a:r>
              <a:rPr lang="pt-BR" sz="2400" dirty="0" err="1">
                <a:solidFill>
                  <a:schemeClr val="bg1"/>
                </a:solidFill>
              </a:rPr>
              <a:t>Jaaziel</a:t>
            </a:r>
            <a:r>
              <a:rPr lang="pt-BR" sz="2400" dirty="0">
                <a:solidFill>
                  <a:schemeClr val="bg1"/>
                </a:solidFill>
              </a:rPr>
              <a:t>, filho de</a:t>
            </a:r>
          </a:p>
          <a:p>
            <a:r>
              <a:rPr lang="pt-BR" sz="2400" dirty="0">
                <a:solidFill>
                  <a:schemeClr val="bg1"/>
                </a:solidFill>
              </a:rPr>
              <a:t>Zacarias, filho de </a:t>
            </a:r>
            <a:r>
              <a:rPr lang="pt-BR" sz="2400" dirty="0" err="1">
                <a:solidFill>
                  <a:schemeClr val="bg1"/>
                </a:solidFill>
              </a:rPr>
              <a:t>Benaia</a:t>
            </a:r>
            <a:r>
              <a:rPr lang="pt-BR" sz="2400" dirty="0">
                <a:solidFill>
                  <a:schemeClr val="bg1"/>
                </a:solidFill>
              </a:rPr>
              <a:t>, filho de </a:t>
            </a:r>
            <a:r>
              <a:rPr lang="pt-BR" sz="2400" dirty="0" err="1">
                <a:solidFill>
                  <a:schemeClr val="bg1"/>
                </a:solidFill>
              </a:rPr>
              <a:t>Jeiel</a:t>
            </a:r>
            <a:r>
              <a:rPr lang="pt-BR" sz="2400" dirty="0">
                <a:solidFill>
                  <a:schemeClr val="bg1"/>
                </a:solidFill>
              </a:rPr>
              <a:t>, filho de </a:t>
            </a:r>
            <a:r>
              <a:rPr lang="pt-BR" sz="2400" dirty="0" err="1">
                <a:solidFill>
                  <a:schemeClr val="bg1"/>
                </a:solidFill>
              </a:rPr>
              <a:t>Matanias</a:t>
            </a:r>
            <a:r>
              <a:rPr lang="pt-BR" sz="2400" dirty="0">
                <a:solidFill>
                  <a:schemeClr val="bg1"/>
                </a:solidFill>
              </a:rPr>
              <a:t>, levita, dos filhos de </a:t>
            </a:r>
            <a:r>
              <a:rPr lang="pt-BR" sz="2400" dirty="0" err="1">
                <a:solidFill>
                  <a:schemeClr val="bg1"/>
                </a:solidFill>
              </a:rPr>
              <a:t>Asafe</a:t>
            </a:r>
            <a:r>
              <a:rPr lang="pt-BR" sz="2400" dirty="0">
                <a:solidFill>
                  <a:schemeClr val="bg1"/>
                </a:solidFill>
              </a:rPr>
              <a:t>,</a:t>
            </a:r>
          </a:p>
          <a:p>
            <a:r>
              <a:rPr lang="pt-BR" sz="2400" dirty="0">
                <a:solidFill>
                  <a:schemeClr val="bg1"/>
                </a:solidFill>
              </a:rPr>
              <a:t>15 E disse: Dai ouvidos todo o Judá, e vós, moradores de Jerusalém, e tu, ó rei </a:t>
            </a:r>
            <a:r>
              <a:rPr lang="pt-BR" sz="2400" dirty="0" err="1">
                <a:solidFill>
                  <a:schemeClr val="bg1"/>
                </a:solidFill>
              </a:rPr>
              <a:t>Jeosafá</a:t>
            </a:r>
            <a:r>
              <a:rPr lang="pt-BR" sz="2400" dirty="0">
                <a:solidFill>
                  <a:schemeClr val="bg1"/>
                </a:solidFill>
              </a:rPr>
              <a:t>;</a:t>
            </a:r>
          </a:p>
          <a:p>
            <a:r>
              <a:rPr lang="pt-BR" sz="2400" dirty="0">
                <a:solidFill>
                  <a:schemeClr val="bg1"/>
                </a:solidFill>
              </a:rPr>
              <a:t>assim o Senhor vos diz: Não temais, nem vos assusteis por causa desta grande </a:t>
            </a:r>
            <a:r>
              <a:rPr lang="pt-BR" sz="2400" dirty="0" err="1">
                <a:solidFill>
                  <a:schemeClr val="bg1"/>
                </a:solidFill>
              </a:rPr>
              <a:t>multi</a:t>
            </a:r>
            <a:r>
              <a:rPr lang="pt-BR" sz="2400" dirty="0">
                <a:solidFill>
                  <a:schemeClr val="bg1"/>
                </a:solidFill>
              </a:rPr>
              <a:t>-</a:t>
            </a:r>
          </a:p>
          <a:p>
            <a:r>
              <a:rPr lang="pt-BR" sz="2400" dirty="0">
                <a:solidFill>
                  <a:schemeClr val="bg1"/>
                </a:solidFill>
              </a:rPr>
              <a:t>dão; pois a peleja não é vossa, mas de Deus.</a:t>
            </a:r>
          </a:p>
          <a:p>
            <a:r>
              <a:rPr lang="pt-BR" sz="2400" dirty="0">
                <a:solidFill>
                  <a:schemeClr val="bg1"/>
                </a:solidFill>
              </a:rPr>
              <a:t>16 Amanhã descereis contra eles; eis que sobem pela ladeira de </a:t>
            </a:r>
            <a:r>
              <a:rPr lang="pt-BR" sz="2400" dirty="0" err="1">
                <a:solidFill>
                  <a:schemeClr val="bg1"/>
                </a:solidFill>
              </a:rPr>
              <a:t>Ziz</a:t>
            </a:r>
            <a:r>
              <a:rPr lang="pt-BR" sz="2400" dirty="0">
                <a:solidFill>
                  <a:schemeClr val="bg1"/>
                </a:solidFill>
              </a:rPr>
              <a:t>, e os achareis no</a:t>
            </a:r>
          </a:p>
          <a:p>
            <a:r>
              <a:rPr lang="pt-BR" sz="2400" dirty="0">
                <a:solidFill>
                  <a:schemeClr val="bg1"/>
                </a:solidFill>
              </a:rPr>
              <a:t>fim do vale, diante do deserto de </a:t>
            </a:r>
            <a:r>
              <a:rPr lang="pt-BR" sz="2400" dirty="0" err="1">
                <a:solidFill>
                  <a:schemeClr val="bg1"/>
                </a:solidFill>
              </a:rPr>
              <a:t>Jeruel</a:t>
            </a:r>
            <a:r>
              <a:rPr lang="pt-BR" sz="2400" dirty="0">
                <a:solidFill>
                  <a:schemeClr val="bg1"/>
                </a:solidFill>
              </a:rPr>
              <a:t>.</a:t>
            </a:r>
          </a:p>
          <a:p>
            <a:r>
              <a:rPr lang="pt-BR" sz="2400" dirty="0">
                <a:solidFill>
                  <a:schemeClr val="bg1"/>
                </a:solidFill>
              </a:rPr>
              <a:t>17 Nesta batalha não tereis que pelejar; postai-vos, ficai parados, e vede a salvação</a:t>
            </a:r>
          </a:p>
          <a:p>
            <a:r>
              <a:rPr lang="pt-BR" sz="2400" dirty="0">
                <a:solidFill>
                  <a:schemeClr val="bg1"/>
                </a:solidFill>
              </a:rPr>
              <a:t>do Senhor para convosco, ó Judá e Jerusalém. Não temais, nem vos assusteis; amanhã</a:t>
            </a:r>
          </a:p>
          <a:p>
            <a:r>
              <a:rPr lang="pt-BR" sz="2400" dirty="0">
                <a:solidFill>
                  <a:schemeClr val="bg1"/>
                </a:solidFill>
              </a:rPr>
              <a:t>saí-lhes ao encontro, porque o Senhor será convosco.</a:t>
            </a:r>
          </a:p>
        </p:txBody>
      </p:sp>
    </p:spTree>
    <p:extLst>
      <p:ext uri="{BB962C8B-B14F-4D97-AF65-F5344CB8AC3E}">
        <p14:creationId xmlns:p14="http://schemas.microsoft.com/office/powerpoint/2010/main" val="1198050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0" y="586055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/>
              <a:t>1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325978" y="714588"/>
            <a:ext cx="50090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smtClean="0"/>
              <a:t>O PRIMEIRO REINADO APÓS A DIVISÃO DOS FILHOS DE JACÓ</a:t>
            </a:r>
            <a:endParaRPr lang="pt-BR" sz="4000" dirty="0"/>
          </a:p>
        </p:txBody>
      </p:sp>
      <p:sp>
        <p:nvSpPr>
          <p:cNvPr id="13" name="CaixaDeTexto 12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91225" y="2989545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1.1 – </a:t>
            </a:r>
            <a:r>
              <a:rPr lang="pt-BR" sz="3200" b="1" dirty="0" smtClean="0"/>
              <a:t>Quem foi </a:t>
            </a:r>
            <a:r>
              <a:rPr lang="pt-BR" sz="3200" b="1" dirty="0" err="1" smtClean="0"/>
              <a:t>Josafá</a:t>
            </a:r>
            <a:r>
              <a:rPr lang="pt-BR" sz="3200" b="1" dirty="0" smtClean="0"/>
              <a:t>?.</a:t>
            </a:r>
            <a:endParaRPr lang="pt-BR" sz="3200" dirty="0"/>
          </a:p>
        </p:txBody>
      </p:sp>
      <p:sp>
        <p:nvSpPr>
          <p:cNvPr id="14" name="CaixaDeTexto 13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64460" y="3732433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1.2 – </a:t>
            </a:r>
            <a:r>
              <a:rPr lang="pt-BR" sz="3200" b="1" dirty="0" smtClean="0"/>
              <a:t>Escolhas que quase custaram sua vida.</a:t>
            </a: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91225" y="4967764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1.3 – </a:t>
            </a:r>
            <a:r>
              <a:rPr lang="pt-BR" sz="3200" b="1" dirty="0" smtClean="0"/>
              <a:t>Um homem de oração </a:t>
            </a:r>
          </a:p>
          <a:p>
            <a:r>
              <a:rPr lang="pt-BR" sz="3200" b="1" dirty="0" smtClean="0"/>
              <a:t>constante</a:t>
            </a:r>
            <a:r>
              <a:rPr lang="pt-BR" sz="3200" b="1" dirty="0" smtClean="0"/>
              <a:t>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264363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1408429" y="35277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243390" y="1290327"/>
            <a:ext cx="66877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Todos os homens são pecadores e suscetíveis a erros. </a:t>
            </a:r>
            <a:r>
              <a:rPr lang="pt-BR" sz="3200" dirty="0" err="1"/>
              <a:t>Josafá</a:t>
            </a:r>
            <a:r>
              <a:rPr lang="pt-BR" sz="3200" dirty="0"/>
              <a:t> nos ensina a </a:t>
            </a:r>
            <a:r>
              <a:rPr lang="pt-BR" sz="3200" dirty="0" smtClean="0"/>
              <a:t>diferença </a:t>
            </a:r>
            <a:r>
              <a:rPr lang="pt-BR" sz="3200" dirty="0"/>
              <a:t>dos filhos de Deus e dos filhos da perdição através da sua vida </a:t>
            </a:r>
            <a:r>
              <a:rPr lang="pt-BR" sz="3200" dirty="0" smtClean="0"/>
              <a:t>de oração</a:t>
            </a:r>
            <a:r>
              <a:rPr lang="pt-BR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4827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382127" y="278321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2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860369" y="786151"/>
            <a:ext cx="4015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A RESPOSTA DE JOSAFÁ AO PERIGO IMEDIATO</a:t>
            </a:r>
            <a:endParaRPr lang="pt-BR" sz="36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6" y="3030212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2.1 – </a:t>
            </a:r>
            <a:r>
              <a:rPr lang="pt-BR" sz="3200" b="1" dirty="0" smtClean="0"/>
              <a:t>A ameaça das nações</a:t>
            </a:r>
          </a:p>
          <a:p>
            <a:r>
              <a:rPr lang="pt-BR" sz="3200" b="1" dirty="0" smtClean="0"/>
              <a:t> inimigas.</a:t>
            </a:r>
            <a:endParaRPr lang="pt-BR" sz="3200" dirty="0"/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5" y="4405497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2.2 – </a:t>
            </a:r>
            <a:r>
              <a:rPr lang="pt-BR" sz="3200" b="1" dirty="0" smtClean="0"/>
              <a:t>A manifestação do eterno</a:t>
            </a:r>
          </a:p>
          <a:p>
            <a:r>
              <a:rPr lang="pt-BR" sz="3200" b="1" dirty="0" smtClean="0"/>
              <a:t>E a piedade dos filhos de Deus</a:t>
            </a:r>
            <a:r>
              <a:rPr lang="pt-BR" sz="3200" b="1" dirty="0" smtClean="0"/>
              <a:t>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022854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34075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291373" y="1606207"/>
            <a:ext cx="680759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Deus age na história e cumpre seus propósitos em cada linha e acontecimento.</a:t>
            </a:r>
          </a:p>
          <a:p>
            <a:r>
              <a:rPr lang="pt-BR" sz="2800" dirty="0"/>
              <a:t>Mesmo diante das nossas fraquezas e erros, o Eterno nunca tem seus planos</a:t>
            </a:r>
          </a:p>
          <a:p>
            <a:r>
              <a:rPr lang="pt-BR" sz="2800" dirty="0"/>
              <a:t>frustrados. Por essa razão, orar é tão importante porque é assim que homens e</a:t>
            </a:r>
          </a:p>
          <a:p>
            <a:r>
              <a:rPr lang="pt-BR" sz="2800" dirty="0"/>
              <a:t>mulheres vivem muito além do natural.</a:t>
            </a:r>
          </a:p>
        </p:txBody>
      </p:sp>
    </p:spTree>
    <p:extLst>
      <p:ext uri="{BB962C8B-B14F-4D97-AF65-F5344CB8AC3E}">
        <p14:creationId xmlns:p14="http://schemas.microsoft.com/office/powerpoint/2010/main" val="14213844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2036</TotalTime>
  <Words>935</Words>
  <Application>Microsoft Macintosh PowerPoint</Application>
  <PresentationFormat>Widescreen</PresentationFormat>
  <Paragraphs>83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Lediel Santos</dc:creator>
  <cp:lastModifiedBy>ledielsantos@hotmail.com</cp:lastModifiedBy>
  <cp:revision>108</cp:revision>
  <cp:lastPrinted>2024-10-15T23:31:07Z</cp:lastPrinted>
  <dcterms:created xsi:type="dcterms:W3CDTF">2020-06-18T20:17:54Z</dcterms:created>
  <dcterms:modified xsi:type="dcterms:W3CDTF">2024-12-29T14:18:58Z</dcterms:modified>
</cp:coreProperties>
</file>