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7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9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CC00CC"/>
    <a:srgbClr val="FF33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Users\Admin\Desktop\Template Lansia Tangguh\Gambar 8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0"/>
            <a:ext cx="91675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755-FBEE-4B9C-8E2E-7473C8C83E3B}" type="datetimeFigureOut">
              <a:rPr lang="id-ID" smtClean="0"/>
              <a:t>25/04/2019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D83E-FA52-42E2-BE66-62742D12DFC7}" type="slidenum">
              <a:rPr lang="id-ID" smtClean="0"/>
              <a:t>‹#›</a:t>
            </a:fld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4129" y="3717032"/>
            <a:ext cx="9238129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7164288" y="-430857"/>
            <a:ext cx="1584176" cy="1800200"/>
            <a:chOff x="7452320" y="-430857"/>
            <a:chExt cx="1584176" cy="1800200"/>
          </a:xfrm>
        </p:grpSpPr>
        <p:sp>
          <p:nvSpPr>
            <p:cNvPr id="9" name="Rounded Rectangle 8"/>
            <p:cNvSpPr/>
            <p:nvPr/>
          </p:nvSpPr>
          <p:spPr>
            <a:xfrm>
              <a:off x="7452320" y="-430857"/>
              <a:ext cx="1584176" cy="1800200"/>
            </a:xfrm>
            <a:prstGeom prst="roundRect">
              <a:avLst>
                <a:gd name="adj" fmla="val 23545"/>
              </a:avLst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0" name="Picture 5" descr="C:\Users\Admin\Desktop\Template Lansia Tangguh\Logo BKKBN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4328" y="174010"/>
              <a:ext cx="1440160" cy="9856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9632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755-FBEE-4B9C-8E2E-7473C8C83E3B}" type="datetimeFigureOut">
              <a:rPr lang="id-ID" smtClean="0"/>
              <a:t>25/04/2019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D83E-FA52-42E2-BE66-62742D12DFC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5275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755-FBEE-4B9C-8E2E-7473C8C83E3B}" type="datetimeFigureOut">
              <a:rPr lang="id-ID" smtClean="0"/>
              <a:t>25/04/2019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D83E-FA52-42E2-BE66-62742D12DFC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3842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16632"/>
            <a:ext cx="9158748" cy="1080120"/>
          </a:xfrm>
          <a:prstGeom prst="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4"/>
          <p:cNvSpPr/>
          <p:nvPr userDrawn="1"/>
        </p:nvSpPr>
        <p:spPr>
          <a:xfrm>
            <a:off x="0" y="6189599"/>
            <a:ext cx="9158748" cy="668401"/>
          </a:xfrm>
          <a:custGeom>
            <a:avLst/>
            <a:gdLst>
              <a:gd name="connsiteX0" fmla="*/ 0 w 9144000"/>
              <a:gd name="connsiteY0" fmla="*/ 0 h 476672"/>
              <a:gd name="connsiteX1" fmla="*/ 9144000 w 9144000"/>
              <a:gd name="connsiteY1" fmla="*/ 0 h 476672"/>
              <a:gd name="connsiteX2" fmla="*/ 9144000 w 9144000"/>
              <a:gd name="connsiteY2" fmla="*/ 476672 h 476672"/>
              <a:gd name="connsiteX3" fmla="*/ 0 w 9144000"/>
              <a:gd name="connsiteY3" fmla="*/ 476672 h 476672"/>
              <a:gd name="connsiteX4" fmla="*/ 0 w 9144000"/>
              <a:gd name="connsiteY4" fmla="*/ 0 h 476672"/>
              <a:gd name="connsiteX0" fmla="*/ 0 w 9144000"/>
              <a:gd name="connsiteY0" fmla="*/ 0 h 476672"/>
              <a:gd name="connsiteX1" fmla="*/ 1858297 w 9144000"/>
              <a:gd name="connsiteY1" fmla="*/ 4724 h 476672"/>
              <a:gd name="connsiteX2" fmla="*/ 9144000 w 9144000"/>
              <a:gd name="connsiteY2" fmla="*/ 0 h 476672"/>
              <a:gd name="connsiteX3" fmla="*/ 9144000 w 9144000"/>
              <a:gd name="connsiteY3" fmla="*/ 476672 h 476672"/>
              <a:gd name="connsiteX4" fmla="*/ 0 w 9144000"/>
              <a:gd name="connsiteY4" fmla="*/ 476672 h 476672"/>
              <a:gd name="connsiteX5" fmla="*/ 0 w 9144000"/>
              <a:gd name="connsiteY5" fmla="*/ 0 h 476672"/>
              <a:gd name="connsiteX0" fmla="*/ 0 w 9144000"/>
              <a:gd name="connsiteY0" fmla="*/ 0 h 476672"/>
              <a:gd name="connsiteX1" fmla="*/ 1873045 w 9144000"/>
              <a:gd name="connsiteY1" fmla="*/ 211201 h 476672"/>
              <a:gd name="connsiteX2" fmla="*/ 9144000 w 9144000"/>
              <a:gd name="connsiteY2" fmla="*/ 0 h 476672"/>
              <a:gd name="connsiteX3" fmla="*/ 9144000 w 9144000"/>
              <a:gd name="connsiteY3" fmla="*/ 476672 h 476672"/>
              <a:gd name="connsiteX4" fmla="*/ 0 w 9144000"/>
              <a:gd name="connsiteY4" fmla="*/ 476672 h 476672"/>
              <a:gd name="connsiteX5" fmla="*/ 0 w 9144000"/>
              <a:gd name="connsiteY5" fmla="*/ 0 h 476672"/>
              <a:gd name="connsiteX0" fmla="*/ 0 w 9158748"/>
              <a:gd name="connsiteY0" fmla="*/ 309716 h 786388"/>
              <a:gd name="connsiteX1" fmla="*/ 1873045 w 9158748"/>
              <a:gd name="connsiteY1" fmla="*/ 520917 h 786388"/>
              <a:gd name="connsiteX2" fmla="*/ 9158748 w 9158748"/>
              <a:gd name="connsiteY2" fmla="*/ 0 h 786388"/>
              <a:gd name="connsiteX3" fmla="*/ 9144000 w 9158748"/>
              <a:gd name="connsiteY3" fmla="*/ 786388 h 786388"/>
              <a:gd name="connsiteX4" fmla="*/ 0 w 9158748"/>
              <a:gd name="connsiteY4" fmla="*/ 786388 h 786388"/>
              <a:gd name="connsiteX5" fmla="*/ 0 w 9158748"/>
              <a:gd name="connsiteY5" fmla="*/ 309716 h 786388"/>
              <a:gd name="connsiteX0" fmla="*/ 0 w 9158748"/>
              <a:gd name="connsiteY0" fmla="*/ 191729 h 668401"/>
              <a:gd name="connsiteX1" fmla="*/ 1873045 w 9158748"/>
              <a:gd name="connsiteY1" fmla="*/ 402930 h 668401"/>
              <a:gd name="connsiteX2" fmla="*/ 9158748 w 9158748"/>
              <a:gd name="connsiteY2" fmla="*/ 0 h 668401"/>
              <a:gd name="connsiteX3" fmla="*/ 9144000 w 9158748"/>
              <a:gd name="connsiteY3" fmla="*/ 668401 h 668401"/>
              <a:gd name="connsiteX4" fmla="*/ 0 w 9158748"/>
              <a:gd name="connsiteY4" fmla="*/ 668401 h 668401"/>
              <a:gd name="connsiteX5" fmla="*/ 0 w 9158748"/>
              <a:gd name="connsiteY5" fmla="*/ 191729 h 668401"/>
              <a:gd name="connsiteX0" fmla="*/ 0 w 9158748"/>
              <a:gd name="connsiteY0" fmla="*/ 191729 h 668401"/>
              <a:gd name="connsiteX1" fmla="*/ 1873045 w 9158748"/>
              <a:gd name="connsiteY1" fmla="*/ 402930 h 668401"/>
              <a:gd name="connsiteX2" fmla="*/ 9158748 w 9158748"/>
              <a:gd name="connsiteY2" fmla="*/ 0 h 668401"/>
              <a:gd name="connsiteX3" fmla="*/ 9144000 w 9158748"/>
              <a:gd name="connsiteY3" fmla="*/ 668401 h 668401"/>
              <a:gd name="connsiteX4" fmla="*/ 0 w 9158748"/>
              <a:gd name="connsiteY4" fmla="*/ 668401 h 668401"/>
              <a:gd name="connsiteX5" fmla="*/ 0 w 9158748"/>
              <a:gd name="connsiteY5" fmla="*/ 191729 h 668401"/>
              <a:gd name="connsiteX0" fmla="*/ 0 w 9158748"/>
              <a:gd name="connsiteY0" fmla="*/ 191729 h 668401"/>
              <a:gd name="connsiteX1" fmla="*/ 1563328 w 9158748"/>
              <a:gd name="connsiteY1" fmla="*/ 432427 h 668401"/>
              <a:gd name="connsiteX2" fmla="*/ 9158748 w 9158748"/>
              <a:gd name="connsiteY2" fmla="*/ 0 h 668401"/>
              <a:gd name="connsiteX3" fmla="*/ 9144000 w 9158748"/>
              <a:gd name="connsiteY3" fmla="*/ 668401 h 668401"/>
              <a:gd name="connsiteX4" fmla="*/ 0 w 9158748"/>
              <a:gd name="connsiteY4" fmla="*/ 668401 h 668401"/>
              <a:gd name="connsiteX5" fmla="*/ 0 w 9158748"/>
              <a:gd name="connsiteY5" fmla="*/ 191729 h 668401"/>
              <a:gd name="connsiteX0" fmla="*/ 0 w 9158748"/>
              <a:gd name="connsiteY0" fmla="*/ 191729 h 668401"/>
              <a:gd name="connsiteX1" fmla="*/ 1229953 w 9158748"/>
              <a:gd name="connsiteY1" fmla="*/ 403852 h 668401"/>
              <a:gd name="connsiteX2" fmla="*/ 9158748 w 9158748"/>
              <a:gd name="connsiteY2" fmla="*/ 0 h 668401"/>
              <a:gd name="connsiteX3" fmla="*/ 9144000 w 9158748"/>
              <a:gd name="connsiteY3" fmla="*/ 668401 h 668401"/>
              <a:gd name="connsiteX4" fmla="*/ 0 w 9158748"/>
              <a:gd name="connsiteY4" fmla="*/ 668401 h 668401"/>
              <a:gd name="connsiteX5" fmla="*/ 0 w 9158748"/>
              <a:gd name="connsiteY5" fmla="*/ 191729 h 668401"/>
              <a:gd name="connsiteX0" fmla="*/ 0 w 9158748"/>
              <a:gd name="connsiteY0" fmla="*/ 191729 h 668401"/>
              <a:gd name="connsiteX1" fmla="*/ 1229953 w 9158748"/>
              <a:gd name="connsiteY1" fmla="*/ 403852 h 668401"/>
              <a:gd name="connsiteX2" fmla="*/ 9158748 w 9158748"/>
              <a:gd name="connsiteY2" fmla="*/ 0 h 668401"/>
              <a:gd name="connsiteX3" fmla="*/ 9144000 w 9158748"/>
              <a:gd name="connsiteY3" fmla="*/ 668401 h 668401"/>
              <a:gd name="connsiteX4" fmla="*/ 0 w 9158748"/>
              <a:gd name="connsiteY4" fmla="*/ 668401 h 668401"/>
              <a:gd name="connsiteX5" fmla="*/ 0 w 9158748"/>
              <a:gd name="connsiteY5" fmla="*/ 191729 h 668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8748" h="668401">
                <a:moveTo>
                  <a:pt x="0" y="191729"/>
                </a:moveTo>
                <a:cubicBezTo>
                  <a:pt x="521109" y="271962"/>
                  <a:pt x="708844" y="323619"/>
                  <a:pt x="1229953" y="403852"/>
                </a:cubicBezTo>
                <a:cubicBezTo>
                  <a:pt x="3639471" y="326692"/>
                  <a:pt x="5653548" y="340787"/>
                  <a:pt x="9158748" y="0"/>
                </a:cubicBezTo>
                <a:lnTo>
                  <a:pt x="9144000" y="668401"/>
                </a:lnTo>
                <a:lnTo>
                  <a:pt x="0" y="668401"/>
                </a:lnTo>
                <a:lnTo>
                  <a:pt x="0" y="191729"/>
                </a:lnTo>
                <a:close/>
              </a:path>
            </a:pathLst>
          </a:cu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9776"/>
            <a:ext cx="8784976" cy="782960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9685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755-FBEE-4B9C-8E2E-7473C8C83E3B}" type="datetimeFigureOut">
              <a:rPr lang="id-ID" smtClean="0"/>
              <a:t>25/04/2019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D83E-FA52-42E2-BE66-62742D12DFC7}" type="slidenum">
              <a:rPr lang="id-ID" smtClean="0"/>
              <a:t>‹#›</a:t>
            </a:fld>
            <a:endParaRPr lang="id-ID"/>
          </a:p>
        </p:txBody>
      </p:sp>
      <p:pic>
        <p:nvPicPr>
          <p:cNvPr id="1027" name="Picture 3" descr="C:\Users\Admin\Desktop\Template Lansia Tangguh\2 anak cukup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766742"/>
            <a:ext cx="720080" cy="96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59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755-FBEE-4B9C-8E2E-7473C8C83E3B}" type="datetimeFigureOut">
              <a:rPr lang="id-ID" smtClean="0"/>
              <a:t>25/04/2019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D83E-FA52-42E2-BE66-62742D12DFC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8027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755-FBEE-4B9C-8E2E-7473C8C83E3B}" type="datetimeFigureOut">
              <a:rPr lang="id-ID" smtClean="0"/>
              <a:t>25/04/2019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D83E-FA52-42E2-BE66-62742D12DFC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8565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755-FBEE-4B9C-8E2E-7473C8C83E3B}" type="datetimeFigureOut">
              <a:rPr lang="id-ID" smtClean="0"/>
              <a:t>25/04/2019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D83E-FA52-42E2-BE66-62742D12DFC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8713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755-FBEE-4B9C-8E2E-7473C8C83E3B}" type="datetimeFigureOut">
              <a:rPr lang="id-ID" smtClean="0"/>
              <a:t>25/04/2019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D83E-FA52-42E2-BE66-62742D12DFC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7982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755-FBEE-4B9C-8E2E-7473C8C83E3B}" type="datetimeFigureOut">
              <a:rPr lang="id-ID" smtClean="0"/>
              <a:t>25/04/2019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D83E-FA52-42E2-BE66-62742D12DFC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22347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755-FBEE-4B9C-8E2E-7473C8C83E3B}" type="datetimeFigureOut">
              <a:rPr lang="id-ID" smtClean="0"/>
              <a:t>25/04/2019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D83E-FA52-42E2-BE66-62742D12DFC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36198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755-FBEE-4B9C-8E2E-7473C8C83E3B}" type="datetimeFigureOut">
              <a:rPr lang="id-ID" smtClean="0"/>
              <a:t>25/04/2019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D83E-FA52-42E2-BE66-62742D12DFC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6400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50755-FBEE-4B9C-8E2E-7473C8C83E3B}" type="datetimeFigureOut">
              <a:rPr lang="id-ID" smtClean="0"/>
              <a:t>25/04/2019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6D83E-FA52-42E2-BE66-62742D12DFC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640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9"/>
          <p:cNvSpPr txBox="1">
            <a:spLocks/>
          </p:cNvSpPr>
          <p:nvPr/>
        </p:nvSpPr>
        <p:spPr>
          <a:xfrm>
            <a:off x="107503" y="6237312"/>
            <a:ext cx="5832649" cy="46191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2000" b="1" dirty="0" smtClean="0"/>
              <a:t>Disampaikan Oleh:</a:t>
            </a:r>
            <a:endParaRPr lang="id-ID" sz="2000" b="1" dirty="0"/>
          </a:p>
        </p:txBody>
      </p:sp>
      <p:sp>
        <p:nvSpPr>
          <p:cNvPr id="5" name="Title 9"/>
          <p:cNvSpPr>
            <a:spLocks noGrp="1"/>
          </p:cNvSpPr>
          <p:nvPr>
            <p:ph type="ctrTitle"/>
          </p:nvPr>
        </p:nvSpPr>
        <p:spPr>
          <a:xfrm>
            <a:off x="0" y="3717032"/>
            <a:ext cx="9144000" cy="147002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id-ID" sz="3400" b="1" dirty="0" smtClean="0"/>
              <a:t>PEMBANGUNAN KELUARGA LANSIA TANGGUH</a:t>
            </a:r>
            <a:br>
              <a:rPr lang="id-ID" sz="3400" b="1" dirty="0" smtClean="0"/>
            </a:br>
            <a:r>
              <a:rPr lang="id-ID" sz="3400" b="1" dirty="0" smtClean="0"/>
              <a:t>DIMENSI PROFESIONAL VOKASIONAL</a:t>
            </a:r>
            <a:endParaRPr lang="id-ID" sz="3400" b="1" dirty="0"/>
          </a:p>
        </p:txBody>
      </p:sp>
    </p:spTree>
    <p:extLst>
      <p:ext uri="{BB962C8B-B14F-4D97-AF65-F5344CB8AC3E}">
        <p14:creationId xmlns:p14="http://schemas.microsoft.com/office/powerpoint/2010/main" val="53658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49685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id-ID" sz="3000" dirty="0" smtClean="0"/>
          </a:p>
          <a:p>
            <a:pPr marL="0" indent="0" algn="just">
              <a:buNone/>
            </a:pPr>
            <a:r>
              <a:rPr lang="id-ID" sz="3000" dirty="0" smtClean="0"/>
              <a:t>J</a:t>
            </a:r>
            <a:r>
              <a:rPr lang="en-US" sz="3000" dirty="0" err="1" smtClean="0"/>
              <a:t>abatan</a:t>
            </a:r>
            <a:r>
              <a:rPr lang="id-ID" sz="3000" dirty="0" smtClean="0"/>
              <a:t>/</a:t>
            </a:r>
            <a:r>
              <a:rPr lang="en-US" sz="3000" dirty="0" smtClean="0"/>
              <a:t> </a:t>
            </a:r>
            <a:r>
              <a:rPr lang="en-US" sz="3000" dirty="0" err="1" smtClean="0"/>
              <a:t>pekerjaan</a:t>
            </a:r>
            <a:r>
              <a:rPr lang="en-US" sz="3000" dirty="0" smtClean="0"/>
              <a:t> </a:t>
            </a:r>
            <a:r>
              <a:rPr lang="en-US" sz="3000" dirty="0" err="1" smtClean="0"/>
              <a:t>yg</a:t>
            </a:r>
            <a:r>
              <a:rPr lang="en-US" sz="3000" dirty="0" smtClean="0"/>
              <a:t> </a:t>
            </a:r>
            <a:r>
              <a:rPr lang="en-US" sz="3000" dirty="0" err="1"/>
              <a:t>menuntut</a:t>
            </a:r>
            <a:r>
              <a:rPr lang="en-US" sz="3000" dirty="0"/>
              <a:t> </a:t>
            </a:r>
            <a:r>
              <a:rPr lang="en-US" sz="3000" dirty="0" err="1" smtClean="0"/>
              <a:t>keahlian</a:t>
            </a:r>
            <a:r>
              <a:rPr lang="id-ID" sz="3000" dirty="0" smtClean="0"/>
              <a:t> &amp;</a:t>
            </a:r>
            <a:r>
              <a:rPr lang="en-US" sz="3000" dirty="0" smtClean="0"/>
              <a:t> t</a:t>
            </a:r>
            <a:r>
              <a:rPr lang="id-ID" sz="3000" dirty="0" smtClean="0"/>
              <a:t>dk</a:t>
            </a:r>
            <a:r>
              <a:rPr lang="en-US" sz="3000" dirty="0" smtClean="0"/>
              <a:t> d</a:t>
            </a:r>
            <a:r>
              <a:rPr lang="id-ID" sz="3000" dirty="0" smtClean="0"/>
              <a:t>pt</a:t>
            </a:r>
            <a:r>
              <a:rPr lang="en-US" sz="3000" dirty="0" smtClean="0"/>
              <a:t> </a:t>
            </a:r>
            <a:r>
              <a:rPr lang="en-US" sz="3000" dirty="0" err="1"/>
              <a:t>dilakukan</a:t>
            </a:r>
            <a:r>
              <a:rPr lang="en-US" sz="3000" dirty="0"/>
              <a:t> </a:t>
            </a:r>
            <a:r>
              <a:rPr lang="en-US" sz="3000" dirty="0" err="1"/>
              <a:t>oleh</a:t>
            </a:r>
            <a:r>
              <a:rPr lang="en-US" sz="3000" dirty="0"/>
              <a:t> </a:t>
            </a:r>
            <a:r>
              <a:rPr lang="en-US" sz="3000" dirty="0" err="1"/>
              <a:t>sembarang</a:t>
            </a:r>
            <a:r>
              <a:rPr lang="en-US" sz="3000" dirty="0"/>
              <a:t> </a:t>
            </a:r>
            <a:r>
              <a:rPr lang="en-US" sz="3000" dirty="0" smtClean="0"/>
              <a:t>org </a:t>
            </a:r>
            <a:r>
              <a:rPr lang="en-US" sz="3000" dirty="0" err="1" smtClean="0"/>
              <a:t>yg</a:t>
            </a:r>
            <a:r>
              <a:rPr lang="en-US" sz="3000" dirty="0" smtClean="0"/>
              <a:t> t</a:t>
            </a:r>
            <a:r>
              <a:rPr lang="id-ID" sz="3000" dirty="0" smtClean="0"/>
              <a:t>dk</a:t>
            </a:r>
            <a:r>
              <a:rPr lang="en-US" sz="3000" dirty="0" smtClean="0"/>
              <a:t> </a:t>
            </a:r>
            <a:r>
              <a:rPr lang="en-US" sz="3000" dirty="0" err="1" smtClean="0"/>
              <a:t>terlatih</a:t>
            </a:r>
            <a:r>
              <a:rPr lang="id-ID" sz="3000" dirty="0" smtClean="0"/>
              <a:t>,</a:t>
            </a:r>
            <a:r>
              <a:rPr lang="en-US" sz="3000" dirty="0" smtClean="0"/>
              <a:t> t</a:t>
            </a:r>
            <a:r>
              <a:rPr lang="id-ID" sz="3000" dirty="0" smtClean="0"/>
              <a:t>dk</a:t>
            </a:r>
            <a:r>
              <a:rPr lang="en-US" sz="3000" dirty="0" smtClean="0"/>
              <a:t> </a:t>
            </a:r>
            <a:r>
              <a:rPr lang="en-US" sz="3000" dirty="0" err="1"/>
              <a:t>disiapkan</a:t>
            </a:r>
            <a:r>
              <a:rPr lang="en-US" sz="3000" dirty="0"/>
              <a:t> </a:t>
            </a:r>
            <a:r>
              <a:rPr lang="en-US" sz="3000" dirty="0" err="1"/>
              <a:t>secara</a:t>
            </a:r>
            <a:r>
              <a:rPr lang="en-US" sz="3000" dirty="0"/>
              <a:t> </a:t>
            </a:r>
            <a:r>
              <a:rPr lang="en-US" sz="3000" dirty="0" err="1"/>
              <a:t>khusus</a:t>
            </a:r>
            <a:r>
              <a:rPr lang="en-US" sz="3000" dirty="0"/>
              <a:t> </a:t>
            </a:r>
            <a:r>
              <a:rPr lang="en-US" sz="3000" dirty="0" smtClean="0"/>
              <a:t>u</a:t>
            </a:r>
            <a:r>
              <a:rPr lang="id-ID" sz="3000" dirty="0" smtClean="0"/>
              <a:t>tk</a:t>
            </a:r>
            <a:r>
              <a:rPr lang="en-US" sz="3000" dirty="0" smtClean="0"/>
              <a:t> </a:t>
            </a:r>
            <a:r>
              <a:rPr lang="en-US" sz="3000" dirty="0" err="1"/>
              <a:t>melakukan</a:t>
            </a:r>
            <a:r>
              <a:rPr lang="en-US" sz="3000" dirty="0"/>
              <a:t> </a:t>
            </a:r>
            <a:r>
              <a:rPr lang="en-US" sz="3000" dirty="0" err="1"/>
              <a:t>pekerjaan</a:t>
            </a:r>
            <a:r>
              <a:rPr lang="en-US" sz="3000" dirty="0"/>
              <a:t> </a:t>
            </a:r>
            <a:r>
              <a:rPr lang="en-US" sz="3000" dirty="0" smtClean="0"/>
              <a:t>t</a:t>
            </a:r>
            <a:r>
              <a:rPr lang="id-ID" sz="3000" dirty="0" smtClean="0"/>
              <a:t>sb</a:t>
            </a:r>
            <a:r>
              <a:rPr lang="en-US" sz="3000" dirty="0" smtClean="0"/>
              <a:t>.</a:t>
            </a:r>
            <a:endParaRPr lang="id-ID" sz="3000" dirty="0"/>
          </a:p>
          <a:p>
            <a:pPr marL="0" indent="0" algn="just"/>
            <a:endParaRPr lang="id-ID" sz="3000" dirty="0"/>
          </a:p>
          <a:p>
            <a:pPr marL="0" indent="0" algn="just">
              <a:buNone/>
            </a:pPr>
            <a:r>
              <a:rPr lang="en-US" sz="3000" dirty="0" err="1"/>
              <a:t>Oleh</a:t>
            </a:r>
            <a:r>
              <a:rPr lang="en-US" sz="3000" dirty="0"/>
              <a:t> </a:t>
            </a:r>
            <a:r>
              <a:rPr lang="en-US" sz="3000" dirty="0" err="1"/>
              <a:t>karena</a:t>
            </a:r>
            <a:r>
              <a:rPr lang="en-US" sz="3000" dirty="0"/>
              <a:t> </a:t>
            </a:r>
            <a:r>
              <a:rPr lang="en-US" sz="3000" dirty="0" err="1"/>
              <a:t>itu</a:t>
            </a:r>
            <a:r>
              <a:rPr lang="en-US" sz="3000" dirty="0"/>
              <a:t>, </a:t>
            </a:r>
            <a:r>
              <a:rPr lang="en-US" sz="3000" dirty="0" err="1"/>
              <a:t>untuk</a:t>
            </a:r>
            <a:r>
              <a:rPr lang="en-US" sz="3000" dirty="0"/>
              <a:t> </a:t>
            </a:r>
            <a:r>
              <a:rPr lang="en-US" sz="3000" dirty="0" err="1"/>
              <a:t>meningkatkan</a:t>
            </a:r>
            <a:r>
              <a:rPr lang="en-US" sz="3000" dirty="0"/>
              <a:t> </a:t>
            </a:r>
            <a:r>
              <a:rPr lang="en-US" sz="3000" dirty="0" err="1"/>
              <a:t>keahlian</a:t>
            </a:r>
            <a:r>
              <a:rPr lang="en-US" sz="3000" dirty="0"/>
              <a:t> </a:t>
            </a:r>
            <a:r>
              <a:rPr lang="en-US" sz="3000" dirty="0" smtClean="0"/>
              <a:t>t</a:t>
            </a:r>
            <a:r>
              <a:rPr lang="id-ID" sz="3000" dirty="0" smtClean="0"/>
              <a:t>tt</a:t>
            </a:r>
            <a:r>
              <a:rPr lang="en-US" sz="3000" dirty="0" smtClean="0"/>
              <a:t> </a:t>
            </a:r>
            <a:r>
              <a:rPr lang="en-US" sz="3000" dirty="0" err="1"/>
              <a:t>sesuai</a:t>
            </a:r>
            <a:r>
              <a:rPr lang="en-US" sz="3000" dirty="0"/>
              <a:t> </a:t>
            </a:r>
            <a:r>
              <a:rPr lang="en-US" sz="3000" dirty="0" smtClean="0"/>
              <a:t>d</a:t>
            </a:r>
            <a:r>
              <a:rPr lang="id-ID" sz="3000" dirty="0" smtClean="0"/>
              <a:t>g</a:t>
            </a:r>
            <a:r>
              <a:rPr lang="en-US" sz="3000" dirty="0" smtClean="0"/>
              <a:t>e </a:t>
            </a:r>
            <a:r>
              <a:rPr lang="en-US" sz="3000" dirty="0" err="1"/>
              <a:t>minat</a:t>
            </a:r>
            <a:r>
              <a:rPr lang="en-US" sz="3000" dirty="0"/>
              <a:t>, </a:t>
            </a:r>
            <a:r>
              <a:rPr lang="en-US" sz="3000" dirty="0" err="1"/>
              <a:t>hobi</a:t>
            </a:r>
            <a:r>
              <a:rPr lang="en-US" sz="3000" dirty="0"/>
              <a:t>, </a:t>
            </a:r>
            <a:r>
              <a:rPr lang="en-US" sz="3000" dirty="0" err="1"/>
              <a:t>bakat</a:t>
            </a:r>
            <a:r>
              <a:rPr lang="en-US" sz="3000" dirty="0"/>
              <a:t> </a:t>
            </a:r>
            <a:r>
              <a:rPr lang="en-US" sz="3000" dirty="0" err="1" smtClean="0"/>
              <a:t>yg</a:t>
            </a:r>
            <a:r>
              <a:rPr lang="en-US" sz="3000" dirty="0" smtClean="0"/>
              <a:t> </a:t>
            </a:r>
            <a:r>
              <a:rPr lang="en-US" sz="3000" dirty="0" err="1"/>
              <a:t>dimiliki</a:t>
            </a:r>
            <a:r>
              <a:rPr lang="en-US" sz="3000" dirty="0"/>
              <a:t>, </a:t>
            </a:r>
            <a:r>
              <a:rPr lang="en-US" sz="3000" dirty="0" err="1"/>
              <a:t>Lansia</a:t>
            </a:r>
            <a:r>
              <a:rPr lang="en-US" sz="3000" dirty="0"/>
              <a:t> </a:t>
            </a:r>
            <a:r>
              <a:rPr lang="en-US" sz="3000" dirty="0" smtClean="0"/>
              <a:t>d</a:t>
            </a:r>
            <a:r>
              <a:rPr lang="id-ID" sz="3000" dirty="0" smtClean="0"/>
              <a:t>pt</a:t>
            </a:r>
            <a:r>
              <a:rPr lang="en-US" sz="3000" dirty="0" smtClean="0"/>
              <a:t> </a:t>
            </a:r>
            <a:r>
              <a:rPr lang="en-US" sz="3000" dirty="0" err="1"/>
              <a:t>mengikuti</a:t>
            </a:r>
            <a:r>
              <a:rPr lang="en-US" sz="3000" dirty="0"/>
              <a:t> </a:t>
            </a:r>
            <a:r>
              <a:rPr lang="en-US" sz="3000" dirty="0" err="1"/>
              <a:t>pendidikan</a:t>
            </a:r>
            <a:r>
              <a:rPr lang="en-US" sz="3000" dirty="0"/>
              <a:t> </a:t>
            </a:r>
            <a:r>
              <a:rPr lang="en-US" sz="3000" dirty="0" err="1"/>
              <a:t>vokasional</a:t>
            </a:r>
            <a:r>
              <a:rPr lang="en-US" sz="3000" dirty="0"/>
              <a:t>.</a:t>
            </a:r>
            <a:endParaRPr lang="id-ID" sz="3000" dirty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400" b="1" dirty="0" smtClean="0"/>
              <a:t>Profesi</a:t>
            </a:r>
            <a:endParaRPr lang="id-ID" sz="4400" b="1" cap="none" dirty="0"/>
          </a:p>
        </p:txBody>
      </p:sp>
      <p:sp>
        <p:nvSpPr>
          <p:cNvPr id="5" name="Down Arrow 4"/>
          <p:cNvSpPr/>
          <p:nvPr/>
        </p:nvSpPr>
        <p:spPr>
          <a:xfrm>
            <a:off x="1547664" y="980728"/>
            <a:ext cx="48463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28310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Pen</a:t>
            </a:r>
            <a:r>
              <a:rPr lang="id-ID" b="1" dirty="0"/>
              <a:t>didikan</a:t>
            </a:r>
            <a:r>
              <a:rPr lang="en-US" b="1" dirty="0"/>
              <a:t> </a:t>
            </a:r>
            <a:r>
              <a:rPr lang="en-US" b="1" dirty="0" err="1"/>
              <a:t>Vokasional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 algn="just"/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id-ID" dirty="0" smtClean="0"/>
              <a:t>vokasional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id-ID" dirty="0" smtClean="0"/>
              <a:t>pendidikan </a:t>
            </a:r>
            <a:r>
              <a:rPr lang="en-US" dirty="0" err="1" smtClean="0"/>
              <a:t>kejuruan</a:t>
            </a:r>
            <a:r>
              <a:rPr lang="id-ID" dirty="0" smtClean="0"/>
              <a:t>/ keterampilan,</a:t>
            </a:r>
            <a:r>
              <a:rPr lang="en-US" dirty="0" err="1" smtClean="0"/>
              <a:t>misal</a:t>
            </a:r>
            <a:r>
              <a:rPr lang="en-US" dirty="0" smtClean="0"/>
              <a:t>: </a:t>
            </a:r>
            <a:r>
              <a:rPr lang="en-US" dirty="0" err="1"/>
              <a:t>melakukan</a:t>
            </a:r>
            <a:r>
              <a:rPr lang="id-ID" dirty="0"/>
              <a:t> pendampingan </a:t>
            </a:r>
            <a:r>
              <a:rPr lang="id-ID" dirty="0" smtClean="0"/>
              <a:t>&amp; </a:t>
            </a:r>
            <a:r>
              <a:rPr lang="en-US" dirty="0" err="1"/>
              <a:t>penyuluhan</a:t>
            </a:r>
            <a:r>
              <a:rPr lang="en-US" dirty="0"/>
              <a:t> </a:t>
            </a:r>
            <a:r>
              <a:rPr lang="en-US" dirty="0" smtClean="0"/>
              <a:t>k</a:t>
            </a:r>
            <a:r>
              <a:rPr lang="id-ID" dirty="0" smtClean="0"/>
              <a:t>pd</a:t>
            </a:r>
            <a:r>
              <a:rPr lang="en-US" dirty="0" smtClean="0"/>
              <a:t> </a:t>
            </a:r>
            <a:r>
              <a:rPr lang="en-US" dirty="0" err="1"/>
              <a:t>Lansia</a:t>
            </a:r>
            <a:r>
              <a:rPr lang="en-US" dirty="0"/>
              <a:t> lain,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memanfaatkan</a:t>
            </a:r>
            <a:r>
              <a:rPr lang="en-US" dirty="0"/>
              <a:t> </a:t>
            </a:r>
            <a:r>
              <a:rPr lang="en-US" dirty="0" err="1"/>
              <a:t>keahliannya</a:t>
            </a:r>
            <a:r>
              <a:rPr lang="en-US" dirty="0"/>
              <a:t> </a:t>
            </a:r>
            <a:r>
              <a:rPr lang="en-US" dirty="0" smtClean="0"/>
              <a:t>u</a:t>
            </a:r>
            <a:r>
              <a:rPr lang="id-ID" dirty="0" smtClean="0"/>
              <a:t>tk</a:t>
            </a:r>
            <a:r>
              <a:rPr lang="en-US" dirty="0" smtClean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 smtClean="0"/>
              <a:t>produktivitas</a:t>
            </a:r>
            <a:r>
              <a:rPr lang="id-ID" dirty="0" smtClean="0"/>
              <a:t>,</a:t>
            </a:r>
            <a:r>
              <a:rPr lang="en-US" dirty="0" smtClean="0"/>
              <a:t> </a:t>
            </a:r>
            <a:r>
              <a:rPr lang="en-US" dirty="0" err="1"/>
              <a:t>pendapatan</a:t>
            </a:r>
            <a:r>
              <a:rPr lang="en-US" dirty="0"/>
              <a:t>.</a:t>
            </a:r>
            <a:endParaRPr lang="id-ID" dirty="0"/>
          </a:p>
          <a:p>
            <a:pPr marL="0" indent="0" algn="just"/>
            <a:endParaRPr lang="id-ID" dirty="0"/>
          </a:p>
          <a:p>
            <a:pPr marL="457200" indent="-457200" algn="just"/>
            <a:r>
              <a:rPr lang="id-ID" dirty="0"/>
              <a:t>U</a:t>
            </a:r>
            <a:r>
              <a:rPr lang="en-US" dirty="0" err="1"/>
              <a:t>ntuk</a:t>
            </a:r>
            <a:r>
              <a:rPr lang="en-US" dirty="0"/>
              <a:t> </a:t>
            </a:r>
            <a:r>
              <a:rPr lang="en-US" dirty="0" err="1"/>
              <a:t>mendapatkan</a:t>
            </a:r>
            <a:r>
              <a:rPr lang="en-US" dirty="0"/>
              <a:t> 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id-ID" dirty="0"/>
              <a:t> </a:t>
            </a:r>
            <a:r>
              <a:rPr lang="en-US" dirty="0" err="1"/>
              <a:t>vokasional</a:t>
            </a:r>
            <a:r>
              <a:rPr lang="en-US" dirty="0"/>
              <a:t>/</a:t>
            </a:r>
            <a:r>
              <a:rPr lang="id-ID" dirty="0"/>
              <a:t> </a:t>
            </a:r>
            <a:r>
              <a:rPr lang="en-US" dirty="0" err="1"/>
              <a:t>kejuruan</a:t>
            </a:r>
            <a:r>
              <a:rPr lang="en-US" dirty="0"/>
              <a:t> </a:t>
            </a:r>
            <a:r>
              <a:rPr lang="id-ID" dirty="0" smtClean="0"/>
              <a:t> melalui: pelatihan</a:t>
            </a:r>
            <a:r>
              <a:rPr lang="en-US" dirty="0"/>
              <a:t>/</a:t>
            </a:r>
            <a:r>
              <a:rPr lang="en-US" dirty="0" err="1"/>
              <a:t>kursus</a:t>
            </a:r>
            <a:r>
              <a:rPr lang="id-ID" dirty="0"/>
              <a:t> bagi Lansia </a:t>
            </a:r>
            <a:r>
              <a:rPr lang="id-ID" dirty="0" smtClean="0"/>
              <a:t>&amp; keluarganya</a:t>
            </a:r>
            <a:r>
              <a:rPr lang="id-ID" dirty="0" smtClean="0">
                <a:sym typeface="Wingdings" panose="05000000000000000000" pitchFamily="2" charset="2"/>
              </a:rPr>
              <a:t></a:t>
            </a:r>
            <a:r>
              <a:rPr lang="en-US" dirty="0" err="1" smtClean="0"/>
              <a:t>Lansia</a:t>
            </a:r>
            <a:r>
              <a:rPr lang="en-US" dirty="0" smtClean="0"/>
              <a:t> </a:t>
            </a:r>
            <a:r>
              <a:rPr lang="en-US" dirty="0" err="1" smtClean="0"/>
              <a:t>bekerja</a:t>
            </a:r>
            <a:r>
              <a:rPr lang="en-US" dirty="0" smtClean="0"/>
              <a:t> d</a:t>
            </a:r>
            <a:r>
              <a:rPr lang="id-ID" dirty="0" smtClean="0"/>
              <a:t>lm</a:t>
            </a:r>
            <a:r>
              <a:rPr lang="en-US" dirty="0" smtClean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smtClean="0"/>
              <a:t>t</a:t>
            </a:r>
            <a:r>
              <a:rPr lang="id-ID" dirty="0" smtClean="0"/>
              <a:t>tt</a:t>
            </a:r>
            <a:r>
              <a:rPr lang="en-US" dirty="0" smtClean="0"/>
              <a:t> </a:t>
            </a:r>
            <a:r>
              <a:rPr lang="id-ID" dirty="0"/>
              <a:t>secara produktif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099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4400" b="1" dirty="0"/>
              <a:t>Pengembangan Vokasional Lansia</a:t>
            </a:r>
            <a:endParaRPr lang="en-GB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d-ID" sz="4000" dirty="0"/>
              <a:t>Mengembangkan kemampuan </a:t>
            </a:r>
            <a:r>
              <a:rPr lang="id-ID" sz="4000" dirty="0" smtClean="0"/>
              <a:t>kesenian, hobi </a:t>
            </a:r>
            <a:r>
              <a:rPr lang="id-ID" sz="4000" dirty="0" smtClean="0">
                <a:sym typeface="Wingdings" panose="05000000000000000000" pitchFamily="2" charset="2"/>
              </a:rPr>
              <a:t> </a:t>
            </a:r>
            <a:r>
              <a:rPr lang="id-ID" sz="4000" dirty="0" smtClean="0"/>
              <a:t>pengembangan </a:t>
            </a:r>
            <a:r>
              <a:rPr lang="id-ID" sz="4000" dirty="0"/>
              <a:t>ekonomi </a:t>
            </a:r>
            <a:r>
              <a:rPr lang="id-ID" sz="4000" dirty="0" smtClean="0"/>
              <a:t>kreatif &amp; kewirausahaan</a:t>
            </a:r>
            <a:r>
              <a:rPr lang="id-ID" sz="4000" dirty="0"/>
              <a:t>.  </a:t>
            </a:r>
            <a:r>
              <a:rPr lang="id-ID" sz="4000" dirty="0" smtClean="0"/>
              <a:t>Misal: hobi </a:t>
            </a:r>
            <a:r>
              <a:rPr lang="id-ID" sz="4000" dirty="0"/>
              <a:t>melukis </a:t>
            </a:r>
            <a:r>
              <a:rPr lang="id-ID" sz="4000" dirty="0" smtClean="0"/>
              <a:t>dipamerkan &amp; </a:t>
            </a:r>
            <a:r>
              <a:rPr lang="id-ID" sz="4000" dirty="0"/>
              <a:t>merupakan sumber penghasilan Lansia </a:t>
            </a:r>
            <a:r>
              <a:rPr lang="id-ID" sz="4000" dirty="0" smtClean="0"/>
              <a:t>tsb.</a:t>
            </a:r>
            <a:endParaRPr lang="id-ID" sz="4000" dirty="0"/>
          </a:p>
          <a:p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142126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KURSUS MAIN GITAR </a:t>
            </a:r>
            <a:r>
              <a:rPr lang="id-ID" b="1" dirty="0" smtClean="0"/>
              <a:t>&amp;</a:t>
            </a:r>
            <a:r>
              <a:rPr lang="en-US" b="1" dirty="0" smtClean="0"/>
              <a:t> </a:t>
            </a:r>
            <a:r>
              <a:rPr lang="en-US" b="1" dirty="0" smtClean="0"/>
              <a:t>SENI SUARA</a:t>
            </a:r>
            <a:r>
              <a:rPr lang="id-ID" b="1" dirty="0" smtClean="0"/>
              <a:t/>
            </a:r>
            <a:br>
              <a:rPr lang="id-ID" b="1" dirty="0" smtClean="0"/>
            </a:br>
            <a:r>
              <a:rPr lang="en-US" b="1" dirty="0" smtClean="0"/>
              <a:t> </a:t>
            </a:r>
            <a:r>
              <a:rPr lang="en-US" sz="2700" b="1" dirty="0" smtClean="0"/>
              <a:t>(CAS</a:t>
            </a:r>
            <a:r>
              <a:rPr lang="id-ID" sz="2700" b="1" dirty="0" smtClean="0"/>
              <a:t> </a:t>
            </a:r>
            <a:r>
              <a:rPr lang="en-US" sz="2700" b="1" dirty="0" smtClean="0"/>
              <a:t>UI, 2013)</a:t>
            </a:r>
            <a:endParaRPr lang="en-GB" sz="27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050" y="1752600"/>
            <a:ext cx="7770126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9703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d-ID" b="1" dirty="0" smtClean="0"/>
              <a:t>PELUANG PENGEMBANGAN PROFESIONAL VOKASIONAL LANSIA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4752528"/>
          </a:xfrm>
        </p:spPr>
        <p:txBody>
          <a:bodyPr>
            <a:normAutofit fontScale="92500" lnSpcReduction="10000"/>
          </a:bodyPr>
          <a:lstStyle/>
          <a:p>
            <a:pPr marL="266700" indent="-266700" algn="just"/>
            <a:r>
              <a:rPr lang="id-ID" dirty="0"/>
              <a:t>Dokter melakukan promosi kesehatan bagi masyarakat miskin,</a:t>
            </a:r>
          </a:p>
          <a:p>
            <a:pPr marL="266700" indent="-266700" algn="just"/>
            <a:r>
              <a:rPr lang="id-ID" dirty="0"/>
              <a:t>A</a:t>
            </a:r>
            <a:r>
              <a:rPr lang="en-US" dirty="0" err="1" smtClean="0"/>
              <a:t>hli</a:t>
            </a:r>
            <a:r>
              <a:rPr lang="en-US" dirty="0" smtClean="0"/>
              <a:t> </a:t>
            </a:r>
            <a:r>
              <a:rPr lang="en-US" dirty="0" err="1"/>
              <a:t>gizi</a:t>
            </a:r>
            <a:r>
              <a:rPr lang="en-US" dirty="0"/>
              <a:t> 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/>
              <a:t>konseling</a:t>
            </a:r>
            <a:r>
              <a:rPr lang="en-US" dirty="0"/>
              <a:t> </a:t>
            </a:r>
            <a:r>
              <a:rPr lang="en-US" dirty="0" err="1"/>
              <a:t>gizi</a:t>
            </a:r>
            <a:r>
              <a:rPr lang="en-US" dirty="0"/>
              <a:t> </a:t>
            </a:r>
            <a:r>
              <a:rPr lang="en-US" dirty="0" smtClean="0"/>
              <a:t>k</a:t>
            </a:r>
            <a:r>
              <a:rPr lang="id-ID" dirty="0" smtClean="0"/>
              <a:t>pd</a:t>
            </a:r>
            <a:r>
              <a:rPr lang="en-US" dirty="0" smtClean="0"/>
              <a:t> </a:t>
            </a:r>
            <a:r>
              <a:rPr lang="en-US" dirty="0"/>
              <a:t>para </a:t>
            </a:r>
            <a:r>
              <a:rPr lang="en-US" dirty="0" err="1"/>
              <a:t>Lansia</a:t>
            </a:r>
            <a:r>
              <a:rPr lang="en-US" dirty="0"/>
              <a:t> </a:t>
            </a:r>
            <a:r>
              <a:rPr lang="en-US" dirty="0" smtClean="0"/>
              <a:t>u</a:t>
            </a:r>
            <a:r>
              <a:rPr lang="id-ID" dirty="0" smtClean="0"/>
              <a:t>tk</a:t>
            </a:r>
            <a:r>
              <a:rPr lang="en-US" dirty="0" smtClean="0"/>
              <a:t> </a:t>
            </a:r>
            <a:r>
              <a:rPr lang="en-US" dirty="0" err="1"/>
              <a:t>berperilaku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 </a:t>
            </a:r>
            <a:r>
              <a:rPr lang="en-US" dirty="0" err="1"/>
              <a:t>sehat</a:t>
            </a:r>
            <a:r>
              <a:rPr lang="en-US" dirty="0"/>
              <a:t>;</a:t>
            </a:r>
            <a:endParaRPr lang="id-ID" dirty="0"/>
          </a:p>
          <a:p>
            <a:pPr marL="266700" indent="-266700" algn="just"/>
            <a:r>
              <a:rPr lang="id-ID" dirty="0"/>
              <a:t>P</a:t>
            </a:r>
            <a:r>
              <a:rPr lang="id-ID" dirty="0" smtClean="0"/>
              <a:t>engacara memberikan </a:t>
            </a:r>
            <a:r>
              <a:rPr lang="id-ID" dirty="0"/>
              <a:t>penyuluhan </a:t>
            </a:r>
            <a:r>
              <a:rPr lang="id-ID" dirty="0" smtClean="0"/>
              <a:t>ttg hak2 </a:t>
            </a:r>
            <a:r>
              <a:rPr lang="en-US" dirty="0" err="1"/>
              <a:t>hukum</a:t>
            </a:r>
            <a:r>
              <a:rPr lang="id-ID" dirty="0"/>
              <a:t> bagi </a:t>
            </a:r>
            <a:r>
              <a:rPr lang="id-ID" dirty="0" smtClean="0"/>
              <a:t>masy. </a:t>
            </a:r>
            <a:endParaRPr lang="id-ID" dirty="0"/>
          </a:p>
          <a:p>
            <a:pPr marL="266700" indent="-266700" algn="just"/>
            <a:r>
              <a:rPr lang="id-ID" dirty="0" smtClean="0"/>
              <a:t>Insinyur membantu masy.membangun jembatan, </a:t>
            </a:r>
            <a:r>
              <a:rPr lang="id-ID" dirty="0"/>
              <a:t>jalan di </a:t>
            </a:r>
            <a:r>
              <a:rPr lang="id-ID" dirty="0" smtClean="0"/>
              <a:t>desa.</a:t>
            </a:r>
            <a:endParaRPr lang="id-ID" dirty="0"/>
          </a:p>
          <a:p>
            <a:pPr marL="266700" indent="-266700" algn="just"/>
            <a:r>
              <a:rPr lang="id-ID" dirty="0"/>
              <a:t>Lansia  perempuan melakukan pengasuhan </a:t>
            </a:r>
            <a:r>
              <a:rPr lang="id-ID" dirty="0" smtClean="0"/>
              <a:t>kpd angg. kelga</a:t>
            </a:r>
            <a:endParaRPr lang="id-ID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839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2800" dirty="0" smtClean="0"/>
              <a:t>Lanjutan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d-ID" dirty="0"/>
              <a:t>Lansia </a:t>
            </a:r>
            <a:r>
              <a:rPr lang="id-ID" dirty="0" smtClean="0"/>
              <a:t>yg </a:t>
            </a:r>
            <a:r>
              <a:rPr lang="id-ID" dirty="0"/>
              <a:t>pensiun </a:t>
            </a:r>
            <a:r>
              <a:rPr lang="id-ID" dirty="0" smtClean="0"/>
              <a:t>sbg mentor </a:t>
            </a:r>
            <a:r>
              <a:rPr lang="id-ID" dirty="0"/>
              <a:t>bagi </a:t>
            </a:r>
            <a:r>
              <a:rPr lang="id-ID" dirty="0" smtClean="0"/>
              <a:t>rekan2 yg </a:t>
            </a:r>
            <a:r>
              <a:rPr lang="id-ID" dirty="0"/>
              <a:t>masih </a:t>
            </a:r>
            <a:r>
              <a:rPr lang="id-ID" dirty="0" smtClean="0"/>
              <a:t>aktif memberikan </a:t>
            </a:r>
            <a:r>
              <a:rPr lang="id-ID" dirty="0"/>
              <a:t>kearifan, pengetahuan dan pengalaman di bidang teknis mereka </a:t>
            </a:r>
            <a:r>
              <a:rPr lang="id-ID" dirty="0" smtClean="0"/>
              <a:t>masing2.</a:t>
            </a:r>
            <a:endParaRPr lang="id-ID" dirty="0"/>
          </a:p>
          <a:p>
            <a:pPr algn="just"/>
            <a:r>
              <a:rPr lang="id-ID" dirty="0" smtClean="0"/>
              <a:t>Lansia jadi </a:t>
            </a:r>
            <a:r>
              <a:rPr lang="id-ID" dirty="0"/>
              <a:t>guru bagi </a:t>
            </a:r>
            <a:r>
              <a:rPr lang="id-ID" dirty="0" smtClean="0"/>
              <a:t>anak muda yg </a:t>
            </a:r>
            <a:r>
              <a:rPr lang="id-ID" dirty="0"/>
              <a:t>berasal dari </a:t>
            </a:r>
            <a:r>
              <a:rPr lang="id-ID" dirty="0" smtClean="0"/>
              <a:t>kelga </a:t>
            </a:r>
            <a:r>
              <a:rPr lang="id-ID" dirty="0"/>
              <a:t>misk</a:t>
            </a:r>
            <a:r>
              <a:rPr lang="en-US" dirty="0" err="1"/>
              <a:t>i</a:t>
            </a:r>
            <a:r>
              <a:rPr lang="id-ID" dirty="0"/>
              <a:t>n</a:t>
            </a:r>
            <a:r>
              <a:rPr lang="en-US" dirty="0"/>
              <a:t>, </a:t>
            </a:r>
            <a:r>
              <a:rPr lang="id-ID" dirty="0" smtClean="0"/>
              <a:t>kelga yg </a:t>
            </a:r>
            <a:r>
              <a:rPr lang="id-ID" dirty="0"/>
              <a:t>Ortu sibuk bekerja</a:t>
            </a:r>
          </a:p>
          <a:p>
            <a:pPr algn="just"/>
            <a:r>
              <a:rPr lang="id-ID" dirty="0" smtClean="0"/>
              <a:t>Lansia jadi </a:t>
            </a:r>
            <a:r>
              <a:rPr lang="id-ID" dirty="0"/>
              <a:t>relawan sosial </a:t>
            </a:r>
            <a:r>
              <a:rPr lang="id-ID" dirty="0" smtClean="0"/>
              <a:t>utk masalah Taskin, </a:t>
            </a:r>
            <a:r>
              <a:rPr lang="en-US" dirty="0" err="1"/>
              <a:t>kader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, </a:t>
            </a:r>
            <a:r>
              <a:rPr lang="en-US" dirty="0" err="1"/>
              <a:t>pendamping</a:t>
            </a:r>
            <a:r>
              <a:rPr lang="en-US" dirty="0"/>
              <a:t> di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Pelayanan</a:t>
            </a:r>
            <a:r>
              <a:rPr lang="en-US" dirty="0"/>
              <a:t> 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sejahtera</a:t>
            </a:r>
            <a:r>
              <a:rPr lang="en-US" dirty="0"/>
              <a:t> (PPKS)</a:t>
            </a:r>
            <a:r>
              <a:rPr lang="id-ID" dirty="0"/>
              <a:t> dsb.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5839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4800" y="365760"/>
            <a:ext cx="8305800" cy="85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dirty="0" err="1" smtClean="0"/>
              <a:t>Pemberdayaan</a:t>
            </a:r>
            <a:r>
              <a:rPr lang="en-US" dirty="0" smtClean="0"/>
              <a:t> </a:t>
            </a:r>
            <a:r>
              <a:rPr lang="en-US" dirty="0" err="1" smtClean="0"/>
              <a:t>Lansia</a:t>
            </a:r>
            <a:r>
              <a:rPr lang="en-US" dirty="0" smtClean="0"/>
              <a:t> </a:t>
            </a:r>
            <a:r>
              <a:rPr lang="en-US" dirty="0" smtClean="0"/>
              <a:t>s</a:t>
            </a:r>
            <a:r>
              <a:rPr lang="id-ID" dirty="0" smtClean="0"/>
              <a:t>bg</a:t>
            </a:r>
            <a:r>
              <a:rPr lang="en-US" dirty="0" smtClean="0"/>
              <a:t> </a:t>
            </a:r>
            <a:r>
              <a:rPr lang="en-US" dirty="0" err="1" smtClean="0"/>
              <a:t>Narasumber</a:t>
            </a:r>
            <a:r>
              <a:rPr lang="en-US" dirty="0" smtClean="0"/>
              <a:t> </a:t>
            </a:r>
            <a:r>
              <a:rPr lang="id-ID" dirty="0"/>
              <a:t>&amp;</a:t>
            </a:r>
            <a:r>
              <a:rPr lang="en-US" dirty="0" smtClean="0"/>
              <a:t> </a:t>
            </a:r>
            <a:r>
              <a:rPr lang="en-US" dirty="0" err="1" smtClean="0"/>
              <a:t>Penasihat</a:t>
            </a:r>
            <a:r>
              <a:rPr lang="en-US" dirty="0" smtClean="0"/>
              <a:t> di </a:t>
            </a:r>
            <a:r>
              <a:rPr lang="en-US" dirty="0" err="1" smtClean="0"/>
              <a:t>Sekolah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(CAS</a:t>
            </a:r>
            <a:r>
              <a:rPr lang="id-ID" sz="2000" dirty="0" smtClean="0"/>
              <a:t> </a:t>
            </a:r>
            <a:r>
              <a:rPr lang="en-US" sz="2000" dirty="0" smtClean="0"/>
              <a:t>UI, 2013)</a:t>
            </a:r>
            <a:endParaRPr lang="en-US" sz="2000" dirty="0"/>
          </a:p>
        </p:txBody>
      </p:sp>
      <p:pic>
        <p:nvPicPr>
          <p:cNvPr id="5" name="Picture 2" descr="C:\Users\Personal\Documents\foto dari BB Ibu\IMG-20120530-00847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828800"/>
            <a:ext cx="5410200" cy="452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607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d-ID" b="1" dirty="0"/>
              <a:t>PELUANG </a:t>
            </a:r>
            <a:r>
              <a:rPr lang="id-ID" b="1" dirty="0" smtClean="0"/>
              <a:t>DLM PENGEMBANGAN </a:t>
            </a:r>
            <a:r>
              <a:rPr lang="id-ID" b="1" dirty="0"/>
              <a:t>USAHA </a:t>
            </a:r>
            <a:br>
              <a:rPr lang="id-ID" b="1" dirty="0"/>
            </a:br>
            <a:r>
              <a:rPr lang="id-ID" b="1" dirty="0"/>
              <a:t>DI BIDANG INDUSTRI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id-ID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b="0" dirty="0" err="1" smtClean="0"/>
              <a:t>Bidang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ekonomi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kreatif</a:t>
            </a:r>
            <a:r>
              <a:rPr lang="en-US" sz="2800" b="0" dirty="0" smtClean="0"/>
              <a:t> </a:t>
            </a:r>
            <a:r>
              <a:rPr lang="id-ID" sz="2800" b="0" dirty="0" smtClean="0"/>
              <a:t>: </a:t>
            </a:r>
            <a:r>
              <a:rPr lang="en-US" sz="2800" b="0" dirty="0" smtClean="0"/>
              <a:t>batik</a:t>
            </a:r>
            <a:r>
              <a:rPr lang="id-ID" sz="2800" b="0" dirty="0" smtClean="0"/>
              <a:t>,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berbagai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bentuk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kesenian</a:t>
            </a:r>
            <a:r>
              <a:rPr lang="id-ID" sz="2800" b="0" dirty="0" smtClean="0"/>
              <a:t>,</a:t>
            </a:r>
            <a:r>
              <a:rPr lang="en-US" sz="2800" b="0" dirty="0" smtClean="0"/>
              <a:t> </a:t>
            </a:r>
            <a:endParaRPr lang="id-ID" sz="2800" b="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b="0" dirty="0" err="1" smtClean="0"/>
              <a:t>Bidang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konsumsi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barang</a:t>
            </a:r>
            <a:r>
              <a:rPr lang="id-ID" sz="2800" b="0" dirty="0" smtClean="0"/>
              <a:t>: mebel </a:t>
            </a:r>
            <a:r>
              <a:rPr lang="id-ID" sz="2800" b="0" dirty="0"/>
              <a:t>(meja, kursi, lemari</a:t>
            </a:r>
            <a:r>
              <a:rPr lang="id-ID" sz="2800" b="0" dirty="0" smtClean="0"/>
              <a:t>),</a:t>
            </a:r>
            <a:endParaRPr lang="id-ID" sz="2800" b="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b="0" dirty="0" err="1" smtClean="0"/>
              <a:t>Bidang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kesehatan</a:t>
            </a:r>
            <a:r>
              <a:rPr lang="id-ID" sz="2800" dirty="0" smtClean="0"/>
              <a:t>,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pengobatan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tradisional</a:t>
            </a:r>
            <a:r>
              <a:rPr lang="id-ID" sz="2800" b="0" dirty="0" smtClean="0"/>
              <a:t>: </a:t>
            </a:r>
            <a:r>
              <a:rPr lang="id-ID" sz="2800" b="0" dirty="0"/>
              <a:t>jamu, </a:t>
            </a:r>
            <a:r>
              <a:rPr lang="id-ID" sz="2800" b="0" dirty="0" smtClean="0"/>
              <a:t>pijat,</a:t>
            </a:r>
            <a:endParaRPr lang="id-ID" sz="2800" b="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b="0" dirty="0" err="1" smtClean="0"/>
              <a:t>Bidang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wisata</a:t>
            </a:r>
            <a:r>
              <a:rPr lang="id-ID" sz="2800" b="0" dirty="0" smtClean="0"/>
              <a:t> &amp;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kuliner</a:t>
            </a:r>
            <a:r>
              <a:rPr lang="id-ID" sz="2800" b="0" dirty="0" smtClean="0"/>
              <a:t>,</a:t>
            </a:r>
            <a:endParaRPr lang="id-ID" sz="2800" b="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b="0" dirty="0" err="1" smtClean="0"/>
              <a:t>Bidang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industri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rumah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tangga</a:t>
            </a:r>
            <a:r>
              <a:rPr lang="en-US" sz="2800" b="0" dirty="0" smtClean="0"/>
              <a:t>/</a:t>
            </a:r>
            <a:r>
              <a:rPr lang="en-US" sz="2800" b="0" dirty="0" err="1" smtClean="0"/>
              <a:t>perekonomian</a:t>
            </a:r>
            <a:r>
              <a:rPr lang="id-ID" sz="2800" b="0" dirty="0" smtClean="0"/>
              <a:t>,</a:t>
            </a:r>
            <a:r>
              <a:rPr lang="en-US" sz="2800" b="0" dirty="0" smtClean="0"/>
              <a:t> </a:t>
            </a:r>
            <a:endParaRPr lang="id-ID" sz="2800" b="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b="0" dirty="0" err="1" smtClean="0"/>
              <a:t>Bidang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industri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bisnis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sosial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pengasuhan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anak</a:t>
            </a:r>
            <a:r>
              <a:rPr lang="en-US" sz="2800" b="0" dirty="0" smtClean="0"/>
              <a:t> </a:t>
            </a:r>
            <a:r>
              <a:rPr lang="id-ID" sz="2800" b="0" dirty="0" smtClean="0"/>
              <a:t>&amp;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Lansia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rentan</a:t>
            </a:r>
            <a:r>
              <a:rPr lang="en-US" sz="2800" b="0" dirty="0" smtClean="0"/>
              <a:t>.</a:t>
            </a:r>
            <a:endParaRPr lang="id-ID" sz="2800" b="0" dirty="0" smtClean="0"/>
          </a:p>
          <a:p>
            <a:pPr marL="457200" indent="-457200">
              <a:buFont typeface="Arial" pitchFamily="34" charset="0"/>
              <a:buChar char="•"/>
            </a:pPr>
            <a:endParaRPr lang="id-ID" sz="2800" b="0" dirty="0"/>
          </a:p>
        </p:txBody>
      </p:sp>
    </p:spTree>
    <p:extLst>
      <p:ext uri="{BB962C8B-B14F-4D97-AF65-F5344CB8AC3E}">
        <p14:creationId xmlns:p14="http://schemas.microsoft.com/office/powerpoint/2010/main" val="73438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4608512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id-ID" b="0" dirty="0" smtClean="0"/>
              <a:t>Tahap 1: </a:t>
            </a:r>
            <a:r>
              <a:rPr lang="en-US" b="0" dirty="0" err="1" smtClean="0"/>
              <a:t>Catat</a:t>
            </a:r>
            <a:r>
              <a:rPr lang="id-ID" b="0" dirty="0" smtClean="0"/>
              <a:t> uang pensiun </a:t>
            </a:r>
            <a:r>
              <a:rPr lang="id-ID" b="0" dirty="0" smtClean="0"/>
              <a:t>/penghasilan Anda,</a:t>
            </a:r>
            <a:endParaRPr lang="id-ID" b="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id-ID" b="0" dirty="0" smtClean="0"/>
              <a:t>Tahap 2: Datalah semua pengeluaran </a:t>
            </a:r>
            <a:r>
              <a:rPr lang="id-ID" b="0" dirty="0" smtClean="0"/>
              <a:t>sebulan,</a:t>
            </a:r>
            <a:endParaRPr lang="id-ID" b="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id-ID" b="0" dirty="0" smtClean="0"/>
              <a:t>Tahap 3: Masukkan ke daftar pengeluaran </a:t>
            </a:r>
            <a:r>
              <a:rPr lang="id-ID" b="0" dirty="0" smtClean="0"/>
              <a:t>dana darurat &amp; </a:t>
            </a:r>
            <a:r>
              <a:rPr lang="id-ID" b="0" dirty="0" smtClean="0"/>
              <a:t>dana </a:t>
            </a:r>
            <a:r>
              <a:rPr lang="id-ID" b="0" dirty="0" smtClean="0"/>
              <a:t>utk </a:t>
            </a:r>
            <a:r>
              <a:rPr lang="id-ID" b="0" dirty="0" smtClean="0"/>
              <a:t>ditabung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id-ID" b="0" dirty="0" smtClean="0"/>
              <a:t>Tahap 4 ; Hitung sisanya, bila masih ada sisa </a:t>
            </a:r>
            <a:r>
              <a:rPr lang="id-ID" b="0" dirty="0" smtClean="0">
                <a:sym typeface="Wingdings" pitchFamily="2" charset="2"/>
              </a:rPr>
              <a:t> </a:t>
            </a:r>
            <a:r>
              <a:rPr lang="id-ID" b="0" dirty="0" smtClean="0">
                <a:sym typeface="Wingdings" pitchFamily="2" charset="2"/>
              </a:rPr>
              <a:t>keuangan sehat. Bila saldo negatif waspada</a:t>
            </a:r>
            <a:endParaRPr lang="en-US" b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3600" b="1" dirty="0" smtClean="0"/>
              <a:t>C</a:t>
            </a:r>
            <a:r>
              <a:rPr lang="en-US" sz="3600" b="1" dirty="0" smtClean="0"/>
              <a:t>ARA </a:t>
            </a:r>
            <a:r>
              <a:rPr lang="id-ID" sz="3600" b="1" dirty="0" smtClean="0"/>
              <a:t>LANSIA M</a:t>
            </a:r>
            <a:r>
              <a:rPr lang="en-US" sz="3600" b="1" dirty="0" smtClean="0"/>
              <a:t>ENGELOLA </a:t>
            </a:r>
            <a:r>
              <a:rPr lang="id-ID" sz="3600" b="1" dirty="0" smtClean="0"/>
              <a:t>KE</a:t>
            </a:r>
            <a:r>
              <a:rPr lang="en-US" sz="3600" b="1" dirty="0" smtClean="0"/>
              <a:t>UANG</a:t>
            </a:r>
            <a:r>
              <a:rPr lang="id-ID" sz="3600" b="1" dirty="0" smtClean="0"/>
              <a:t>A</a:t>
            </a:r>
            <a:r>
              <a:rPr lang="id-ID" sz="3600" dirty="0" smtClean="0"/>
              <a:t>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1750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71500" indent="-514350">
              <a:buAutoNum type="arabicPeriod"/>
            </a:pPr>
            <a:r>
              <a:rPr lang="id-ID" sz="3600" b="0" dirty="0" smtClean="0"/>
              <a:t>B</a:t>
            </a:r>
            <a:r>
              <a:rPr lang="en-US" sz="3600" b="0" dirty="0" err="1" smtClean="0"/>
              <a:t>idang</a:t>
            </a:r>
            <a:r>
              <a:rPr lang="en-US" sz="3600" b="0" dirty="0" smtClean="0"/>
              <a:t> </a:t>
            </a:r>
            <a:r>
              <a:rPr lang="en-US" sz="3600" b="0" dirty="0" err="1" smtClean="0"/>
              <a:t>usaha</a:t>
            </a:r>
            <a:r>
              <a:rPr lang="en-US" sz="3600" b="0" dirty="0" smtClean="0"/>
              <a:t> </a:t>
            </a:r>
            <a:r>
              <a:rPr lang="en-US" sz="3600" b="0" dirty="0" err="1" smtClean="0"/>
              <a:t>pertanian</a:t>
            </a:r>
            <a:r>
              <a:rPr lang="id-ID" sz="3600" b="0" dirty="0" smtClean="0"/>
              <a:t>: </a:t>
            </a:r>
            <a:r>
              <a:rPr lang="id-ID" sz="3600" b="0" dirty="0" smtClean="0"/>
              <a:t>misal</a:t>
            </a:r>
            <a:r>
              <a:rPr lang="id-ID" sz="3600" b="0" dirty="0" smtClean="0">
                <a:sym typeface="Wingdings" panose="05000000000000000000" pitchFamily="2" charset="2"/>
              </a:rPr>
              <a:t> </a:t>
            </a:r>
          </a:p>
          <a:p>
            <a:pPr marL="571500" indent="-514350">
              <a:buAutoNum type="arabicPeriod"/>
            </a:pPr>
            <a:endParaRPr lang="id-ID" sz="3600" dirty="0">
              <a:sym typeface="Wingdings" panose="05000000000000000000" pitchFamily="2" charset="2"/>
            </a:endParaRPr>
          </a:p>
          <a:p>
            <a:pPr marL="571500" indent="-514350">
              <a:buAutoNum type="arabicPeriod" startAt="2"/>
            </a:pPr>
            <a:r>
              <a:rPr lang="id-ID" sz="3600" b="0" dirty="0" smtClean="0"/>
              <a:t>B</a:t>
            </a:r>
            <a:r>
              <a:rPr lang="en-US" sz="3600" b="0" dirty="0" err="1" smtClean="0"/>
              <a:t>idang</a:t>
            </a:r>
            <a:r>
              <a:rPr lang="en-US" sz="3600" b="0" dirty="0" smtClean="0"/>
              <a:t> </a:t>
            </a:r>
            <a:r>
              <a:rPr lang="en-US" sz="3600" b="0" dirty="0" err="1" smtClean="0"/>
              <a:t>industri</a:t>
            </a:r>
            <a:r>
              <a:rPr lang="en-US" sz="3600" b="0" dirty="0" smtClean="0"/>
              <a:t> </a:t>
            </a:r>
            <a:r>
              <a:rPr lang="en-US" sz="3600" b="0" dirty="0" err="1" smtClean="0"/>
              <a:t>kecil</a:t>
            </a:r>
            <a:r>
              <a:rPr lang="id-ID" sz="3600" b="0" dirty="0" smtClean="0"/>
              <a:t> &amp;</a:t>
            </a:r>
            <a:r>
              <a:rPr lang="en-US" sz="3600" b="0" dirty="0" smtClean="0"/>
              <a:t> </a:t>
            </a:r>
            <a:r>
              <a:rPr lang="en-US" sz="3600" b="0" dirty="0" err="1" smtClean="0"/>
              <a:t>industri</a:t>
            </a:r>
            <a:r>
              <a:rPr lang="en-US" sz="3600" b="0" dirty="0" smtClean="0"/>
              <a:t> </a:t>
            </a:r>
            <a:r>
              <a:rPr lang="id-ID" sz="3600" b="0" dirty="0" smtClean="0"/>
              <a:t>RT: misal</a:t>
            </a:r>
            <a:r>
              <a:rPr lang="id-ID" sz="3600" b="0" dirty="0" smtClean="0">
                <a:sym typeface="Wingdings" panose="05000000000000000000" pitchFamily="2" charset="2"/>
              </a:rPr>
              <a:t> </a:t>
            </a:r>
            <a:endParaRPr lang="id-ID" sz="3600" b="0" dirty="0" smtClean="0"/>
          </a:p>
          <a:p>
            <a:pPr marL="57150" indent="0">
              <a:buNone/>
            </a:pPr>
            <a:endParaRPr lang="id-ID" sz="3600" b="0" dirty="0" smtClean="0"/>
          </a:p>
          <a:p>
            <a:pPr marL="457200" indent="-400050">
              <a:buNone/>
            </a:pPr>
            <a:r>
              <a:rPr lang="id-ID" sz="3600" b="0" dirty="0" smtClean="0"/>
              <a:t>3. B</a:t>
            </a:r>
            <a:r>
              <a:rPr lang="en-US" sz="3600" b="0" dirty="0" err="1" smtClean="0"/>
              <a:t>idang</a:t>
            </a:r>
            <a:r>
              <a:rPr lang="en-US" sz="3600" b="0" dirty="0" smtClean="0"/>
              <a:t> </a:t>
            </a:r>
            <a:r>
              <a:rPr lang="en-US" sz="3600" b="0" dirty="0" err="1" smtClean="0"/>
              <a:t>perdagangan</a:t>
            </a:r>
            <a:r>
              <a:rPr lang="en-US" sz="3600" b="0" dirty="0" smtClean="0"/>
              <a:t> </a:t>
            </a:r>
            <a:r>
              <a:rPr lang="id-ID" sz="3600" b="0" dirty="0" smtClean="0"/>
              <a:t>&amp;</a:t>
            </a:r>
            <a:r>
              <a:rPr lang="en-US" sz="3600" b="0" dirty="0" smtClean="0"/>
              <a:t> </a:t>
            </a:r>
            <a:r>
              <a:rPr lang="en-US" sz="3600" b="0" dirty="0" err="1" smtClean="0"/>
              <a:t>jasa</a:t>
            </a:r>
            <a:r>
              <a:rPr lang="id-ID" sz="3600" b="0" dirty="0" smtClean="0"/>
              <a:t>:misal </a:t>
            </a:r>
            <a:r>
              <a:rPr lang="id-ID" sz="3600" b="0" dirty="0" smtClean="0">
                <a:sym typeface="Wingdings" panose="05000000000000000000" pitchFamily="2" charset="2"/>
              </a:rPr>
              <a:t></a:t>
            </a:r>
            <a:endParaRPr lang="en-US" sz="3600" b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75656" y="269776"/>
            <a:ext cx="8784976" cy="782960"/>
          </a:xfrm>
        </p:spPr>
        <p:txBody>
          <a:bodyPr>
            <a:noAutofit/>
          </a:bodyPr>
          <a:lstStyle/>
          <a:p>
            <a:pPr lvl="0" algn="ctr"/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id-ID" sz="3200" b="1" dirty="0" smtClean="0"/>
              <a:t>U</a:t>
            </a:r>
            <a:r>
              <a:rPr lang="en-US" sz="3200" b="1" dirty="0"/>
              <a:t>SAHA </a:t>
            </a:r>
            <a:r>
              <a:rPr lang="id-ID" sz="3200" b="1" dirty="0"/>
              <a:t>E</a:t>
            </a:r>
            <a:r>
              <a:rPr lang="en-US" sz="3200" b="1" dirty="0"/>
              <a:t>KONOMI </a:t>
            </a:r>
            <a:r>
              <a:rPr lang="id-ID" sz="3200" b="1" dirty="0"/>
              <a:t>P</a:t>
            </a:r>
            <a:r>
              <a:rPr lang="en-US" sz="3200" b="1" dirty="0" smtClean="0"/>
              <a:t>RODUKTIF </a:t>
            </a:r>
            <a:r>
              <a:rPr lang="id-ID" sz="3200" b="1" dirty="0" smtClean="0"/>
              <a:t/>
            </a:r>
            <a:br>
              <a:rPr lang="id-ID" sz="3200" b="1" dirty="0" smtClean="0"/>
            </a:br>
            <a:r>
              <a:rPr lang="id-ID" sz="3200" b="1" dirty="0" smtClean="0"/>
              <a:t>BAGI </a:t>
            </a:r>
            <a:r>
              <a:rPr lang="id-ID" sz="3200" b="1" dirty="0" smtClean="0"/>
              <a:t>&amp; OLEH </a:t>
            </a:r>
            <a:r>
              <a:rPr lang="id-ID" sz="3200" b="1" dirty="0" smtClean="0"/>
              <a:t>LANSIA 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260648"/>
            <a:ext cx="16233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 smtClean="0"/>
              <a:t>DISKO</a:t>
            </a:r>
            <a:endParaRPr lang="id-ID" sz="4400" b="1" dirty="0"/>
          </a:p>
        </p:txBody>
      </p:sp>
      <p:sp>
        <p:nvSpPr>
          <p:cNvPr id="3" name="Right Arrow 2"/>
          <p:cNvSpPr/>
          <p:nvPr/>
        </p:nvSpPr>
        <p:spPr>
          <a:xfrm>
            <a:off x="2051720" y="4766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2553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TUJUAN PEMBELAJARAN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104456"/>
          </a:xfrm>
        </p:spPr>
        <p:txBody>
          <a:bodyPr>
            <a:noAutofit/>
          </a:bodyPr>
          <a:lstStyle/>
          <a:p>
            <a:pPr lvl="0"/>
            <a:r>
              <a:rPr lang="id-ID" sz="2400" b="1" dirty="0"/>
              <a:t>Kompetensi Dasar</a:t>
            </a:r>
            <a:endParaRPr lang="en-US" sz="2400" b="1" dirty="0"/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err="1"/>
              <a:t>Setelah</a:t>
            </a:r>
            <a:r>
              <a:rPr lang="en-US" sz="2400" dirty="0"/>
              <a:t> </a:t>
            </a:r>
            <a:r>
              <a:rPr lang="id-ID" sz="2400" dirty="0"/>
              <a:t>mempelajari bahan ajar ini</a:t>
            </a:r>
            <a:r>
              <a:rPr lang="en-US" sz="2400" dirty="0"/>
              <a:t> </a:t>
            </a:r>
            <a:r>
              <a:rPr lang="en-US" sz="2400" dirty="0" err="1"/>
              <a:t>peserta</a:t>
            </a:r>
            <a:r>
              <a:rPr lang="en-US" sz="2400" dirty="0"/>
              <a:t> </a:t>
            </a:r>
            <a:r>
              <a:rPr lang="en-US" sz="2400" dirty="0" err="1"/>
              <a:t>mampu</a:t>
            </a:r>
            <a:r>
              <a:rPr lang="en-US" sz="2400" dirty="0"/>
              <a:t> </a:t>
            </a:r>
            <a:r>
              <a:rPr lang="en-US" sz="2400" dirty="0" err="1"/>
              <a:t>memahami</a:t>
            </a:r>
            <a:r>
              <a:rPr lang="en-US" sz="2400" dirty="0"/>
              <a:t> </a:t>
            </a:r>
            <a:r>
              <a:rPr lang="id-ID" sz="2400" dirty="0"/>
              <a:t>pem</a:t>
            </a:r>
            <a:r>
              <a:rPr lang="en-US" sz="2400" dirty="0"/>
              <a:t>b</a:t>
            </a:r>
            <a:r>
              <a:rPr lang="id-ID" sz="2400" dirty="0"/>
              <a:t>angunan </a:t>
            </a:r>
            <a:r>
              <a:rPr lang="en-US" sz="2400" dirty="0" err="1"/>
              <a:t>keluarga</a:t>
            </a:r>
            <a:r>
              <a:rPr lang="en-US" sz="2400" dirty="0"/>
              <a:t> </a:t>
            </a:r>
            <a:r>
              <a:rPr lang="id-ID" sz="2400" dirty="0"/>
              <a:t>Lansia tangguh dimensi profesional vokasional</a:t>
            </a:r>
            <a:r>
              <a:rPr lang="en-US" sz="2400" dirty="0"/>
              <a:t>.</a:t>
            </a:r>
            <a:endParaRPr lang="id-ID" sz="2400" dirty="0"/>
          </a:p>
          <a:p>
            <a:pPr>
              <a:buNone/>
            </a:pPr>
            <a:endParaRPr lang="en-US" sz="2400" dirty="0"/>
          </a:p>
          <a:p>
            <a:pPr lvl="0"/>
            <a:r>
              <a:rPr lang="id-ID" sz="2400" b="1" dirty="0"/>
              <a:t>Indikator Keberhasilan</a:t>
            </a:r>
            <a:endParaRPr lang="en-US" sz="2400" b="1" dirty="0"/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err="1"/>
              <a:t>Setelah</a:t>
            </a:r>
            <a:r>
              <a:rPr lang="en-US" sz="2400" dirty="0"/>
              <a:t> </a:t>
            </a:r>
            <a:r>
              <a:rPr lang="id-ID" sz="2400" dirty="0"/>
              <a:t>mempelajari bahan ajar ini</a:t>
            </a:r>
            <a:r>
              <a:rPr lang="en-US" sz="2400" dirty="0"/>
              <a:t> </a:t>
            </a:r>
            <a:r>
              <a:rPr lang="en-US" sz="2400" dirty="0" err="1"/>
              <a:t>peserta</a:t>
            </a:r>
            <a:r>
              <a:rPr lang="en-US" sz="2400" dirty="0"/>
              <a:t> </a:t>
            </a:r>
            <a:r>
              <a:rPr lang="en-US" sz="2400" dirty="0" err="1"/>
              <a:t>dapat</a:t>
            </a:r>
            <a:r>
              <a:rPr lang="id-ID" sz="2400" dirty="0"/>
              <a:t>:</a:t>
            </a:r>
            <a:endParaRPr lang="en-US" sz="2400" dirty="0"/>
          </a:p>
          <a:p>
            <a:pPr marL="571500" lvl="0" indent="-274638"/>
            <a:r>
              <a:rPr lang="id-ID" sz="2400" dirty="0"/>
              <a:t>1. </a:t>
            </a:r>
            <a:r>
              <a:rPr lang="id-ID" sz="2400" dirty="0" smtClean="0"/>
              <a:t>M</a:t>
            </a:r>
            <a:r>
              <a:rPr lang="en-US" sz="2400" dirty="0" err="1" smtClean="0"/>
              <a:t>enjelaskan</a:t>
            </a:r>
            <a:r>
              <a:rPr lang="id-ID" sz="2400" dirty="0" smtClean="0"/>
              <a:t> </a:t>
            </a:r>
            <a:r>
              <a:rPr lang="id-ID" sz="2400" dirty="0"/>
              <a:t>potensi </a:t>
            </a:r>
            <a:r>
              <a:rPr lang="en-US" sz="2400" dirty="0" err="1"/>
              <a:t>Lansia</a:t>
            </a:r>
            <a:endParaRPr lang="en-US" sz="2400" dirty="0"/>
          </a:p>
          <a:p>
            <a:pPr marL="571500" lvl="0" indent="-274638"/>
            <a:r>
              <a:rPr lang="id-ID" sz="2400" dirty="0"/>
              <a:t>2. </a:t>
            </a:r>
            <a:r>
              <a:rPr lang="id-ID" sz="2400" dirty="0" smtClean="0"/>
              <a:t>M</a:t>
            </a:r>
            <a:r>
              <a:rPr lang="en-US" sz="2400" dirty="0" err="1" smtClean="0"/>
              <a:t>enjelaskan</a:t>
            </a:r>
            <a:r>
              <a:rPr lang="en-US" sz="2400" dirty="0" smtClean="0"/>
              <a:t> </a:t>
            </a:r>
            <a:r>
              <a:rPr lang="id-ID" sz="2400" dirty="0"/>
              <a:t>pengembangan profesional</a:t>
            </a:r>
            <a:r>
              <a:rPr lang="en-US" sz="2400" dirty="0"/>
              <a:t> </a:t>
            </a:r>
            <a:r>
              <a:rPr lang="en-US" sz="2400" dirty="0" err="1" smtClean="0"/>
              <a:t>vokasional</a:t>
            </a:r>
            <a:r>
              <a:rPr lang="en-US" sz="2400" dirty="0" smtClean="0"/>
              <a:t> </a:t>
            </a:r>
            <a:r>
              <a:rPr lang="en-US" sz="2400" dirty="0" err="1"/>
              <a:t>Lansia</a:t>
            </a:r>
            <a:endParaRPr lang="en-US" sz="2400" dirty="0"/>
          </a:p>
          <a:p>
            <a:pPr marL="571500" lvl="0" indent="-274638"/>
            <a:r>
              <a:rPr lang="id-ID" sz="2400" dirty="0"/>
              <a:t>3. </a:t>
            </a:r>
            <a:r>
              <a:rPr lang="id-ID" sz="2400" dirty="0" err="1"/>
              <a:t>M</a:t>
            </a:r>
            <a:r>
              <a:rPr lang="en-US" sz="2400" dirty="0" err="1" smtClean="0"/>
              <a:t>enjelaskan</a:t>
            </a:r>
            <a:r>
              <a:rPr lang="en-US" sz="2400" dirty="0" smtClean="0"/>
              <a:t> </a:t>
            </a:r>
            <a:r>
              <a:rPr lang="id-ID" sz="2400" dirty="0"/>
              <a:t>cara mengelola uang</a:t>
            </a:r>
            <a:endParaRPr lang="en-US" sz="2400" dirty="0"/>
          </a:p>
          <a:p>
            <a:pPr marL="571500" lvl="0" indent="-274638"/>
            <a:r>
              <a:rPr lang="id-ID" sz="2400" dirty="0"/>
              <a:t>4. </a:t>
            </a:r>
            <a:r>
              <a:rPr lang="id-ID" sz="2400" dirty="0" err="1"/>
              <a:t>M</a:t>
            </a:r>
            <a:r>
              <a:rPr lang="en-US" sz="2400" dirty="0" err="1" smtClean="0"/>
              <a:t>enjelaskan</a:t>
            </a:r>
            <a:r>
              <a:rPr lang="en-US" sz="2400" dirty="0" smtClean="0"/>
              <a:t> </a:t>
            </a:r>
            <a:r>
              <a:rPr lang="id-ID" sz="2400" dirty="0"/>
              <a:t>usaha ekonomi produktif bagi </a:t>
            </a:r>
            <a:r>
              <a:rPr lang="id-ID" sz="2400" dirty="0" smtClean="0"/>
              <a:t>&amp; </a:t>
            </a:r>
            <a:r>
              <a:rPr lang="id-ID" sz="2400" dirty="0" smtClean="0"/>
              <a:t> </a:t>
            </a:r>
            <a:r>
              <a:rPr lang="id-ID" sz="2400" dirty="0"/>
              <a:t>oleh </a:t>
            </a:r>
            <a:r>
              <a:rPr lang="id-ID" sz="2400" dirty="0" smtClean="0"/>
              <a:t>Lansia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610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00050">
              <a:buNone/>
            </a:pPr>
            <a:r>
              <a:rPr lang="id-ID" sz="2800" b="0" dirty="0" smtClean="0"/>
              <a:t>1. </a:t>
            </a:r>
            <a:r>
              <a:rPr lang="id-ID" sz="2800" b="0" dirty="0" err="1" smtClean="0"/>
              <a:t>B</a:t>
            </a:r>
            <a:r>
              <a:rPr lang="en-US" sz="2800" b="0" dirty="0" err="1" smtClean="0"/>
              <a:t>idang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usaha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pertanian</a:t>
            </a:r>
            <a:r>
              <a:rPr lang="id-ID" sz="2800" b="0" dirty="0" smtClean="0"/>
              <a:t>: peternakan,   pertanian, perikanan, tanaman hias,  tanaman pangan</a:t>
            </a:r>
          </a:p>
          <a:p>
            <a:pPr marL="457200" indent="-400050">
              <a:buNone/>
            </a:pPr>
            <a:r>
              <a:rPr lang="id-ID" sz="2800" b="0" dirty="0" smtClean="0"/>
              <a:t>2. </a:t>
            </a:r>
            <a:r>
              <a:rPr lang="id-ID" sz="2800" b="0" dirty="0" err="1" smtClean="0"/>
              <a:t>B</a:t>
            </a:r>
            <a:r>
              <a:rPr lang="en-US" sz="2800" b="0" dirty="0" err="1" smtClean="0"/>
              <a:t>idang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industri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kecil</a:t>
            </a:r>
            <a:r>
              <a:rPr lang="id-ID" sz="2800" b="0" dirty="0" smtClean="0"/>
              <a:t> &amp;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industri</a:t>
            </a:r>
            <a:r>
              <a:rPr lang="en-US" sz="2800" b="0" dirty="0" smtClean="0"/>
              <a:t> </a:t>
            </a:r>
            <a:r>
              <a:rPr lang="id-ID" sz="2800" b="0" dirty="0" smtClean="0"/>
              <a:t>RT: </a:t>
            </a:r>
            <a:r>
              <a:rPr lang="id-ID" sz="2800" b="0" dirty="0" smtClean="0"/>
              <a:t>kerajinan, anyaman, mebel, </a:t>
            </a:r>
            <a:r>
              <a:rPr lang="en-US" sz="2800" b="0" dirty="0" err="1"/>
              <a:t>produk</a:t>
            </a:r>
            <a:r>
              <a:rPr lang="en-US" sz="2800" b="0" dirty="0"/>
              <a:t> </a:t>
            </a:r>
            <a:r>
              <a:rPr lang="en-US" sz="2800" b="0" dirty="0" err="1" smtClean="0"/>
              <a:t>kreatif</a:t>
            </a:r>
            <a:r>
              <a:rPr lang="id-ID" sz="2800" b="0" dirty="0" smtClean="0"/>
              <a:t>,</a:t>
            </a:r>
            <a:r>
              <a:rPr lang="en-US" sz="2800" b="0" dirty="0" smtClean="0"/>
              <a:t> </a:t>
            </a:r>
            <a:r>
              <a:rPr lang="id-ID" sz="2800" b="0" dirty="0" smtClean="0"/>
              <a:t>makanan kecil, </a:t>
            </a:r>
            <a:r>
              <a:rPr lang="id-ID" sz="2800" b="0" dirty="0" smtClean="0"/>
              <a:t>kesenian &amp; </a:t>
            </a:r>
            <a:r>
              <a:rPr lang="id-ID" sz="2800" b="0" dirty="0" smtClean="0"/>
              <a:t>budaya</a:t>
            </a:r>
          </a:p>
          <a:p>
            <a:pPr marL="457200" indent="-400050">
              <a:buNone/>
            </a:pPr>
            <a:r>
              <a:rPr lang="id-ID" sz="2800" b="0" dirty="0" smtClean="0"/>
              <a:t>3. B</a:t>
            </a:r>
            <a:r>
              <a:rPr lang="en-US" sz="2800" b="0" dirty="0" err="1" smtClean="0"/>
              <a:t>idang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perdagangan</a:t>
            </a:r>
            <a:r>
              <a:rPr lang="en-US" sz="2800" b="0" dirty="0" smtClean="0"/>
              <a:t> </a:t>
            </a:r>
            <a:r>
              <a:rPr lang="id-ID" sz="2800" b="0" dirty="0" smtClean="0"/>
              <a:t>&amp;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jasa</a:t>
            </a:r>
            <a:r>
              <a:rPr lang="id-ID" sz="2800" b="0" dirty="0" smtClean="0"/>
              <a:t>: warung makanan, kios sembako, bensin, warung pos, kios pulsa telepon, kios kerajinan tangan, warung internet, warung gizi sehat Lansia</a:t>
            </a:r>
            <a:endParaRPr lang="en-US" sz="2800" b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id-ID" sz="3200" b="1" dirty="0" smtClean="0"/>
              <a:t>U</a:t>
            </a:r>
            <a:r>
              <a:rPr lang="en-US" sz="3200" b="1" dirty="0"/>
              <a:t>SAHA </a:t>
            </a:r>
            <a:r>
              <a:rPr lang="id-ID" sz="3200" b="1" dirty="0"/>
              <a:t>E</a:t>
            </a:r>
            <a:r>
              <a:rPr lang="en-US" sz="3200" b="1" dirty="0"/>
              <a:t>KONOMI </a:t>
            </a:r>
            <a:r>
              <a:rPr lang="id-ID" sz="3200" b="1" dirty="0"/>
              <a:t>P</a:t>
            </a:r>
            <a:r>
              <a:rPr lang="en-US" sz="3200" b="1" dirty="0" smtClean="0"/>
              <a:t>RODUKTIF </a:t>
            </a:r>
            <a:r>
              <a:rPr lang="id-ID" sz="3200" b="1" dirty="0" smtClean="0"/>
              <a:t/>
            </a:r>
            <a:br>
              <a:rPr lang="id-ID" sz="3200" b="1" dirty="0" smtClean="0"/>
            </a:br>
            <a:r>
              <a:rPr lang="id-ID" sz="3200" b="1" dirty="0" smtClean="0"/>
              <a:t>BAGI </a:t>
            </a:r>
            <a:r>
              <a:rPr lang="id-ID" sz="3200" b="1" dirty="0" smtClean="0"/>
              <a:t>&amp; OLEH </a:t>
            </a:r>
            <a:r>
              <a:rPr lang="id-ID" sz="3200" b="1" dirty="0" smtClean="0"/>
              <a:t>LANSIA 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3837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600" b="0" dirty="0" err="1" smtClean="0"/>
              <a:t>Sesuai</a:t>
            </a:r>
            <a:r>
              <a:rPr lang="en-US" sz="3600" b="0" dirty="0" smtClean="0"/>
              <a:t> </a:t>
            </a:r>
            <a:r>
              <a:rPr lang="id-ID" sz="3600" b="0" dirty="0" smtClean="0"/>
              <a:t> </a:t>
            </a:r>
            <a:r>
              <a:rPr lang="en-US" sz="3600" b="0" dirty="0" err="1" smtClean="0"/>
              <a:t>minat</a:t>
            </a:r>
            <a:r>
              <a:rPr lang="id-ID" sz="3600" b="0" dirty="0" smtClean="0"/>
              <a:t>,</a:t>
            </a:r>
            <a:r>
              <a:rPr lang="en-US" sz="3600" b="0" dirty="0" smtClean="0"/>
              <a:t> </a:t>
            </a:r>
            <a:r>
              <a:rPr lang="en-US" sz="3600" b="0" dirty="0" err="1" smtClean="0"/>
              <a:t>kemampuan</a:t>
            </a:r>
            <a:r>
              <a:rPr lang="en-US" sz="3600" b="0" dirty="0" smtClean="0"/>
              <a:t> </a:t>
            </a:r>
            <a:r>
              <a:rPr lang="id-ID" sz="3600" b="0" dirty="0" smtClean="0"/>
              <a:t>klp BKL/angg.</a:t>
            </a:r>
            <a:endParaRPr lang="id-ID" sz="3600" b="0" dirty="0" smtClean="0"/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en-US" sz="3600" b="0" dirty="0" err="1" smtClean="0"/>
              <a:t>Ada</a:t>
            </a:r>
            <a:r>
              <a:rPr lang="en-US" sz="3600" b="0" dirty="0" smtClean="0"/>
              <a:t> </a:t>
            </a:r>
            <a:r>
              <a:rPr lang="id-ID" sz="3600" b="0" dirty="0" smtClean="0"/>
              <a:t>tenaga terampil di bidang </a:t>
            </a:r>
            <a:r>
              <a:rPr lang="id-ID" sz="3600" b="0" dirty="0" smtClean="0"/>
              <a:t>usaha tsb.</a:t>
            </a:r>
            <a:endParaRPr lang="id-ID" sz="3600" b="0" dirty="0" smtClean="0"/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id-ID" sz="3600" b="0" dirty="0" smtClean="0"/>
              <a:t>B</a:t>
            </a:r>
            <a:r>
              <a:rPr lang="en-US" sz="3600" b="0" dirty="0" err="1" smtClean="0"/>
              <a:t>ahan</a:t>
            </a:r>
            <a:r>
              <a:rPr lang="en-US" sz="3600" b="0" dirty="0" smtClean="0"/>
              <a:t> </a:t>
            </a:r>
            <a:r>
              <a:rPr lang="en-US" sz="3600" b="0" dirty="0" err="1" smtClean="0"/>
              <a:t>baku</a:t>
            </a:r>
            <a:r>
              <a:rPr lang="en-US" sz="3600" b="0" dirty="0" smtClean="0"/>
              <a:t> </a:t>
            </a:r>
            <a:r>
              <a:rPr lang="en-US" sz="3600" b="0" dirty="0" err="1" smtClean="0"/>
              <a:t>mudah</a:t>
            </a:r>
            <a:r>
              <a:rPr lang="en-US" sz="3600" b="0" dirty="0" smtClean="0"/>
              <a:t> </a:t>
            </a:r>
            <a:r>
              <a:rPr lang="en-US" sz="3600" b="0" dirty="0" smtClean="0"/>
              <a:t>di</a:t>
            </a:r>
            <a:r>
              <a:rPr lang="id-ID" sz="3600" b="0" dirty="0" smtClean="0"/>
              <a:t>dp</a:t>
            </a:r>
            <a:r>
              <a:rPr lang="en-US" sz="3600" b="0" dirty="0" smtClean="0"/>
              <a:t>t</a:t>
            </a:r>
            <a:r>
              <a:rPr lang="id-ID" sz="3600" b="0" dirty="0" smtClean="0"/>
              <a:t>,</a:t>
            </a:r>
            <a:r>
              <a:rPr lang="en-US" sz="3600" b="0" dirty="0" smtClean="0"/>
              <a:t> </a:t>
            </a:r>
            <a:r>
              <a:rPr lang="en-US" sz="3600" b="0" dirty="0" err="1" smtClean="0"/>
              <a:t>tersedia</a:t>
            </a:r>
            <a:r>
              <a:rPr lang="en-US" sz="3600" b="0" dirty="0" smtClean="0"/>
              <a:t> di </a:t>
            </a:r>
            <a:r>
              <a:rPr lang="en-US" sz="3600" b="0" dirty="0" err="1" smtClean="0"/>
              <a:t>lingkungan</a:t>
            </a:r>
            <a:r>
              <a:rPr lang="en-US" sz="3600" b="0" dirty="0" smtClean="0"/>
              <a:t> </a:t>
            </a:r>
            <a:r>
              <a:rPr lang="en-US" sz="3600" b="0" dirty="0" err="1" smtClean="0"/>
              <a:t>sekitar</a:t>
            </a:r>
            <a:r>
              <a:rPr lang="id-ID" sz="3600" b="0" dirty="0" smtClean="0"/>
              <a:t> (potensi wilayah)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id-ID" sz="3600" b="0" dirty="0" smtClean="0"/>
              <a:t>Teknologi tepat guna </a:t>
            </a:r>
            <a:r>
              <a:rPr lang="en-US" sz="3600" b="0" dirty="0" err="1" smtClean="0"/>
              <a:t>alatan</a:t>
            </a:r>
            <a:r>
              <a:rPr lang="id-ID" sz="3600" b="0" dirty="0" smtClean="0"/>
              <a:t>nya</a:t>
            </a:r>
            <a:r>
              <a:rPr lang="en-US" sz="3600" b="0" dirty="0" smtClean="0"/>
              <a:t>  </a:t>
            </a:r>
            <a:r>
              <a:rPr lang="en-US" sz="3600" b="0" dirty="0" err="1" smtClean="0"/>
              <a:t>mudah</a:t>
            </a:r>
            <a:r>
              <a:rPr lang="en-US" sz="3600" b="0" dirty="0" smtClean="0"/>
              <a:t> </a:t>
            </a:r>
            <a:r>
              <a:rPr lang="en-US" sz="3600" b="0" dirty="0" smtClean="0"/>
              <a:t>did</a:t>
            </a:r>
            <a:r>
              <a:rPr lang="id-ID" sz="3600" b="0" dirty="0" smtClean="0"/>
              <a:t>pt &amp; </a:t>
            </a:r>
            <a:r>
              <a:rPr lang="id-ID" sz="3600" b="0" dirty="0" smtClean="0"/>
              <a:t>mudah </a:t>
            </a:r>
            <a:r>
              <a:rPr lang="id-ID" sz="3600" b="0" dirty="0" smtClean="0"/>
              <a:t>dipelihara.</a:t>
            </a:r>
            <a:endParaRPr lang="id-ID" sz="36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id-ID" sz="3600" dirty="0"/>
              <a:t>Ada </a:t>
            </a:r>
            <a:r>
              <a:rPr lang="id-ID" sz="3600" dirty="0" smtClean="0"/>
              <a:t>yg membina</a:t>
            </a:r>
            <a:endParaRPr lang="id-ID" sz="3600" b="0" dirty="0"/>
          </a:p>
          <a:p>
            <a:pPr marL="0" indent="0"/>
            <a:endParaRPr lang="id-ID" sz="3600" b="0" dirty="0" smtClean="0"/>
          </a:p>
          <a:p>
            <a:pPr marL="514350" lvl="0" indent="-514350">
              <a:buFont typeface="Arial" pitchFamily="34" charset="0"/>
              <a:buAutoNum type="arabicPeriod"/>
            </a:pPr>
            <a:endParaRPr lang="id-ID" sz="3600" b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d-ID" sz="3600" b="1" dirty="0" smtClean="0"/>
              <a:t>PERTIMBANGAN </a:t>
            </a:r>
            <a:r>
              <a:rPr lang="id-ID" sz="3600" b="1" dirty="0" smtClean="0"/>
              <a:t>DLM  </a:t>
            </a:r>
            <a:r>
              <a:rPr lang="id-ID" sz="3600" b="1" dirty="0" smtClean="0"/>
              <a:t>MENETAPKAN </a:t>
            </a:r>
            <a:br>
              <a:rPr lang="id-ID" sz="3600" b="1" dirty="0" smtClean="0"/>
            </a:br>
            <a:r>
              <a:rPr lang="id-ID" sz="3600" b="1" dirty="0" smtClean="0"/>
              <a:t>JENIS USAHA</a:t>
            </a:r>
            <a:endParaRPr lang="id-ID" sz="3600" b="1" dirty="0"/>
          </a:p>
        </p:txBody>
      </p:sp>
    </p:spTree>
    <p:extLst>
      <p:ext uri="{BB962C8B-B14F-4D97-AF65-F5344CB8AC3E}">
        <p14:creationId xmlns:p14="http://schemas.microsoft.com/office/powerpoint/2010/main" val="23141056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6"/>
            </a:pPr>
            <a:r>
              <a:rPr lang="en-US" b="0" dirty="0" smtClean="0"/>
              <a:t>Ada </a:t>
            </a:r>
            <a:r>
              <a:rPr lang="en-US" b="0" dirty="0" smtClean="0"/>
              <a:t> </a:t>
            </a:r>
            <a:r>
              <a:rPr lang="en-US" b="0" dirty="0" err="1" smtClean="0"/>
              <a:t>dana</a:t>
            </a:r>
            <a:r>
              <a:rPr lang="id-ID" b="0" dirty="0" smtClean="0"/>
              <a:t>, </a:t>
            </a:r>
            <a:r>
              <a:rPr lang="en-US" b="0" dirty="0" err="1" smtClean="0"/>
              <a:t>kegiatan</a:t>
            </a:r>
            <a:r>
              <a:rPr lang="en-US" b="0" dirty="0" smtClean="0"/>
              <a:t> </a:t>
            </a:r>
            <a:r>
              <a:rPr lang="en-US" b="0" dirty="0" err="1" smtClean="0"/>
              <a:t>usaha</a:t>
            </a:r>
            <a:r>
              <a:rPr lang="id-ID" b="0" dirty="0" smtClean="0"/>
              <a:t>,</a:t>
            </a:r>
            <a:endParaRPr lang="id-ID" b="0" dirty="0" smtClean="0"/>
          </a:p>
          <a:p>
            <a:pPr marL="514350" lvl="0" indent="-514350">
              <a:buFont typeface="+mj-lt"/>
              <a:buAutoNum type="arabicPeriod" startAt="6"/>
            </a:pPr>
            <a:r>
              <a:rPr lang="id-ID" b="0" dirty="0" smtClean="0"/>
              <a:t>Hasil usaha dibutuhkan banyak orang/ sesuai permintaan </a:t>
            </a:r>
            <a:r>
              <a:rPr lang="id-ID" b="0" dirty="0" smtClean="0"/>
              <a:t>pasar,</a:t>
            </a:r>
            <a:endParaRPr lang="id-ID" b="0" dirty="0" smtClean="0"/>
          </a:p>
          <a:p>
            <a:pPr marL="514350" indent="-514350">
              <a:buFont typeface="+mj-lt"/>
              <a:buAutoNum type="arabicPeriod" startAt="6"/>
            </a:pPr>
            <a:r>
              <a:rPr lang="en-US" b="0" dirty="0" smtClean="0"/>
              <a:t>Proses </a:t>
            </a:r>
            <a:r>
              <a:rPr lang="en-US" b="0" dirty="0" err="1" smtClean="0"/>
              <a:t>produksi</a:t>
            </a:r>
            <a:r>
              <a:rPr lang="en-US" b="0" dirty="0" smtClean="0"/>
              <a:t> </a:t>
            </a:r>
            <a:r>
              <a:rPr lang="en-US" b="0" dirty="0" smtClean="0"/>
              <a:t>t</a:t>
            </a:r>
            <a:r>
              <a:rPr lang="id-ID" b="0" dirty="0" smtClean="0"/>
              <a:t>dk</a:t>
            </a:r>
            <a:r>
              <a:rPr lang="en-US" b="0" dirty="0" smtClean="0"/>
              <a:t>  lama</a:t>
            </a:r>
            <a:r>
              <a:rPr lang="id-ID" b="0" dirty="0" smtClean="0"/>
              <a:t>,</a:t>
            </a:r>
            <a:r>
              <a:rPr lang="en-US" b="0" dirty="0" smtClean="0"/>
              <a:t> t</a:t>
            </a:r>
            <a:r>
              <a:rPr lang="id-ID" b="0" dirty="0" smtClean="0"/>
              <a:t>dk</a:t>
            </a:r>
            <a:r>
              <a:rPr lang="en-US" b="0" dirty="0" smtClean="0"/>
              <a:t> </a:t>
            </a:r>
            <a:r>
              <a:rPr lang="en-US" b="0" dirty="0" err="1" smtClean="0"/>
              <a:t>sulit</a:t>
            </a:r>
            <a:r>
              <a:rPr lang="id-ID" b="0" dirty="0" smtClean="0"/>
              <a:t>,</a:t>
            </a:r>
            <a:endParaRPr lang="id-ID" b="0" dirty="0" smtClean="0"/>
          </a:p>
          <a:p>
            <a:pPr marL="514350" lvl="0" indent="-514350">
              <a:buFont typeface="+mj-lt"/>
              <a:buAutoNum type="arabicPeriod" startAt="6"/>
            </a:pPr>
            <a:r>
              <a:rPr lang="id-ID" dirty="0"/>
              <a:t>K</a:t>
            </a:r>
            <a:r>
              <a:rPr lang="en-US" b="0" dirty="0" err="1" smtClean="0"/>
              <a:t>euntungan</a:t>
            </a:r>
            <a:r>
              <a:rPr lang="id-ID" b="0" dirty="0" smtClean="0"/>
              <a:t>nya</a:t>
            </a:r>
            <a:r>
              <a:rPr lang="en-US" b="0" dirty="0" smtClean="0"/>
              <a:t> </a:t>
            </a:r>
            <a:r>
              <a:rPr lang="en-US" b="0" dirty="0" err="1" smtClean="0"/>
              <a:t>cepat</a:t>
            </a:r>
            <a:r>
              <a:rPr lang="id-ID" b="0" dirty="0" smtClean="0"/>
              <a:t>,</a:t>
            </a:r>
            <a:endParaRPr lang="id-ID" b="0" dirty="0" smtClean="0"/>
          </a:p>
          <a:p>
            <a:pPr marL="514350" indent="-514350">
              <a:buFont typeface="+mj-lt"/>
              <a:buAutoNum type="arabicPeriod" startAt="6"/>
            </a:pPr>
            <a:r>
              <a:rPr lang="en-US" b="0" dirty="0" err="1" smtClean="0"/>
              <a:t>Hindari</a:t>
            </a:r>
            <a:r>
              <a:rPr lang="en-US" b="0" dirty="0" smtClean="0"/>
              <a:t> </a:t>
            </a:r>
            <a:r>
              <a:rPr lang="en-US" b="0" dirty="0" err="1" smtClean="0"/>
              <a:t>kegagalan</a:t>
            </a:r>
            <a:r>
              <a:rPr lang="id-ID" b="0" dirty="0" smtClean="0"/>
              <a:t> </a:t>
            </a:r>
            <a:r>
              <a:rPr lang="id-ID" b="0" dirty="0" smtClean="0"/>
              <a:t>dg </a:t>
            </a:r>
            <a:r>
              <a:rPr lang="id-ID" b="0" dirty="0" smtClean="0"/>
              <a:t>sikap ulet, </a:t>
            </a:r>
            <a:r>
              <a:rPr lang="id-ID" b="0" dirty="0" smtClean="0"/>
              <a:t>tangguh, </a:t>
            </a:r>
            <a:r>
              <a:rPr lang="id-ID" b="0" dirty="0" smtClean="0"/>
              <a:t>perhitungan </a:t>
            </a:r>
            <a:r>
              <a:rPr lang="id-ID" b="0" dirty="0" smtClean="0"/>
              <a:t> </a:t>
            </a:r>
            <a:r>
              <a:rPr lang="id-ID" b="0" dirty="0" smtClean="0"/>
              <a:t>tepat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id-ID" b="0" dirty="0" smtClean="0"/>
              <a:t>Penjualan dibayar tunai</a:t>
            </a:r>
          </a:p>
          <a:p>
            <a:pPr lvl="0">
              <a:buNone/>
            </a:pPr>
            <a:endParaRPr lang="id-ID" sz="3600" dirty="0" smtClean="0"/>
          </a:p>
          <a:p>
            <a:pPr>
              <a:buNone/>
            </a:pPr>
            <a:endParaRPr lang="id-ID" sz="3600" dirty="0" smtClean="0"/>
          </a:p>
          <a:p>
            <a:pPr lvl="0">
              <a:buNone/>
            </a:pPr>
            <a:endParaRPr lang="id-ID" sz="3600" b="1" dirty="0" smtClean="0"/>
          </a:p>
          <a:p>
            <a:pPr lvl="0">
              <a:buNone/>
            </a:pPr>
            <a:endParaRPr lang="id-ID" sz="3600" b="1" dirty="0" smtClean="0"/>
          </a:p>
          <a:p>
            <a:pPr lvl="0">
              <a:buNone/>
            </a:pPr>
            <a:endParaRPr lang="id-ID" sz="3600" dirty="0" smtClean="0"/>
          </a:p>
          <a:p>
            <a:pPr>
              <a:buNone/>
            </a:pPr>
            <a:endParaRPr lang="id-ID" sz="36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2800" cap="none" dirty="0" smtClean="0"/>
              <a:t>Pertimbangan...(Lanjutan)</a:t>
            </a:r>
            <a:endParaRPr lang="id-ID" sz="2800" cap="none" dirty="0"/>
          </a:p>
        </p:txBody>
      </p:sp>
    </p:spTree>
    <p:extLst>
      <p:ext uri="{BB962C8B-B14F-4D97-AF65-F5344CB8AC3E}">
        <p14:creationId xmlns:p14="http://schemas.microsoft.com/office/powerpoint/2010/main" val="29639552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852936"/>
            <a:ext cx="8784976" cy="1584176"/>
          </a:xfrm>
        </p:spPr>
        <p:txBody>
          <a:bodyPr>
            <a:normAutofit/>
          </a:bodyPr>
          <a:lstStyle/>
          <a:p>
            <a:pPr algn="ctr"/>
            <a:r>
              <a:rPr lang="en-GB" sz="4800" b="1" dirty="0" err="1" smtClean="0">
                <a:latin typeface="Kristen ITC" panose="03050502040202030202" pitchFamily="66" charset="0"/>
              </a:rPr>
              <a:t>Terima</a:t>
            </a:r>
            <a:r>
              <a:rPr lang="en-GB" sz="4800" b="1" dirty="0" smtClean="0">
                <a:latin typeface="Kristen ITC" panose="03050502040202030202" pitchFamily="66" charset="0"/>
              </a:rPr>
              <a:t> </a:t>
            </a:r>
            <a:r>
              <a:rPr lang="en-GB" sz="4800" b="1" dirty="0" err="1" smtClean="0">
                <a:latin typeface="Kristen ITC" panose="03050502040202030202" pitchFamily="66" charset="0"/>
              </a:rPr>
              <a:t>kasih</a:t>
            </a:r>
            <a:r>
              <a:rPr lang="en-GB" sz="4800" b="1" dirty="0" smtClean="0">
                <a:latin typeface="Kristen ITC" panose="03050502040202030202" pitchFamily="66" charset="0"/>
              </a:rPr>
              <a:t> </a:t>
            </a:r>
            <a:br>
              <a:rPr lang="en-GB" sz="4800" b="1" dirty="0" smtClean="0">
                <a:latin typeface="Kristen ITC" panose="03050502040202030202" pitchFamily="66" charset="0"/>
              </a:rPr>
            </a:br>
            <a:r>
              <a:rPr lang="en-GB" sz="4800" b="1" dirty="0" err="1" smtClean="0">
                <a:latin typeface="Kristen ITC" panose="03050502040202030202" pitchFamily="66" charset="0"/>
              </a:rPr>
              <a:t>Selamat</a:t>
            </a:r>
            <a:r>
              <a:rPr lang="en-GB" sz="4800" b="1" dirty="0" smtClean="0">
                <a:latin typeface="Kristen ITC" panose="03050502040202030202" pitchFamily="66" charset="0"/>
              </a:rPr>
              <a:t> </a:t>
            </a:r>
            <a:r>
              <a:rPr lang="en-GB" sz="4800" b="1" dirty="0" err="1" smtClean="0">
                <a:latin typeface="Kristen ITC" panose="03050502040202030202" pitchFamily="66" charset="0"/>
              </a:rPr>
              <a:t>Berjuang</a:t>
            </a:r>
            <a:endParaRPr lang="en-GB" sz="4800" b="1" dirty="0"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97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LANSIA</a:t>
            </a:r>
            <a:r>
              <a:rPr lang="id-ID" b="1" dirty="0"/>
              <a:t> POTENSIAL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UU No  13</a:t>
            </a:r>
            <a:r>
              <a:rPr lang="id-ID" b="1" dirty="0">
                <a:solidFill>
                  <a:srgbClr val="FF0000"/>
                </a:solidFill>
              </a:rPr>
              <a:t> Th </a:t>
            </a:r>
            <a:r>
              <a:rPr lang="en-US" b="1" dirty="0">
                <a:solidFill>
                  <a:srgbClr val="FF0000"/>
                </a:solidFill>
              </a:rPr>
              <a:t>1998</a:t>
            </a:r>
            <a:r>
              <a:rPr lang="en-US" dirty="0"/>
              <a:t> </a:t>
            </a:r>
            <a:r>
              <a:rPr lang="en-US" dirty="0" smtClean="0"/>
              <a:t>t</a:t>
            </a:r>
            <a:r>
              <a:rPr lang="id-ID" dirty="0" smtClean="0"/>
              <a:t>tg</a:t>
            </a:r>
            <a:r>
              <a:rPr lang="en-US" dirty="0" smtClean="0"/>
              <a:t> </a:t>
            </a:r>
            <a:r>
              <a:rPr lang="en-US" dirty="0" err="1"/>
              <a:t>Kesejahteraan</a:t>
            </a:r>
            <a:r>
              <a:rPr lang="en-US" dirty="0"/>
              <a:t> </a:t>
            </a:r>
            <a:r>
              <a:rPr lang="en-US" dirty="0" err="1"/>
              <a:t>Lansia</a:t>
            </a:r>
            <a:r>
              <a:rPr lang="en-US" dirty="0">
                <a:sym typeface="Wingdings 3"/>
              </a:rPr>
              <a:t></a:t>
            </a:r>
            <a:r>
              <a:rPr lang="id-ID" dirty="0">
                <a:sym typeface="Wingdings 3"/>
              </a:rPr>
              <a:t> </a:t>
            </a:r>
            <a:r>
              <a:rPr lang="en-US" dirty="0" err="1">
                <a:sym typeface="Wingdings 3"/>
              </a:rPr>
              <a:t>Lansia</a:t>
            </a:r>
            <a:r>
              <a:rPr lang="en-US" dirty="0">
                <a:sym typeface="Wingdings 3"/>
              </a:rPr>
              <a:t>: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60 </a:t>
            </a:r>
            <a:r>
              <a:rPr lang="en-US" dirty="0" err="1"/>
              <a:t>th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atas</a:t>
            </a:r>
            <a:endParaRPr lang="en-US" dirty="0"/>
          </a:p>
          <a:p>
            <a:pPr marL="0" indent="0">
              <a:buNone/>
            </a:pPr>
            <a:endParaRPr lang="id-ID" dirty="0"/>
          </a:p>
          <a:p>
            <a:r>
              <a:rPr lang="en-US" b="1" dirty="0" err="1">
                <a:solidFill>
                  <a:srgbClr val="FF0000"/>
                </a:solidFill>
              </a:rPr>
              <a:t>Lansia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dibagi</a:t>
            </a:r>
            <a:r>
              <a:rPr lang="en-US" b="1" dirty="0">
                <a:solidFill>
                  <a:srgbClr val="FF0000"/>
                </a:solidFill>
              </a:rPr>
              <a:t>:</a:t>
            </a:r>
          </a:p>
          <a:p>
            <a:pPr marL="628650" indent="-628650">
              <a:buNone/>
            </a:pPr>
            <a:r>
              <a:rPr lang="id-ID" dirty="0">
                <a:sym typeface="Wingdings"/>
              </a:rPr>
              <a:t>   </a:t>
            </a:r>
            <a:r>
              <a:rPr lang="en-US" dirty="0">
                <a:sym typeface="Wingdings"/>
              </a:rPr>
              <a:t></a:t>
            </a:r>
            <a:r>
              <a:rPr lang="en-US" dirty="0"/>
              <a:t> </a:t>
            </a:r>
            <a:r>
              <a:rPr lang="en-US" b="1" dirty="0" err="1">
                <a:solidFill>
                  <a:srgbClr val="FF0000"/>
                </a:solidFill>
              </a:rPr>
              <a:t>Lansia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potensial</a:t>
            </a:r>
            <a:r>
              <a:rPr lang="en-US" dirty="0"/>
              <a:t>: </a:t>
            </a:r>
            <a:r>
              <a:rPr lang="en-US" dirty="0" err="1"/>
              <a:t>warga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id-ID" dirty="0"/>
              <a:t>a</a:t>
            </a:r>
            <a:r>
              <a:rPr lang="en-US" dirty="0"/>
              <a:t>s</a:t>
            </a:r>
            <a:r>
              <a:rPr lang="id-ID" dirty="0"/>
              <a:t>i</a:t>
            </a:r>
            <a:r>
              <a:rPr lang="en-US" dirty="0"/>
              <a:t>h </a:t>
            </a:r>
            <a:r>
              <a:rPr lang="en-US" dirty="0" err="1"/>
              <a:t>mampu</a:t>
            </a:r>
            <a:r>
              <a:rPr lang="en-US" dirty="0"/>
              <a:t>  </a:t>
            </a:r>
            <a:r>
              <a:rPr lang="en-US" dirty="0" err="1"/>
              <a:t>melakukan</a:t>
            </a:r>
            <a:r>
              <a:rPr lang="en-US" dirty="0"/>
              <a:t>  </a:t>
            </a:r>
            <a:r>
              <a:rPr lang="en-US" dirty="0" err="1"/>
              <a:t>pek</a:t>
            </a:r>
            <a:r>
              <a:rPr lang="id-ID" dirty="0"/>
              <a:t>erjaan</a:t>
            </a:r>
            <a:r>
              <a:rPr lang="en-US" dirty="0"/>
              <a:t> &amp; </a:t>
            </a:r>
            <a:r>
              <a:rPr lang="en-US" dirty="0" err="1"/>
              <a:t>atau</a:t>
            </a:r>
            <a:r>
              <a:rPr lang="en-US" dirty="0"/>
              <a:t> keg</a:t>
            </a:r>
            <a:r>
              <a:rPr lang="id-ID" dirty="0"/>
              <a:t>iatan</a:t>
            </a:r>
            <a:r>
              <a:rPr lang="en-US" dirty="0"/>
              <a:t> y</a:t>
            </a:r>
            <a:r>
              <a:rPr lang="id-ID" dirty="0"/>
              <a:t>ang</a:t>
            </a:r>
            <a:r>
              <a:rPr lang="en-US" dirty="0"/>
              <a:t> d</a:t>
            </a:r>
            <a:r>
              <a:rPr lang="id-ID" dirty="0"/>
              <a:t>a</a:t>
            </a:r>
            <a:r>
              <a:rPr lang="en-US" dirty="0"/>
              <a:t>p</a:t>
            </a:r>
            <a:r>
              <a:rPr lang="id-ID" dirty="0"/>
              <a:t>a</a:t>
            </a:r>
            <a:r>
              <a:rPr lang="en-US" dirty="0"/>
              <a:t>t </a:t>
            </a:r>
            <a:r>
              <a:rPr lang="en-US" dirty="0" err="1"/>
              <a:t>menghasilkan</a:t>
            </a:r>
            <a:r>
              <a:rPr lang="en-US" dirty="0"/>
              <a:t> </a:t>
            </a:r>
            <a:r>
              <a:rPr lang="en-US" dirty="0" err="1"/>
              <a:t>barang</a:t>
            </a:r>
            <a:r>
              <a:rPr lang="en-US" dirty="0"/>
              <a:t> /</a:t>
            </a:r>
            <a:r>
              <a:rPr lang="en-US" dirty="0" err="1"/>
              <a:t>jasa</a:t>
            </a:r>
            <a:endParaRPr lang="id-ID" dirty="0"/>
          </a:p>
          <a:p>
            <a:pPr marL="628650" indent="-628650">
              <a:buNone/>
            </a:pPr>
            <a:endParaRPr lang="en-US" dirty="0"/>
          </a:p>
          <a:p>
            <a:pPr marL="285750" indent="-285750">
              <a:buNone/>
            </a:pPr>
            <a:r>
              <a:rPr lang="en-US" dirty="0">
                <a:sym typeface="Wingdings"/>
              </a:rPr>
              <a:t>	 </a:t>
            </a:r>
            <a:r>
              <a:rPr lang="en-US" b="1" dirty="0" err="1">
                <a:solidFill>
                  <a:srgbClr val="FF0000"/>
                </a:solidFill>
                <a:sym typeface="Wingdings"/>
              </a:rPr>
              <a:t>Lansia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t</a:t>
            </a:r>
            <a:r>
              <a:rPr lang="id-ID" b="1" dirty="0" smtClean="0">
                <a:solidFill>
                  <a:srgbClr val="FF0000"/>
                </a:solidFill>
                <a:sym typeface="Wingdings"/>
              </a:rPr>
              <a:t>dk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potensial</a:t>
            </a:r>
            <a:r>
              <a:rPr lang="en-US" dirty="0"/>
              <a:t> (UU No 39/1999, </a:t>
            </a:r>
            <a:r>
              <a:rPr lang="en-US" dirty="0" err="1"/>
              <a:t>psl</a:t>
            </a:r>
            <a:r>
              <a:rPr lang="en-US" dirty="0"/>
              <a:t> 42): </a:t>
            </a:r>
          </a:p>
          <a:p>
            <a:pPr marL="285750" indent="-285750">
              <a:buNone/>
            </a:pPr>
            <a:r>
              <a:rPr lang="en-US" dirty="0"/>
              <a:t>        </a:t>
            </a:r>
            <a:r>
              <a:rPr lang="id-ID" dirty="0"/>
              <a:t>Warganegara</a:t>
            </a:r>
            <a:r>
              <a:rPr lang="en-US" dirty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/>
              <a:t>berusia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, </a:t>
            </a:r>
            <a:r>
              <a:rPr lang="en-US" dirty="0" err="1"/>
              <a:t>cacat</a:t>
            </a:r>
            <a:r>
              <a:rPr lang="en-US" dirty="0"/>
              <a:t> </a:t>
            </a:r>
            <a:r>
              <a:rPr lang="en-US" dirty="0" err="1"/>
              <a:t>fisik</a:t>
            </a:r>
            <a:r>
              <a:rPr lang="en-US" dirty="0"/>
              <a:t>/mental   </a:t>
            </a:r>
          </a:p>
          <a:p>
            <a:pPr marL="628650" indent="-628650">
              <a:buNone/>
            </a:pPr>
            <a:r>
              <a:rPr lang="en-US" dirty="0"/>
              <a:t>       </a:t>
            </a:r>
            <a:r>
              <a:rPr lang="en-US" dirty="0" err="1"/>
              <a:t>berhak</a:t>
            </a:r>
            <a:r>
              <a:rPr lang="en-US" dirty="0"/>
              <a:t> m</a:t>
            </a:r>
            <a:r>
              <a:rPr lang="id-ID" dirty="0"/>
              <a:t>e</a:t>
            </a:r>
            <a:r>
              <a:rPr lang="en-US" dirty="0" err="1"/>
              <a:t>mperoleh</a:t>
            </a:r>
            <a:r>
              <a:rPr lang="en-US" dirty="0"/>
              <a:t> </a:t>
            </a:r>
            <a:r>
              <a:rPr lang="en-US" dirty="0" err="1"/>
              <a:t>perawat</a:t>
            </a:r>
            <a:r>
              <a:rPr lang="id-ID" dirty="0"/>
              <a:t>a</a:t>
            </a:r>
            <a:r>
              <a:rPr lang="en-US" dirty="0"/>
              <a:t>n, </a:t>
            </a:r>
            <a:r>
              <a:rPr lang="en-US" dirty="0" err="1"/>
              <a:t>pendidik</a:t>
            </a:r>
            <a:r>
              <a:rPr lang="id-ID" dirty="0"/>
              <a:t>a</a:t>
            </a:r>
            <a:r>
              <a:rPr lang="en-US" dirty="0"/>
              <a:t>n, </a:t>
            </a:r>
            <a:r>
              <a:rPr lang="en-US" dirty="0" err="1"/>
              <a:t>bantuan</a:t>
            </a:r>
            <a:r>
              <a:rPr lang="en-US" dirty="0"/>
              <a:t> </a:t>
            </a:r>
            <a:r>
              <a:rPr lang="en-US" dirty="0" err="1"/>
              <a:t>khusus</a:t>
            </a:r>
            <a:r>
              <a:rPr lang="en-US" dirty="0"/>
              <a:t> at</a:t>
            </a:r>
            <a:r>
              <a:rPr lang="id-ID" dirty="0"/>
              <a:t>a</a:t>
            </a:r>
            <a:r>
              <a:rPr lang="en-US" dirty="0"/>
              <a:t>s </a:t>
            </a:r>
            <a:r>
              <a:rPr lang="en-US" dirty="0" err="1"/>
              <a:t>biaya</a:t>
            </a:r>
            <a:r>
              <a:rPr lang="en-US" dirty="0"/>
              <a:t> </a:t>
            </a:r>
            <a:r>
              <a:rPr lang="en-US" dirty="0" err="1"/>
              <a:t>negara</a:t>
            </a:r>
            <a:endParaRPr lang="en-US" dirty="0"/>
          </a:p>
          <a:p>
            <a:endParaRPr lang="en-GB" dirty="0"/>
          </a:p>
        </p:txBody>
      </p:sp>
      <p:sp>
        <p:nvSpPr>
          <p:cNvPr id="4" name="5-Point Star 3"/>
          <p:cNvSpPr/>
          <p:nvPr/>
        </p:nvSpPr>
        <p:spPr>
          <a:xfrm>
            <a:off x="827584" y="18864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2965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85800"/>
            <a:ext cx="8784976" cy="782960"/>
          </a:xfrm>
        </p:spPr>
        <p:txBody>
          <a:bodyPr>
            <a:noAutofit/>
          </a:bodyPr>
          <a:lstStyle/>
          <a:p>
            <a:r>
              <a:rPr lang="en-US" dirty="0" err="1">
                <a:ea typeface="Tahoma" pitchFamily="34" charset="0"/>
                <a:cs typeface="Tahoma" pitchFamily="34" charset="0"/>
              </a:rPr>
              <a:t>Kewajiban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Lansia</a:t>
            </a:r>
            <a:r>
              <a:rPr lang="en-US" dirty="0">
                <a:ea typeface="Tahoma" pitchFamily="34" charset="0"/>
                <a:cs typeface="Tahoma" pitchFamily="34" charset="0"/>
              </a:rPr>
              <a:t> (UU No. 13/199</a:t>
            </a:r>
            <a:r>
              <a:rPr lang="id-ID" dirty="0">
                <a:ea typeface="Tahoma" pitchFamily="34" charset="0"/>
                <a:cs typeface="Tahoma" pitchFamily="34" charset="0"/>
              </a:rPr>
              <a:t>8</a:t>
            </a:r>
            <a:r>
              <a:rPr lang="en-US" dirty="0">
                <a:ea typeface="Tahoma" pitchFamily="34" charset="0"/>
                <a:cs typeface="Tahoma" pitchFamily="34" charset="0"/>
              </a:rPr>
              <a:t>)</a:t>
            </a:r>
            <a:br>
              <a:rPr lang="en-US" dirty="0">
                <a:ea typeface="Tahoma" pitchFamily="34" charset="0"/>
                <a:cs typeface="Tahoma" pitchFamily="34" charset="0"/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496855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endParaRPr lang="en-US" dirty="0">
              <a:ea typeface="Tahoma" pitchFamily="34" charset="0"/>
              <a:cs typeface="Tahoma" pitchFamily="34" charset="0"/>
            </a:endParaRPr>
          </a:p>
          <a:p>
            <a:pPr marL="800100" lvl="0" indent="-457200" algn="just">
              <a:lnSpc>
                <a:spcPct val="120000"/>
              </a:lnSpc>
              <a:buFont typeface="Wingdings"/>
              <a:buChar char="Ø"/>
              <a:tabLst>
                <a:tab pos="685800" algn="l"/>
              </a:tabLst>
            </a:pPr>
            <a:r>
              <a:rPr lang="en-US" dirty="0" err="1" smtClean="0">
                <a:ea typeface="Tahoma" pitchFamily="34" charset="0"/>
                <a:cs typeface="Tahoma" pitchFamily="34" charset="0"/>
              </a:rPr>
              <a:t>Membimbing</a:t>
            </a:r>
            <a:r>
              <a:rPr lang="id-ID" dirty="0" smtClean="0">
                <a:ea typeface="Tahoma" pitchFamily="34" charset="0"/>
                <a:cs typeface="Tahoma" pitchFamily="34" charset="0"/>
              </a:rPr>
              <a:t>,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memberi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nasihat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secara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arif</a:t>
            </a:r>
            <a:r>
              <a:rPr lang="en-US" dirty="0">
                <a:ea typeface="Tahoma" pitchFamily="34" charset="0"/>
                <a:cs typeface="Tahoma" pitchFamily="34" charset="0"/>
              </a:rPr>
              <a:t> 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bijaksana</a:t>
            </a:r>
            <a:r>
              <a:rPr lang="id-ID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berdasarkan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pengetahuan</a:t>
            </a:r>
            <a:r>
              <a:rPr lang="id-ID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/</a:t>
            </a:r>
            <a:r>
              <a:rPr lang="id-ID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pengala</a:t>
            </a:r>
            <a:r>
              <a:rPr lang="id-ID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mannya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>
                <a:ea typeface="Tahoma" pitchFamily="34" charset="0"/>
                <a:cs typeface="Tahoma" pitchFamily="34" charset="0"/>
                <a:sym typeface="Wingdings 3"/>
              </a:rPr>
              <a:t> </a:t>
            </a:r>
            <a:r>
              <a:rPr lang="en-US" dirty="0">
                <a:ea typeface="Tahoma" pitchFamily="34" charset="0"/>
                <a:cs typeface="Tahoma" pitchFamily="34" charset="0"/>
              </a:rPr>
              <a:t>di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lingkungan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keluarg</a:t>
            </a:r>
            <a:r>
              <a:rPr lang="id-ID" dirty="0">
                <a:ea typeface="Tahoma" pitchFamily="34" charset="0"/>
                <a:cs typeface="Tahoma" pitchFamily="34" charset="0"/>
              </a:rPr>
              <a:t>a</a:t>
            </a:r>
          </a:p>
          <a:p>
            <a:pPr marL="800100" lvl="0" indent="-457200" algn="just">
              <a:lnSpc>
                <a:spcPct val="120000"/>
              </a:lnSpc>
              <a:buFont typeface="Wingdings"/>
              <a:buChar char="Ø"/>
              <a:tabLst>
                <a:tab pos="685800" algn="l"/>
              </a:tabLst>
            </a:pPr>
            <a:r>
              <a:rPr lang="en-US" dirty="0" err="1">
                <a:ea typeface="Tahoma" pitchFamily="34" charset="0"/>
                <a:cs typeface="Tahoma" pitchFamily="34" charset="0"/>
                <a:sym typeface="Wingdings"/>
              </a:rPr>
              <a:t>M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engamalk</a:t>
            </a:r>
            <a:r>
              <a:rPr lang="id-ID" dirty="0">
                <a:ea typeface="Tahoma" pitchFamily="34" charset="0"/>
                <a:cs typeface="Tahoma" pitchFamily="34" charset="0"/>
              </a:rPr>
              <a:t>a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n</a:t>
            </a:r>
            <a:r>
              <a:rPr lang="id-ID" dirty="0" smtClean="0">
                <a:ea typeface="Tahoma" pitchFamily="34" charset="0"/>
                <a:cs typeface="Tahoma" pitchFamily="34" charset="0"/>
              </a:rPr>
              <a:t>,</a:t>
            </a:r>
            <a:r>
              <a:rPr lang="id-ID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menerusk</a:t>
            </a:r>
            <a:r>
              <a:rPr lang="id-ID" dirty="0">
                <a:ea typeface="Tahoma" pitchFamily="34" charset="0"/>
                <a:cs typeface="Tahoma" pitchFamily="34" charset="0"/>
              </a:rPr>
              <a:t>a</a:t>
            </a:r>
            <a:r>
              <a:rPr lang="en-US" dirty="0">
                <a:ea typeface="Tahoma" pitchFamily="34" charset="0"/>
                <a:cs typeface="Tahoma" pitchFamily="34" charset="0"/>
              </a:rPr>
              <a:t>n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ilmu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penget</a:t>
            </a:r>
            <a:r>
              <a:rPr lang="id-ID" dirty="0">
                <a:ea typeface="Tahoma" pitchFamily="34" charset="0"/>
                <a:cs typeface="Tahoma" pitchFamily="34" charset="0"/>
              </a:rPr>
              <a:t>ahuan</a:t>
            </a:r>
            <a:r>
              <a:rPr lang="en-US" dirty="0">
                <a:ea typeface="Tahoma" pitchFamily="34" charset="0"/>
                <a:cs typeface="Tahoma" pitchFamily="34" charset="0"/>
              </a:rPr>
              <a:t>,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keahlian</a:t>
            </a:r>
            <a:r>
              <a:rPr lang="en-US" dirty="0">
                <a:ea typeface="Tahoma" pitchFamily="34" charset="0"/>
                <a:cs typeface="Tahoma" pitchFamily="34" charset="0"/>
              </a:rPr>
              <a:t>, 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ket</a:t>
            </a:r>
            <a:r>
              <a:rPr lang="id-ID" dirty="0">
                <a:ea typeface="Tahoma" pitchFamily="34" charset="0"/>
                <a:cs typeface="Tahoma" pitchFamily="34" charset="0"/>
              </a:rPr>
              <a:t>e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rampil</a:t>
            </a:r>
            <a:r>
              <a:rPr lang="id-ID" dirty="0">
                <a:ea typeface="Tahoma" pitchFamily="34" charset="0"/>
                <a:cs typeface="Tahoma" pitchFamily="34" charset="0"/>
              </a:rPr>
              <a:t>a</a:t>
            </a:r>
            <a:r>
              <a:rPr lang="en-US" dirty="0">
                <a:ea typeface="Tahoma" pitchFamily="34" charset="0"/>
                <a:cs typeface="Tahoma" pitchFamily="34" charset="0"/>
              </a:rPr>
              <a:t>n,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pengalaman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k</a:t>
            </a:r>
            <a:r>
              <a:rPr lang="id-ID" dirty="0" smtClean="0">
                <a:ea typeface="Tahoma" pitchFamily="34" charset="0"/>
                <a:cs typeface="Tahoma" pitchFamily="34" charset="0"/>
              </a:rPr>
              <a:t>pd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gene</a:t>
            </a:r>
            <a:r>
              <a:rPr lang="id-ID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rasi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penerus</a:t>
            </a:r>
            <a:endParaRPr lang="id-ID" dirty="0">
              <a:ea typeface="Tahoma" pitchFamily="34" charset="0"/>
              <a:cs typeface="Tahoma" pitchFamily="34" charset="0"/>
            </a:endParaRPr>
          </a:p>
          <a:p>
            <a:pPr marL="800100" lvl="0" indent="-457200" algn="just">
              <a:lnSpc>
                <a:spcPct val="120000"/>
              </a:lnSpc>
              <a:buFont typeface="Wingdings"/>
              <a:buChar char="Ø"/>
              <a:tabLst>
                <a:tab pos="685800" algn="l"/>
              </a:tabLst>
            </a:pPr>
            <a:r>
              <a:rPr lang="en-US" dirty="0" err="1">
                <a:ea typeface="Tahoma" pitchFamily="34" charset="0"/>
                <a:cs typeface="Tahoma" pitchFamily="34" charset="0"/>
                <a:sym typeface="Wingdings"/>
              </a:rPr>
              <a:t>M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emberikan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keteladanan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d</a:t>
            </a:r>
            <a:r>
              <a:rPr lang="id-ID" dirty="0" smtClean="0">
                <a:ea typeface="Tahoma" pitchFamily="34" charset="0"/>
                <a:cs typeface="Tahoma" pitchFamily="34" charset="0"/>
              </a:rPr>
              <a:t>lm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s</a:t>
            </a:r>
            <a:r>
              <a:rPr lang="id-ID" dirty="0" smtClean="0">
                <a:ea typeface="Tahoma" pitchFamily="34" charset="0"/>
                <a:cs typeface="Tahoma" pitchFamily="34" charset="0"/>
              </a:rPr>
              <a:t>gl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aspek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kehidu</a:t>
            </a:r>
            <a:r>
              <a:rPr lang="id-ID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pan </a:t>
            </a:r>
            <a:r>
              <a:rPr lang="id-ID" dirty="0" smtClean="0">
                <a:ea typeface="Tahoma" pitchFamily="34" charset="0"/>
                <a:cs typeface="Tahoma" pitchFamily="34" charset="0"/>
              </a:rPr>
              <a:t>kpd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generasi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penerus</a:t>
            </a:r>
            <a:endParaRPr lang="en-US" dirty="0">
              <a:ea typeface="Tahoma" pitchFamily="34" charset="0"/>
              <a:cs typeface="Tahoma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6648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ea typeface="Tahoma" pitchFamily="34" charset="0"/>
                <a:cs typeface="Tahoma" pitchFamily="34" charset="0"/>
              </a:rPr>
              <a:t>PENGELOMPOKAN LANSIA </a:t>
            </a:r>
            <a:r>
              <a:rPr lang="id-ID" b="1" dirty="0">
                <a:ea typeface="Tahoma" pitchFamily="34" charset="0"/>
                <a:cs typeface="Tahoma" pitchFamily="34" charset="0"/>
              </a:rPr>
              <a:t/>
            </a:r>
            <a:br>
              <a:rPr lang="id-ID" b="1" dirty="0">
                <a:ea typeface="Tahoma" pitchFamily="34" charset="0"/>
                <a:cs typeface="Tahoma" pitchFamily="34" charset="0"/>
              </a:rPr>
            </a:br>
            <a:r>
              <a:rPr lang="id-ID" b="1" dirty="0">
                <a:ea typeface="Tahoma" pitchFamily="34" charset="0"/>
                <a:cs typeface="Tahoma" pitchFamily="34" charset="0"/>
              </a:rPr>
              <a:t>B</a:t>
            </a:r>
            <a:r>
              <a:rPr lang="en-US" b="1" dirty="0">
                <a:ea typeface="Tahoma" pitchFamily="34" charset="0"/>
                <a:cs typeface="Tahoma" pitchFamily="34" charset="0"/>
              </a:rPr>
              <a:t>ERDASARKAN KONDISI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/>
            <a:r>
              <a:rPr lang="en-US" dirty="0" err="1">
                <a:ea typeface="Tahoma" pitchFamily="34" charset="0"/>
                <a:cs typeface="Tahoma" pitchFamily="34" charset="0"/>
              </a:rPr>
              <a:t>Kelompok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mapan</a:t>
            </a:r>
            <a:r>
              <a:rPr lang="en-US" dirty="0">
                <a:ea typeface="Tahoma" pitchFamily="34" charset="0"/>
                <a:cs typeface="Tahoma" pitchFamily="34" charset="0"/>
              </a:rPr>
              <a:t> &amp;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berkualitas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>
                <a:ea typeface="Tahoma" pitchFamily="34" charset="0"/>
                <a:cs typeface="Tahoma" pitchFamily="34" charset="0"/>
                <a:sym typeface="Wingdings 3"/>
              </a:rPr>
              <a:t>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fisik</a:t>
            </a:r>
            <a:r>
              <a:rPr lang="en-US" dirty="0">
                <a:ea typeface="Tahoma" pitchFamily="34" charset="0"/>
                <a:cs typeface="Tahoma" pitchFamily="34" charset="0"/>
              </a:rPr>
              <a:t> &amp;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ekonomi</a:t>
            </a:r>
            <a:endParaRPr lang="id-ID" dirty="0">
              <a:ea typeface="Tahoma" pitchFamily="34" charset="0"/>
              <a:cs typeface="Tahoma" pitchFamily="34" charset="0"/>
            </a:endParaRPr>
          </a:p>
          <a:p>
            <a:pPr marL="457200" lvl="0" indent="-457200"/>
            <a:r>
              <a:rPr lang="en-US" dirty="0" err="1">
                <a:ea typeface="Tahoma" pitchFamily="34" charset="0"/>
                <a:cs typeface="Tahoma" pitchFamily="34" charset="0"/>
              </a:rPr>
              <a:t>Kelompok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purnabakti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>
                <a:ea typeface="Tahoma" pitchFamily="34" charset="0"/>
                <a:cs typeface="Tahoma" pitchFamily="34" charset="0"/>
                <a:sym typeface="Wingdings 3"/>
              </a:rPr>
              <a:t>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pensiunan</a:t>
            </a:r>
            <a:r>
              <a:rPr lang="en-US" dirty="0">
                <a:ea typeface="Tahoma" pitchFamily="34" charset="0"/>
                <a:cs typeface="Tahoma" pitchFamily="34" charset="0"/>
              </a:rPr>
              <a:t> PNS, TNI,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Polri</a:t>
            </a:r>
            <a:r>
              <a:rPr lang="en-US" dirty="0">
                <a:ea typeface="Tahoma" pitchFamily="34" charset="0"/>
                <a:cs typeface="Tahoma" pitchFamily="34" charset="0"/>
              </a:rPr>
              <a:t>, </a:t>
            </a:r>
            <a:r>
              <a:rPr lang="id-ID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>
                <a:ea typeface="Tahoma" pitchFamily="34" charset="0"/>
                <a:cs typeface="Tahoma" pitchFamily="34" charset="0"/>
              </a:rPr>
              <a:t>BUMN (&gt; 10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juta</a:t>
            </a:r>
            <a:r>
              <a:rPr lang="en-US" dirty="0">
                <a:ea typeface="Tahoma" pitchFamily="34" charset="0"/>
                <a:cs typeface="Tahoma" pitchFamily="34" charset="0"/>
              </a:rPr>
              <a:t>) </a:t>
            </a:r>
            <a:endParaRPr lang="id-ID" dirty="0">
              <a:ea typeface="Tahoma" pitchFamily="34" charset="0"/>
              <a:cs typeface="Tahoma" pitchFamily="34" charset="0"/>
            </a:endParaRPr>
          </a:p>
          <a:p>
            <a:pPr marL="457200" lvl="0" indent="-457200"/>
            <a:r>
              <a:rPr lang="en-US" dirty="0" err="1">
                <a:ea typeface="Tahoma" pitchFamily="34" charset="0"/>
                <a:cs typeface="Tahoma" pitchFamily="34" charset="0"/>
              </a:rPr>
              <a:t>Kelompok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miskin</a:t>
            </a:r>
            <a:r>
              <a:rPr lang="en-US" dirty="0">
                <a:ea typeface="Tahoma" pitchFamily="34" charset="0"/>
                <a:cs typeface="Tahoma" pitchFamily="34" charset="0"/>
              </a:rPr>
              <a:t> &amp;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rentan</a:t>
            </a:r>
            <a:r>
              <a:rPr lang="en-US" dirty="0">
                <a:ea typeface="Tahoma" pitchFamily="34" charset="0"/>
                <a:cs typeface="Tahoma" pitchFamily="34" charset="0"/>
                <a:sym typeface="Wingdings 3"/>
              </a:rPr>
              <a:t> </a:t>
            </a:r>
            <a:r>
              <a:rPr lang="en-US" dirty="0">
                <a:ea typeface="Tahoma" pitchFamily="34" charset="0"/>
                <a:cs typeface="Tahoma" pitchFamily="34" charset="0"/>
              </a:rPr>
              <a:t> 2,7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juta</a:t>
            </a:r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jiwa</a:t>
            </a:r>
            <a:r>
              <a:rPr lang="en-US" dirty="0">
                <a:ea typeface="Tahoma" pitchFamily="34" charset="0"/>
                <a:cs typeface="Tahoma" pitchFamily="34" charset="0"/>
              </a:rPr>
              <a:t> (80% di 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pe</a:t>
            </a:r>
            <a:r>
              <a:rPr lang="id-ID" dirty="0">
                <a:ea typeface="Tahoma" pitchFamily="34" charset="0"/>
                <a:cs typeface="Tahoma" pitchFamily="34" charset="0"/>
              </a:rPr>
              <a:t>r</a:t>
            </a:r>
            <a:r>
              <a:rPr lang="en-US" dirty="0" err="1">
                <a:ea typeface="Tahoma" pitchFamily="34" charset="0"/>
                <a:cs typeface="Tahoma" pitchFamily="34" charset="0"/>
              </a:rPr>
              <a:t>desaan</a:t>
            </a:r>
            <a:r>
              <a:rPr lang="en-US" dirty="0">
                <a:ea typeface="Tahoma" pitchFamily="34" charset="0"/>
                <a:cs typeface="Tahoma" pitchFamily="34" charset="0"/>
              </a:rPr>
              <a:t>)</a:t>
            </a:r>
          </a:p>
          <a:p>
            <a:pPr marL="457200" indent="-457200" algn="ctr"/>
            <a:r>
              <a:rPr lang="en-US" dirty="0" err="1">
                <a:solidFill>
                  <a:srgbClr val="0070C0"/>
                </a:solidFill>
              </a:rPr>
              <a:t>Lansia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Tangguh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  <a:sym typeface="Wingdings"/>
              </a:rPr>
              <a:t> </a:t>
            </a:r>
            <a:r>
              <a:rPr lang="id-ID" dirty="0">
                <a:solidFill>
                  <a:srgbClr val="0070C0"/>
                </a:solidFill>
              </a:rPr>
              <a:t>Sehat   fisik, sosial, mental  mandiri, aktif </a:t>
            </a:r>
            <a:r>
              <a:rPr lang="id-ID" dirty="0" smtClean="0">
                <a:solidFill>
                  <a:srgbClr val="0070C0"/>
                </a:solidFill>
              </a:rPr>
              <a:t>&amp; </a:t>
            </a:r>
            <a:r>
              <a:rPr lang="id-ID" dirty="0">
                <a:solidFill>
                  <a:srgbClr val="0070C0"/>
                </a:solidFill>
              </a:rPr>
              <a:t>produktif</a:t>
            </a:r>
            <a:endParaRPr lang="en-US" dirty="0">
              <a:solidFill>
                <a:srgbClr val="0070C0"/>
              </a:solidFill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852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90056"/>
            <a:ext cx="8784976" cy="782960"/>
          </a:xfrm>
        </p:spPr>
        <p:txBody>
          <a:bodyPr>
            <a:noAutofit/>
          </a:bodyPr>
          <a:lstStyle/>
          <a:p>
            <a:pPr algn="ctr"/>
            <a:r>
              <a:rPr lang="id-ID" sz="6000" dirty="0" smtClean="0"/>
              <a:t>PROFESIONAL </a:t>
            </a:r>
            <a:br>
              <a:rPr lang="id-ID" sz="6000" dirty="0" smtClean="0"/>
            </a:br>
            <a:r>
              <a:rPr lang="id-ID" sz="6000" dirty="0"/>
              <a:t/>
            </a:r>
            <a:br>
              <a:rPr lang="id-ID" sz="6000" dirty="0"/>
            </a:br>
            <a:r>
              <a:rPr lang="id-ID" sz="6000" dirty="0" smtClean="0"/>
              <a:t>???</a:t>
            </a:r>
            <a:endParaRPr lang="id-ID" sz="6000" dirty="0"/>
          </a:p>
        </p:txBody>
      </p:sp>
    </p:spTree>
    <p:extLst>
      <p:ext uri="{BB962C8B-B14F-4D97-AF65-F5344CB8AC3E}">
        <p14:creationId xmlns:p14="http://schemas.microsoft.com/office/powerpoint/2010/main" val="1571265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d-ID" b="1" dirty="0"/>
              <a:t>PENGEMBANGAN PROFESIONAL VOKASIONAL LANSIA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/>
              <a:t>Pengertian</a:t>
            </a:r>
            <a:r>
              <a:rPr lang="en-US" b="1" dirty="0"/>
              <a:t> </a:t>
            </a:r>
            <a:r>
              <a:rPr lang="en-US" b="1" dirty="0" err="1"/>
              <a:t>Profesional</a:t>
            </a:r>
            <a:r>
              <a:rPr lang="id-ID" b="1" dirty="0"/>
              <a:t> </a:t>
            </a:r>
          </a:p>
          <a:p>
            <a:pPr marL="342900" lvl="3" indent="-342900" algn="just">
              <a:buFont typeface="Arial" pitchFamily="34" charset="0"/>
              <a:buChar char="•"/>
            </a:pPr>
            <a:r>
              <a:rPr lang="id-ID" sz="3200" dirty="0" smtClean="0"/>
              <a:t>Se</a:t>
            </a:r>
            <a:r>
              <a:rPr lang="id-ID" sz="3200" dirty="0" smtClean="0"/>
              <a:t>or</a:t>
            </a:r>
            <a:r>
              <a:rPr lang="en-US" sz="3200" dirty="0" smtClean="0"/>
              <a:t>g </a:t>
            </a:r>
            <a:r>
              <a:rPr lang="en-US" sz="3200" dirty="0" err="1" smtClean="0"/>
              <a:t>yg</a:t>
            </a:r>
            <a:r>
              <a:rPr lang="en-US" sz="3200" dirty="0" smtClean="0"/>
              <a:t> </a:t>
            </a:r>
            <a:r>
              <a:rPr lang="en-US" sz="3200" dirty="0" err="1" smtClean="0"/>
              <a:t>benar</a:t>
            </a:r>
            <a:r>
              <a:rPr lang="id-ID" sz="3200" dirty="0" smtClean="0"/>
              <a:t>2</a:t>
            </a:r>
            <a:r>
              <a:rPr lang="en-US" sz="3200" dirty="0" smtClean="0"/>
              <a:t> </a:t>
            </a:r>
            <a:r>
              <a:rPr lang="en-US" sz="3200" dirty="0" err="1"/>
              <a:t>ahli</a:t>
            </a:r>
            <a:r>
              <a:rPr lang="en-US" sz="3200" dirty="0"/>
              <a:t> di </a:t>
            </a:r>
            <a:r>
              <a:rPr lang="en-US" sz="3200" dirty="0" err="1" smtClean="0"/>
              <a:t>bidangnya</a:t>
            </a:r>
            <a:r>
              <a:rPr lang="id-ID" sz="3200" dirty="0" smtClean="0"/>
              <a:t> &amp; </a:t>
            </a:r>
            <a:r>
              <a:rPr lang="en-US" sz="3200" dirty="0" err="1" smtClean="0"/>
              <a:t>menganda</a:t>
            </a:r>
            <a:r>
              <a:rPr lang="id-ID" sz="3200" dirty="0" smtClean="0"/>
              <a:t> </a:t>
            </a:r>
            <a:r>
              <a:rPr lang="en-US" sz="3200" dirty="0" err="1" smtClean="0"/>
              <a:t>lkan</a:t>
            </a:r>
            <a:r>
              <a:rPr lang="en-US" sz="3200" dirty="0" smtClean="0"/>
              <a:t> </a:t>
            </a:r>
            <a:r>
              <a:rPr lang="en-US" sz="3200" dirty="0" err="1"/>
              <a:t>keahliannya</a:t>
            </a:r>
            <a:r>
              <a:rPr lang="en-US" sz="3200" dirty="0"/>
              <a:t> </a:t>
            </a:r>
            <a:r>
              <a:rPr lang="en-US" sz="3200" dirty="0" smtClean="0"/>
              <a:t>t</a:t>
            </a:r>
            <a:r>
              <a:rPr lang="id-ID" sz="3200" dirty="0" smtClean="0"/>
              <a:t>sb</a:t>
            </a:r>
            <a:r>
              <a:rPr lang="en-US" sz="3200" dirty="0" smtClean="0"/>
              <a:t> s</a:t>
            </a:r>
            <a:r>
              <a:rPr lang="id-ID" sz="3200" dirty="0" smtClean="0"/>
              <a:t>bg</a:t>
            </a:r>
            <a:r>
              <a:rPr lang="en-US" sz="3200" dirty="0" smtClean="0"/>
              <a:t> </a:t>
            </a:r>
            <a:r>
              <a:rPr lang="en-US" sz="3200" dirty="0" err="1"/>
              <a:t>mata</a:t>
            </a:r>
            <a:r>
              <a:rPr lang="en-US" sz="3200" dirty="0"/>
              <a:t> </a:t>
            </a:r>
            <a:r>
              <a:rPr lang="en-US" sz="3200" dirty="0" err="1"/>
              <a:t>pencahariannya</a:t>
            </a:r>
            <a:r>
              <a:rPr lang="en-US" sz="3200" dirty="0" smtClean="0"/>
              <a:t>.</a:t>
            </a:r>
            <a:r>
              <a:rPr lang="id-ID" sz="3200" dirty="0" smtClean="0"/>
              <a:t> (</a:t>
            </a:r>
            <a:r>
              <a:rPr lang="en-US" sz="3200" dirty="0" err="1"/>
              <a:t>Hary</a:t>
            </a:r>
            <a:r>
              <a:rPr lang="en-US" sz="3200" dirty="0"/>
              <a:t> </a:t>
            </a:r>
            <a:r>
              <a:rPr lang="en-US" sz="3200" dirty="0" err="1"/>
              <a:t>Suwanda</a:t>
            </a:r>
            <a:r>
              <a:rPr lang="id-ID" sz="3200" dirty="0" smtClean="0"/>
              <a:t>).</a:t>
            </a:r>
            <a:endParaRPr lang="id-ID" sz="3200" dirty="0"/>
          </a:p>
          <a:p>
            <a:pPr marL="342900" lvl="3" indent="-342900" algn="just">
              <a:buFont typeface="Arial" pitchFamily="34" charset="0"/>
              <a:buChar char="•"/>
            </a:pPr>
            <a:r>
              <a:rPr lang="id-ID" sz="3200" dirty="0"/>
              <a:t>P</a:t>
            </a:r>
            <a:r>
              <a:rPr lang="en-US" sz="3200" dirty="0" err="1" smtClean="0"/>
              <a:t>rofesional</a:t>
            </a:r>
            <a:r>
              <a:rPr lang="id-ID" sz="3200" dirty="0" smtClean="0"/>
              <a:t> </a:t>
            </a:r>
            <a:r>
              <a:rPr lang="id-ID" sz="3200" dirty="0" smtClean="0">
                <a:sym typeface="Wingdings" panose="05000000000000000000" pitchFamily="2" charset="2"/>
              </a:rPr>
              <a:t> </a:t>
            </a:r>
            <a:r>
              <a:rPr lang="en-US" sz="3200" dirty="0" err="1" smtClean="0"/>
              <a:t>menguasai</a:t>
            </a:r>
            <a:r>
              <a:rPr lang="en-US" sz="3200" dirty="0" smtClean="0"/>
              <a:t> </a:t>
            </a:r>
            <a:r>
              <a:rPr lang="en-US" sz="3200" dirty="0" err="1"/>
              <a:t>ilmu</a:t>
            </a:r>
            <a:r>
              <a:rPr lang="en-US" sz="3200" dirty="0"/>
              <a:t> </a:t>
            </a:r>
            <a:r>
              <a:rPr lang="en-US" sz="3200" dirty="0" err="1"/>
              <a:t>pengetahuannya</a:t>
            </a:r>
            <a:r>
              <a:rPr lang="en-US" sz="3200" dirty="0"/>
              <a:t> </a:t>
            </a:r>
            <a:r>
              <a:rPr lang="en-US" sz="3200" dirty="0" err="1"/>
              <a:t>secara</a:t>
            </a:r>
            <a:r>
              <a:rPr lang="en-US" sz="3200" dirty="0"/>
              <a:t> </a:t>
            </a:r>
            <a:r>
              <a:rPr lang="en-US" sz="3200" dirty="0" err="1" smtClean="0"/>
              <a:t>mendalam</a:t>
            </a:r>
            <a:r>
              <a:rPr lang="en-US" sz="3200" dirty="0" smtClean="0"/>
              <a:t>,</a:t>
            </a:r>
            <a:r>
              <a:rPr lang="id-ID" sz="3200" dirty="0" smtClean="0"/>
              <a:t> </a:t>
            </a:r>
            <a:r>
              <a:rPr lang="en-US" sz="3200" dirty="0" err="1" smtClean="0"/>
              <a:t>melakukan</a:t>
            </a:r>
            <a:r>
              <a:rPr lang="en-US" sz="3200" dirty="0" smtClean="0"/>
              <a:t> </a:t>
            </a:r>
            <a:r>
              <a:rPr lang="en-US" sz="3200" dirty="0" err="1" smtClean="0"/>
              <a:t>kreativitas</a:t>
            </a:r>
            <a:r>
              <a:rPr lang="id-ID" sz="3200" dirty="0" smtClean="0"/>
              <a:t>,</a:t>
            </a:r>
            <a:r>
              <a:rPr lang="en-US" sz="3200" dirty="0" smtClean="0"/>
              <a:t> </a:t>
            </a:r>
            <a:r>
              <a:rPr lang="en-US" sz="3200" dirty="0" err="1"/>
              <a:t>inovasi</a:t>
            </a:r>
            <a:r>
              <a:rPr lang="en-US" sz="3200" dirty="0"/>
              <a:t> </a:t>
            </a:r>
            <a:r>
              <a:rPr lang="en-US" sz="3200" dirty="0" err="1"/>
              <a:t>atas</a:t>
            </a:r>
            <a:r>
              <a:rPr lang="en-US" sz="3200" dirty="0"/>
              <a:t> </a:t>
            </a:r>
            <a:r>
              <a:rPr lang="en-US" sz="3200" dirty="0" err="1"/>
              <a:t>bidang</a:t>
            </a:r>
            <a:r>
              <a:rPr lang="en-US" sz="3200" dirty="0"/>
              <a:t> </a:t>
            </a:r>
            <a:r>
              <a:rPr lang="en-US" sz="3200" dirty="0" err="1" smtClean="0"/>
              <a:t>yg</a:t>
            </a:r>
            <a:r>
              <a:rPr lang="en-US" sz="3200" dirty="0" smtClean="0"/>
              <a:t> </a:t>
            </a:r>
            <a:r>
              <a:rPr lang="en-US" sz="3200" dirty="0" err="1" smtClean="0"/>
              <a:t>ditekuninya</a:t>
            </a:r>
            <a:r>
              <a:rPr lang="id-ID" sz="3200" dirty="0" smtClean="0"/>
              <a:t>,</a:t>
            </a:r>
            <a:r>
              <a:rPr lang="en-US" sz="3200" dirty="0" smtClean="0"/>
              <a:t> </a:t>
            </a:r>
            <a:r>
              <a:rPr lang="en-US" sz="3200" dirty="0" err="1" smtClean="0"/>
              <a:t>selalu</a:t>
            </a:r>
            <a:r>
              <a:rPr lang="en-US" sz="3200" dirty="0" smtClean="0"/>
              <a:t> </a:t>
            </a:r>
            <a:r>
              <a:rPr lang="en-US" sz="3200" dirty="0" err="1"/>
              <a:t>berfikir</a:t>
            </a:r>
            <a:r>
              <a:rPr lang="en-US" sz="3200" dirty="0"/>
              <a:t> </a:t>
            </a:r>
            <a:r>
              <a:rPr lang="en-US" sz="3200" dirty="0" err="1"/>
              <a:t>positif</a:t>
            </a:r>
            <a:r>
              <a:rPr lang="en-US" sz="3200" dirty="0"/>
              <a:t> </a:t>
            </a:r>
            <a:r>
              <a:rPr lang="en-US" sz="3200" dirty="0" smtClean="0"/>
              <a:t>d</a:t>
            </a:r>
            <a:r>
              <a:rPr lang="id-ID" sz="3200" dirty="0" smtClean="0"/>
              <a:t>g</a:t>
            </a:r>
            <a:r>
              <a:rPr lang="en-US" sz="3200" dirty="0" smtClean="0"/>
              <a:t> </a:t>
            </a:r>
            <a:r>
              <a:rPr lang="en-US" sz="3200" dirty="0" err="1"/>
              <a:t>menjunjung</a:t>
            </a:r>
            <a:r>
              <a:rPr lang="en-US" sz="3200" dirty="0"/>
              <a:t> </a:t>
            </a:r>
            <a:r>
              <a:rPr lang="en-US" sz="3200" dirty="0" err="1"/>
              <a:t>tinggi</a:t>
            </a:r>
            <a:r>
              <a:rPr lang="en-US" sz="3200" dirty="0"/>
              <a:t> </a:t>
            </a:r>
            <a:r>
              <a:rPr lang="en-US" sz="3200" dirty="0" err="1"/>
              <a:t>etika</a:t>
            </a:r>
            <a:r>
              <a:rPr lang="en-US" sz="3200" dirty="0"/>
              <a:t> </a:t>
            </a:r>
            <a:r>
              <a:rPr lang="id-ID" sz="3200" dirty="0" smtClean="0"/>
              <a:t>&amp;</a:t>
            </a:r>
            <a:r>
              <a:rPr lang="en-US" sz="3200" dirty="0" smtClean="0"/>
              <a:t> </a:t>
            </a:r>
            <a:r>
              <a:rPr lang="en-US" sz="3200" dirty="0" err="1"/>
              <a:t>integritas</a:t>
            </a:r>
            <a:r>
              <a:rPr lang="en-US" sz="3200" dirty="0"/>
              <a:t> </a:t>
            </a:r>
            <a:r>
              <a:rPr lang="en-US" sz="3200" dirty="0" err="1"/>
              <a:t>profesi</a:t>
            </a:r>
            <a:r>
              <a:rPr lang="en-US" sz="3200" dirty="0"/>
              <a:t>.</a:t>
            </a:r>
            <a:r>
              <a:rPr lang="en-US" sz="3200" i="1" dirty="0"/>
              <a:t> </a:t>
            </a:r>
            <a:endParaRPr lang="id-ID" sz="3200" dirty="0"/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026391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id-ID" sz="4400" b="1" dirty="0" smtClean="0"/>
          </a:p>
          <a:p>
            <a:pPr marL="0" indent="0" algn="ctr">
              <a:buNone/>
            </a:pPr>
            <a:endParaRPr lang="en-US" sz="4400" b="1" dirty="0" smtClean="0"/>
          </a:p>
          <a:p>
            <a:pPr marL="0" indent="0" algn="ctr">
              <a:buNone/>
            </a:pPr>
            <a:r>
              <a:rPr lang="en-US" sz="4400" dirty="0" smtClean="0"/>
              <a:t>M</a:t>
            </a:r>
            <a:r>
              <a:rPr lang="id-ID" sz="4400" dirty="0"/>
              <a:t>erupakan </a:t>
            </a:r>
            <a:r>
              <a:rPr lang="en-US" sz="4400" dirty="0" smtClean="0"/>
              <a:t>se</a:t>
            </a:r>
            <a:r>
              <a:rPr lang="id-ID" sz="4400" dirty="0" smtClean="0"/>
              <a:t>or</a:t>
            </a:r>
            <a:r>
              <a:rPr lang="en-US" sz="4400" dirty="0" smtClean="0"/>
              <a:t>g</a:t>
            </a:r>
            <a:r>
              <a:rPr lang="id-ID" sz="4400" dirty="0" smtClean="0"/>
              <a:t> yg </a:t>
            </a:r>
            <a:r>
              <a:rPr lang="id-ID" sz="4400" dirty="0"/>
              <a:t>handal</a:t>
            </a:r>
            <a:r>
              <a:rPr lang="en-US" sz="4400" dirty="0"/>
              <a:t> di </a:t>
            </a:r>
            <a:r>
              <a:rPr lang="en-US" sz="4400" dirty="0" err="1"/>
              <a:t>bidangnya</a:t>
            </a:r>
            <a:r>
              <a:rPr lang="id-ID" sz="4400" dirty="0"/>
              <a:t>, berpengalaman</a:t>
            </a:r>
            <a:r>
              <a:rPr lang="en-US" sz="4400" dirty="0"/>
              <a:t>,</a:t>
            </a:r>
            <a:r>
              <a:rPr lang="id-ID" sz="4400" dirty="0"/>
              <a:t> lebih dipercaya, lebih </a:t>
            </a:r>
            <a:r>
              <a:rPr lang="id-ID" sz="4400" dirty="0" smtClean="0"/>
              <a:t>teliti, </a:t>
            </a:r>
            <a:r>
              <a:rPr lang="id-ID" sz="4400" dirty="0"/>
              <a:t>disiplin</a:t>
            </a:r>
            <a:endParaRPr lang="en-US" sz="4400" dirty="0"/>
          </a:p>
          <a:p>
            <a:endParaRPr lang="en-GB" sz="4400" dirty="0"/>
          </a:p>
        </p:txBody>
      </p:sp>
      <p:sp>
        <p:nvSpPr>
          <p:cNvPr id="4" name="Rectangle 3"/>
          <p:cNvSpPr/>
          <p:nvPr/>
        </p:nvSpPr>
        <p:spPr>
          <a:xfrm>
            <a:off x="1747253" y="404664"/>
            <a:ext cx="564949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5400" b="1" dirty="0"/>
              <a:t>Lansia </a:t>
            </a:r>
            <a:r>
              <a:rPr lang="en-US" sz="5400" b="1" dirty="0"/>
              <a:t>professional</a:t>
            </a:r>
          </a:p>
        </p:txBody>
      </p:sp>
      <p:sp>
        <p:nvSpPr>
          <p:cNvPr id="5" name="Down Arrow 4"/>
          <p:cNvSpPr/>
          <p:nvPr/>
        </p:nvSpPr>
        <p:spPr>
          <a:xfrm>
            <a:off x="3779912" y="1514488"/>
            <a:ext cx="106069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485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d-ID" sz="4800" b="1" dirty="0" smtClean="0"/>
              <a:t>Ciri2 Org yg </a:t>
            </a:r>
            <a:r>
              <a:rPr lang="id-ID" sz="4800" b="1" dirty="0"/>
              <a:t>Profesional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 algn="just"/>
            <a:r>
              <a:rPr lang="id-ID" sz="3600" dirty="0"/>
              <a:t>P</a:t>
            </a:r>
            <a:r>
              <a:rPr lang="en-US" sz="3600" dirty="0" err="1" smtClean="0"/>
              <a:t>erilaku</a:t>
            </a:r>
            <a:r>
              <a:rPr lang="en-US" sz="3600" dirty="0" smtClean="0"/>
              <a:t> </a:t>
            </a:r>
            <a:r>
              <a:rPr lang="en-US" sz="3600" dirty="0" err="1" smtClean="0"/>
              <a:t>mendekati</a:t>
            </a:r>
            <a:r>
              <a:rPr lang="en-US" sz="3600" dirty="0" smtClean="0"/>
              <a:t> </a:t>
            </a:r>
            <a:r>
              <a:rPr lang="en-US" sz="3600" dirty="0"/>
              <a:t>paling </a:t>
            </a:r>
            <a:r>
              <a:rPr lang="en-US" sz="3600" dirty="0" err="1" smtClean="0"/>
              <a:t>sempurna</a:t>
            </a:r>
            <a:r>
              <a:rPr lang="id-ID" sz="3600" dirty="0"/>
              <a:t>.</a:t>
            </a:r>
            <a:endParaRPr lang="id-ID" sz="3600" dirty="0"/>
          </a:p>
          <a:p>
            <a:pPr marL="457200" indent="-457200" algn="just"/>
            <a:r>
              <a:rPr lang="id-ID" sz="3600" dirty="0"/>
              <a:t>M</a:t>
            </a:r>
            <a:r>
              <a:rPr lang="en-US" sz="3600" dirty="0" err="1" smtClean="0"/>
              <a:t>eningkatkan</a:t>
            </a:r>
            <a:r>
              <a:rPr lang="id-ID" sz="3600" dirty="0" smtClean="0"/>
              <a:t>,</a:t>
            </a:r>
            <a:r>
              <a:rPr lang="en-US" sz="3600" dirty="0" smtClean="0"/>
              <a:t> </a:t>
            </a:r>
            <a:r>
              <a:rPr lang="en-US" sz="3600" dirty="0" err="1"/>
              <a:t>memelihara</a:t>
            </a:r>
            <a:r>
              <a:rPr lang="en-US" sz="3600" dirty="0"/>
              <a:t> </a:t>
            </a:r>
            <a:r>
              <a:rPr lang="en-US" sz="3600" dirty="0" err="1"/>
              <a:t>imej</a:t>
            </a:r>
            <a:r>
              <a:rPr lang="en-US" sz="3600" dirty="0"/>
              <a:t>/</a:t>
            </a:r>
            <a:r>
              <a:rPr lang="en-US" sz="3600" dirty="0" err="1"/>
              <a:t>kesan</a:t>
            </a:r>
            <a:r>
              <a:rPr lang="en-US" sz="3600" dirty="0"/>
              <a:t> </a:t>
            </a:r>
            <a:r>
              <a:rPr lang="en-US" sz="3600" dirty="0" smtClean="0"/>
              <a:t>pro</a:t>
            </a:r>
            <a:r>
              <a:rPr lang="id-ID" sz="3600" dirty="0" smtClean="0"/>
              <a:t> </a:t>
            </a:r>
            <a:r>
              <a:rPr lang="en-US" sz="3600" dirty="0" err="1" smtClean="0"/>
              <a:t>fesi</a:t>
            </a:r>
            <a:r>
              <a:rPr lang="en-US" sz="3600" dirty="0" smtClean="0"/>
              <a:t> </a:t>
            </a:r>
            <a:r>
              <a:rPr lang="en-US" sz="3600" dirty="0" err="1"/>
              <a:t>melalui</a:t>
            </a:r>
            <a:r>
              <a:rPr lang="en-US" sz="3600" dirty="0"/>
              <a:t> </a:t>
            </a:r>
            <a:r>
              <a:rPr lang="en-US" sz="3600" dirty="0" err="1"/>
              <a:t>perwujudan</a:t>
            </a:r>
            <a:r>
              <a:rPr lang="en-US" sz="3600" dirty="0"/>
              <a:t> </a:t>
            </a:r>
            <a:r>
              <a:rPr lang="en-US" sz="3600" dirty="0" err="1"/>
              <a:t>perilaku</a:t>
            </a:r>
            <a:r>
              <a:rPr lang="en-US" sz="3600" dirty="0"/>
              <a:t> </a:t>
            </a:r>
            <a:r>
              <a:rPr lang="en-US" sz="3600" dirty="0" err="1" smtClean="0"/>
              <a:t>profe</a:t>
            </a:r>
            <a:r>
              <a:rPr lang="id-ID" sz="3600" dirty="0" smtClean="0"/>
              <a:t> </a:t>
            </a:r>
            <a:r>
              <a:rPr lang="en-US" sz="3600" dirty="0" err="1" smtClean="0"/>
              <a:t>sional</a:t>
            </a:r>
            <a:r>
              <a:rPr lang="id-ID" sz="3600" dirty="0" smtClean="0"/>
              <a:t>.</a:t>
            </a:r>
            <a:endParaRPr lang="id-ID" sz="3600" dirty="0"/>
          </a:p>
          <a:p>
            <a:pPr marL="457200" indent="-457200" algn="just"/>
            <a:r>
              <a:rPr lang="id-ID" sz="3600" dirty="0"/>
              <a:t>Selalu</a:t>
            </a:r>
            <a:r>
              <a:rPr lang="en-US" sz="3600" dirty="0"/>
              <a:t> </a:t>
            </a:r>
            <a:r>
              <a:rPr lang="en-US" sz="3600" dirty="0" err="1"/>
              <a:t>mengejar</a:t>
            </a:r>
            <a:r>
              <a:rPr lang="en-US" sz="3600" dirty="0"/>
              <a:t> </a:t>
            </a:r>
            <a:r>
              <a:rPr lang="en-US" sz="3600" dirty="0" err="1"/>
              <a:t>kesempatan</a:t>
            </a:r>
            <a:r>
              <a:rPr lang="en-US" sz="3600" dirty="0"/>
              <a:t> </a:t>
            </a:r>
            <a:r>
              <a:rPr lang="en-US" sz="3600" dirty="0" err="1" smtClean="0"/>
              <a:t>mengembang</a:t>
            </a:r>
            <a:r>
              <a:rPr lang="id-ID" sz="3600" dirty="0" smtClean="0"/>
              <a:t> </a:t>
            </a:r>
            <a:r>
              <a:rPr lang="en-US" sz="3600" dirty="0" err="1" smtClean="0"/>
              <a:t>kan</a:t>
            </a:r>
            <a:r>
              <a:rPr lang="en-US" sz="3600" dirty="0" smtClean="0"/>
              <a:t>  </a:t>
            </a:r>
            <a:r>
              <a:rPr lang="en-US" sz="3600" dirty="0" err="1"/>
              <a:t>kualitas</a:t>
            </a:r>
            <a:r>
              <a:rPr lang="en-US" sz="3600" dirty="0"/>
              <a:t> </a:t>
            </a:r>
            <a:r>
              <a:rPr lang="en-US" sz="3600" dirty="0" err="1" smtClean="0"/>
              <a:t>pengetahuan</a:t>
            </a:r>
            <a:r>
              <a:rPr lang="id-ID" sz="3600" dirty="0" smtClean="0"/>
              <a:t> &amp;</a:t>
            </a:r>
            <a:r>
              <a:rPr lang="en-US" sz="3600" dirty="0" smtClean="0"/>
              <a:t> </a:t>
            </a:r>
            <a:r>
              <a:rPr lang="en-US" sz="3600" dirty="0" err="1" smtClean="0"/>
              <a:t>keterampilan</a:t>
            </a:r>
            <a:r>
              <a:rPr lang="id-ID" sz="3600" dirty="0" smtClean="0"/>
              <a:t>,</a:t>
            </a:r>
            <a:endParaRPr lang="id-ID" sz="3600" dirty="0"/>
          </a:p>
          <a:p>
            <a:pPr marL="457200" indent="-457200" algn="just"/>
            <a:r>
              <a:rPr lang="en-US" sz="3600" dirty="0" err="1"/>
              <a:t>Memiliki</a:t>
            </a:r>
            <a:r>
              <a:rPr lang="en-US" sz="3600" dirty="0"/>
              <a:t> </a:t>
            </a:r>
            <a:r>
              <a:rPr lang="en-US" sz="3600" dirty="0" err="1"/>
              <a:t>komitmen</a:t>
            </a:r>
            <a:r>
              <a:rPr lang="en-US" sz="3600" dirty="0"/>
              <a:t> </a:t>
            </a:r>
            <a:r>
              <a:rPr lang="en-US" sz="3600" dirty="0" smtClean="0"/>
              <a:t>t</a:t>
            </a:r>
            <a:r>
              <a:rPr lang="id-ID" sz="3600" dirty="0" smtClean="0"/>
              <a:t>hp</a:t>
            </a:r>
            <a:r>
              <a:rPr lang="en-US" sz="3600" dirty="0" smtClean="0"/>
              <a:t> </a:t>
            </a:r>
            <a:r>
              <a:rPr lang="en-US" sz="3600" dirty="0" err="1"/>
              <a:t>profesi</a:t>
            </a:r>
            <a:r>
              <a:rPr lang="en-US" sz="3600" dirty="0"/>
              <a:t> </a:t>
            </a:r>
            <a:endParaRPr lang="id-ID" sz="3600" dirty="0"/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576825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903</Words>
  <Application>Microsoft Office PowerPoint</Application>
  <PresentationFormat>On-screen Show (4:3)</PresentationFormat>
  <Paragraphs>110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Kristen ITC</vt:lpstr>
      <vt:lpstr>Tahoma</vt:lpstr>
      <vt:lpstr>Wingdings</vt:lpstr>
      <vt:lpstr>Wingdings 3</vt:lpstr>
      <vt:lpstr>Office Theme</vt:lpstr>
      <vt:lpstr>PEMBANGUNAN KELUARGA LANSIA TANGGUH DIMENSI PROFESIONAL VOKASIONAL</vt:lpstr>
      <vt:lpstr>TUJUAN PEMBELAJARAN</vt:lpstr>
      <vt:lpstr>LANSIA POTENSIAL</vt:lpstr>
      <vt:lpstr>Kewajiban Lansia (UU No. 13/1998) </vt:lpstr>
      <vt:lpstr>PENGELOMPOKAN LANSIA  BERDASARKAN KONDISI</vt:lpstr>
      <vt:lpstr>PROFESIONAL   ???</vt:lpstr>
      <vt:lpstr>PENGEMBANGAN PROFESIONAL VOKASIONAL LANSIA</vt:lpstr>
      <vt:lpstr>PowerPoint Presentation</vt:lpstr>
      <vt:lpstr>Ciri2 Org yg Profesional</vt:lpstr>
      <vt:lpstr>Profesi</vt:lpstr>
      <vt:lpstr>Pendidikan Vokasional</vt:lpstr>
      <vt:lpstr>Pengembangan Vokasional Lansia</vt:lpstr>
      <vt:lpstr>KURSUS MAIN GITAR &amp; SENI SUARA  (CAS UI, 2013)</vt:lpstr>
      <vt:lpstr>PELUANG PENGEMBANGAN PROFESIONAL VOKASIONAL LANSIA</vt:lpstr>
      <vt:lpstr>Lanjutan</vt:lpstr>
      <vt:lpstr>PowerPoint Presentation</vt:lpstr>
      <vt:lpstr>PELUANG DLM PENGEMBANGAN USAHA  DI BIDANG INDUSTRI</vt:lpstr>
      <vt:lpstr>CARA LANSIA MENGELOLA KEUANGAN</vt:lpstr>
      <vt:lpstr> USAHA EKONOMI PRODUKTIF  BAGI &amp; OLEH LANSIA  </vt:lpstr>
      <vt:lpstr> USAHA EKONOMI PRODUKTIF  BAGI &amp; OLEH LANSIA  </vt:lpstr>
      <vt:lpstr>PERTIMBANGAN DLM  MENETAPKAN  JENIS USAHA</vt:lpstr>
      <vt:lpstr>Pertimbangan...(Lanjutan)</vt:lpstr>
      <vt:lpstr>Terima kasih  Selamat Berjuang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LENOVO</cp:lastModifiedBy>
  <cp:revision>52</cp:revision>
  <dcterms:created xsi:type="dcterms:W3CDTF">2014-10-27T03:48:12Z</dcterms:created>
  <dcterms:modified xsi:type="dcterms:W3CDTF">2019-04-25T13:45:15Z</dcterms:modified>
</cp:coreProperties>
</file>