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30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CB58C-8E2D-4641-8E1B-FC529FBAE54F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AA3B6-2F8F-4003-BB8A-B876A288C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A4AC8-64D7-479A-9FE2-03402F3CDCF0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7A770-35EB-4310-98B2-1F8356622B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Catatan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yang </a:t>
            </a:r>
            <a:r>
              <a:rPr lang="en-US" dirty="0" err="1" smtClean="0"/>
              <a:t>presentasi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outline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untuk</a:t>
            </a:r>
            <a:r>
              <a:rPr lang="en-US" dirty="0" smtClean="0"/>
              <a:t> chapter </a:t>
            </a:r>
            <a:r>
              <a:rPr lang="en-US" dirty="0" smtClean="0"/>
              <a:t>12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slide </a:t>
            </a:r>
            <a:r>
              <a:rPr lang="en-US" dirty="0" err="1" smtClean="0"/>
              <a:t>ini</a:t>
            </a:r>
            <a:r>
              <a:rPr lang="en-US" dirty="0" smtClean="0"/>
              <a:t>), </a:t>
            </a:r>
            <a:r>
              <a:rPr lang="en-US" dirty="0" err="1" smtClean="0"/>
              <a:t>di</a:t>
            </a:r>
            <a:r>
              <a:rPr lang="en-US" dirty="0" smtClean="0"/>
              <a:t> print </a:t>
            </a:r>
            <a:r>
              <a:rPr lang="en-US" dirty="0" err="1" smtClean="0"/>
              <a:t>warna</a:t>
            </a:r>
            <a:r>
              <a:rPr lang="en-US" dirty="0" smtClean="0"/>
              <a:t> 1 kali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email: ekpembangunan2014@gmail.com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12.3 The Traditional Theory of International Trade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/>
              <a:t>Comparative advantage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specialization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Relative factor endowments and international specialization: the Neoclassical model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Ricardo and Mill (static model)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Heckscher and Ohlin (factor endowment theory)</a:t>
            </a:r>
          </a:p>
          <a:p>
            <a:pPr lvl="2" eaLnBrk="1" hangingPunct="1">
              <a:lnSpc>
                <a:spcPct val="90000"/>
              </a:lnSpc>
            </a:pPr>
            <a:r>
              <a:rPr lang="en-US"/>
              <a:t>Different products require productive factors in different ratios</a:t>
            </a:r>
          </a:p>
          <a:p>
            <a:pPr lvl="2" eaLnBrk="1" hangingPunct="1">
              <a:lnSpc>
                <a:spcPct val="90000"/>
              </a:lnSpc>
            </a:pPr>
            <a:r>
              <a:rPr lang="en-US"/>
              <a:t>Countries have different endowments of factors of production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12.1  </a:t>
            </a:r>
            <a:r>
              <a:rPr lang="en-US" sz="2400" b="0"/>
              <a:t>Trade with Variable Factor Proportions and Different Factor Endowments</a:t>
            </a:r>
            <a:endParaRPr lang="en-GB" sz="2400"/>
          </a:p>
        </p:txBody>
      </p:sp>
      <p:pic>
        <p:nvPicPr>
          <p:cNvPr id="23558" name="Picture 6" descr="fig12_0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752600"/>
            <a:ext cx="7926388" cy="4070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12.1  </a:t>
            </a:r>
            <a:r>
              <a:rPr lang="en-US" sz="2400" b="0"/>
              <a:t>Trade with Variable Factor Proportions and Different Factor Endowments (continued)</a:t>
            </a:r>
            <a:endParaRPr lang="en-GB" sz="2400"/>
          </a:p>
        </p:txBody>
      </p:sp>
      <p:pic>
        <p:nvPicPr>
          <p:cNvPr id="24582" name="Picture 6" descr="fig12_01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0"/>
            <a:ext cx="7926388" cy="43402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12.3 The Traditional Theory of International Trade (cont’d)</a:t>
            </a:r>
            <a:endParaRPr lang="en-GB" sz="2800"/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400"/>
              <a:t>Main conclusion of the neoclassical model is that all countries gain from trade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World output increases with trade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Countries will tend to specialize in products that use their abundant resources intensively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International wage rates and capital costs will gradually tend toward equalization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Returns to owners of abundant resources will rise relatively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Trade will stimulate economic growth </a:t>
            </a:r>
          </a:p>
          <a:p>
            <a:pPr eaLnBrk="1" hangingPunct="1">
              <a:lnSpc>
                <a:spcPct val="80000"/>
              </a:lnSpc>
            </a:pPr>
            <a:endParaRPr lang="en-US" sz="2400"/>
          </a:p>
          <a:p>
            <a:pPr eaLnBrk="1" hangingPunct="1">
              <a:lnSpc>
                <a:spcPct val="80000"/>
              </a:lnSpc>
            </a:pPr>
            <a:endParaRPr lang="en-US" sz="240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12.3 The Traditional Theory of International Trade (cont’d)</a:t>
            </a:r>
            <a:endParaRPr lang="en-US" sz="240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Trade theory and Development:  The Traditional Arguments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Trade stimulates economic growth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Trade promotes international and domestic equality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Trade promotes and rewards sectors of comparative advantage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International prices and costs of production determine trading volumes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 Outward-looking international policy is superior to isolation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382000" cy="1347788"/>
          </a:xfrm>
        </p:spPr>
        <p:txBody>
          <a:bodyPr anchor="ctr"/>
          <a:lstStyle/>
          <a:p>
            <a:pPr eaLnBrk="1" hangingPunct="1"/>
            <a:r>
              <a:rPr lang="en-US" sz="2400"/>
              <a:t>12.4 Critique of Traditional Free-Trade Theory, in the Context of Developing-Country Experience 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76400"/>
            <a:ext cx="8382000" cy="4724400"/>
          </a:xfrm>
        </p:spPr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The following assumptions of the basic Neoclassical model have been scrutinized: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Fixed resources, full employment, international factor immobility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And fixed, freely available technology and consumer sovereignty vs product cycle, ongoing development of synthetic substitutes for developing countries exports, and opportunities for dynamic gains in leading sectors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Internal factor mobility vs different types of structural rigidities; and perfect competition vs pervasive market power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Governmental non-interference in trade vs active trade policies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Balanced trade and international price adjustments vs instability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Trade gains accruing to nationals vs export enclaves with foreign ownership; distinction between GDP and GNI becomes important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79413"/>
            <a:ext cx="8610600" cy="992187"/>
          </a:xfrm>
        </p:spPr>
        <p:txBody>
          <a:bodyPr anchor="ctr"/>
          <a:lstStyle/>
          <a:p>
            <a:pPr eaLnBrk="1" hangingPunct="1"/>
            <a:r>
              <a:rPr lang="en-US" sz="2400"/>
              <a:t>12.4 The Critique of Traditional Free-Trade Theory in the Context of Developing-Country Experience</a:t>
            </a:r>
            <a:endParaRPr lang="en-GB" sz="240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752600"/>
            <a:ext cx="8294688" cy="4572000"/>
          </a:xfrm>
        </p:spPr>
        <p:txBody>
          <a:bodyPr rIns="91440"/>
          <a:lstStyle/>
          <a:p>
            <a:pPr eaLnBrk="1" hangingPunct="1"/>
            <a:r>
              <a:rPr lang="en-US" sz="2200"/>
              <a:t>Fixed Resources, Full Employment, and the International Immobility of Capital and Skilled Labor </a:t>
            </a:r>
          </a:p>
          <a:p>
            <a:pPr lvl="1" eaLnBrk="1" hangingPunct="1"/>
            <a:r>
              <a:rPr lang="en-US" sz="2000"/>
              <a:t>Challenged by North-South trade models</a:t>
            </a:r>
          </a:p>
          <a:p>
            <a:pPr eaLnBrk="1" hangingPunct="1"/>
            <a:r>
              <a:rPr lang="en-US" sz="2200"/>
              <a:t>Porter’s “Competitive Advantage” theory:</a:t>
            </a:r>
          </a:p>
          <a:p>
            <a:pPr lvl="1" eaLnBrk="1" hangingPunct="1">
              <a:buFontTx/>
              <a:buNone/>
            </a:pPr>
            <a:r>
              <a:rPr lang="en-US" sz="2000"/>
              <a:t>– Traditional trade theory applies only to basic factors (unskilled labor, physical resources) </a:t>
            </a:r>
          </a:p>
          <a:p>
            <a:pPr lvl="1" eaLnBrk="1" hangingPunct="1">
              <a:buFontTx/>
              <a:buNone/>
            </a:pPr>
            <a:r>
              <a:rPr lang="en-US" sz="2000"/>
              <a:t>– But creation of advanced factors (knowledge resources, specialized infrastructure) is the first priority</a:t>
            </a:r>
          </a:p>
          <a:p>
            <a:pPr lvl="1" eaLnBrk="1" hangingPunct="1">
              <a:buFontTx/>
              <a:buNone/>
            </a:pPr>
            <a:r>
              <a:rPr lang="en-US" sz="2000"/>
              <a:t>– Central task to “escape from the straightjacket of factor-driven national advantage”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5613"/>
            <a:ext cx="8610600" cy="992187"/>
          </a:xfrm>
        </p:spPr>
        <p:txBody>
          <a:bodyPr anchor="ctr"/>
          <a:lstStyle/>
          <a:p>
            <a:pPr eaLnBrk="1" hangingPunct="1"/>
            <a:r>
              <a:rPr lang="en-US" sz="2500"/>
              <a:t>12.4 The Critique of Traditional Free-Trade Theory in the Context of Developing-Country Experience</a:t>
            </a:r>
            <a:endParaRPr lang="en-GB" sz="2500"/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752600"/>
            <a:ext cx="8294688" cy="4572000"/>
          </a:xfrm>
        </p:spPr>
        <p:txBody>
          <a:bodyPr rIns="91440"/>
          <a:lstStyle/>
          <a:p>
            <a:pPr eaLnBrk="1" hangingPunct="1"/>
            <a:r>
              <a:rPr lang="en-US"/>
              <a:t>Alternative Theories</a:t>
            </a:r>
          </a:p>
          <a:p>
            <a:pPr eaLnBrk="1" hangingPunct="1"/>
            <a:r>
              <a:rPr lang="en-US"/>
              <a:t>Vent for Surplus theory</a:t>
            </a:r>
          </a:p>
          <a:p>
            <a:pPr lvl="1" eaLnBrk="1" hangingPunct="1"/>
            <a:endParaRPr lang="en-GB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12.2  </a:t>
            </a:r>
            <a:r>
              <a:rPr lang="en-US" sz="2800" b="0"/>
              <a:t>The Vent-for-Surplus Theory of Trade</a:t>
            </a:r>
            <a:endParaRPr lang="en-GB" sz="2800"/>
          </a:p>
        </p:txBody>
      </p:sp>
      <p:pic>
        <p:nvPicPr>
          <p:cNvPr id="30726" name="Picture 6" descr="fig12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76400"/>
            <a:ext cx="6324600" cy="3844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12.4 The Critique of Traditional Free-Trade Theory in the Context of Developing-Country Experience (cont’d)</a:t>
            </a:r>
            <a:endParaRPr lang="en-GB" sz="2400"/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Fixed, Freely Available Technology and Consumer Sovereignty</a:t>
            </a:r>
          </a:p>
          <a:p>
            <a:pPr lvl="1" eaLnBrk="1" hangingPunct="1"/>
            <a:r>
              <a:rPr lang="en-US"/>
              <a:t>Challenged by the Product Cycle theory</a:t>
            </a:r>
          </a:p>
          <a:p>
            <a:pPr lvl="1" eaLnBrk="1" hangingPunct="1"/>
            <a:r>
              <a:rPr lang="en-US"/>
              <a:t>Development of synthetic substitutes for developing country exports </a:t>
            </a:r>
          </a:p>
          <a:p>
            <a:pPr eaLnBrk="1" hangingPunct="1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7772400" cy="114300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en-US"/>
              <a:t>Chapter 12</a:t>
            </a:r>
          </a:p>
        </p:txBody>
      </p:sp>
      <p:sp>
        <p:nvSpPr>
          <p:cNvPr id="1434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7696200" cy="1752600"/>
          </a:xfrm>
          <a:noFill/>
        </p:spPr>
        <p:txBody>
          <a:bodyPr lIns="90488" tIns="44450" rIns="90488" bIns="44450">
            <a:normAutofit/>
          </a:bodyPr>
          <a:lstStyle/>
          <a:p>
            <a:pPr eaLnBrk="1" hangingPunct="1"/>
            <a:r>
              <a:rPr lang="en-US" dirty="0"/>
              <a:t>International Trade Theory </a:t>
            </a:r>
            <a:br>
              <a:rPr lang="en-US" dirty="0"/>
            </a:br>
            <a:r>
              <a:rPr lang="en-US" dirty="0"/>
              <a:t>and Development Strategy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12.4 The Critique of Traditional Free-Trade Theory in the Context of Developing-Country Experience (cont’d)</a:t>
            </a:r>
            <a:endParaRPr lang="en-GB" sz="2400"/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400"/>
              <a:t>International Factor Mobility, Perfect Competition, and Uncertainty:  Increasing Returns, Imperfect Competition, and Issues in Specialization</a:t>
            </a:r>
          </a:p>
          <a:p>
            <a:pPr lvl="1" eaLnBrk="1" hangingPunct="1"/>
            <a:r>
              <a:rPr lang="en-US" sz="2000"/>
              <a:t>Structural realities in developing countries</a:t>
            </a:r>
          </a:p>
          <a:p>
            <a:pPr lvl="1" eaLnBrk="1" hangingPunct="1"/>
            <a:r>
              <a:rPr lang="en-US" sz="2000"/>
              <a:t>Increasing returns and exercise of monopolistic control over world markets</a:t>
            </a:r>
          </a:p>
          <a:p>
            <a:pPr lvl="1" eaLnBrk="1" hangingPunct="1"/>
            <a:r>
              <a:rPr lang="en-US" sz="2000"/>
              <a:t>Risk and uncertainty inherent in international trading arrangements</a:t>
            </a:r>
            <a:endParaRPr lang="en-GB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12.4 The Critique of Traditional Free-Trade Theory in the Context of Developing-Country Experience (cont’d)</a:t>
            </a:r>
            <a:endParaRPr lang="en-GB" sz="2400"/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The Absence of National Governments in Trading Relations</a:t>
            </a:r>
          </a:p>
          <a:p>
            <a:pPr lvl="1" eaLnBrk="1" hangingPunct="1"/>
            <a:r>
              <a:rPr lang="en-US"/>
              <a:t>Definite role for State</a:t>
            </a:r>
          </a:p>
          <a:p>
            <a:pPr lvl="1" eaLnBrk="1" hangingPunct="1"/>
            <a:r>
              <a:rPr lang="en-US"/>
              <a:t>Industrial policy is crafted by governments</a:t>
            </a:r>
          </a:p>
          <a:p>
            <a:pPr lvl="1" eaLnBrk="1" hangingPunct="1"/>
            <a:r>
              <a:rPr lang="en-US"/>
              <a:t>Commercial policies instruments (tariffs, quotas) are state constructs</a:t>
            </a:r>
          </a:p>
          <a:p>
            <a:pPr lvl="1" eaLnBrk="1" hangingPunct="1"/>
            <a:r>
              <a:rPr lang="en-US"/>
              <a:t>International policies can result in uneven distribution of gains from trade</a:t>
            </a:r>
          </a:p>
          <a:p>
            <a:pPr lvl="1" eaLnBrk="1" hangingPunct="1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12.4 The Critique of Traditional Free-Trade Theory in the Context of Developing-Country Experience (cont’d)</a:t>
            </a:r>
            <a:endParaRPr lang="en-GB" sz="2400"/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Balanced Trade and International Price Adjustments</a:t>
            </a:r>
          </a:p>
          <a:p>
            <a:pPr lvl="1" eaLnBrk="1" hangingPunct="1"/>
            <a:r>
              <a:rPr lang="en-US"/>
              <a:t>Unrealistic (example: impact of oil price hikes of the 1970s)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12.4 The Critique of Traditional Free-Trade Theory in the Context of Developing-Country Experience (cont’d)</a:t>
            </a:r>
            <a:endParaRPr lang="en-GB" sz="2400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Trade gains accruing to nationals</a:t>
            </a:r>
          </a:p>
          <a:p>
            <a:pPr lvl="1" eaLnBrk="1" hangingPunct="1"/>
            <a:r>
              <a:rPr lang="en-US"/>
              <a:t>Enclave economies are promoted by trade</a:t>
            </a:r>
          </a:p>
          <a:p>
            <a:pPr lvl="1" eaLnBrk="1" hangingPunct="1"/>
            <a:r>
              <a:rPr lang="en-US"/>
              <a:t>Difference between GDP and GNI becomes important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5613"/>
            <a:ext cx="8610600" cy="992187"/>
          </a:xfrm>
        </p:spPr>
        <p:txBody>
          <a:bodyPr anchor="ctr"/>
          <a:lstStyle/>
          <a:p>
            <a:pPr eaLnBrk="1" hangingPunct="1"/>
            <a:r>
              <a:rPr lang="en-US" sz="2400"/>
              <a:t>12.4 The Critique of Traditional Free-Trade Theory in the Context of Developing-Country Experience (cont’d)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752600"/>
            <a:ext cx="8294688" cy="4572000"/>
          </a:xfrm>
        </p:spPr>
        <p:txBody>
          <a:bodyPr rIns="91440"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/>
              <a:t>Some Conclusions on Trade Theory and Economic Development Strategy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Trade can lead to rapid economic growth under some circumstances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Trade seems to reinforce existing income inequalities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Trade can benefit developing countries if they can extract  trade concessions from developed countries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Developing countries generally must trade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Regional cooperation may help developing countries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5613"/>
            <a:ext cx="8610600" cy="992187"/>
          </a:xfrm>
        </p:spPr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000"/>
              <a:t>Export promotion: looking outward and seeing trade barriers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Primary-commodity export expansion, limited demand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Low income elasticities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Low population growth rates in developing economies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Decline in prices implies low revenue (some periods of price spikes, including recent years, but very long-run trend has been downward) 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Lack of success with international commodity agreements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Development of synthetic substitutes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1600"/>
              <a:t>Agricultural subsidies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Primary-commodity export expansion, supply rigidities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Expanding Exports of manufactured goods:  Greater successes, particularly China; unevenly distributed across the developing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161338" y="6369050"/>
            <a:ext cx="9144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1800" b="1">
                <a:solidFill>
                  <a:srgbClr val="FAF199"/>
                </a:solidFill>
                <a:latin typeface="Arial" pitchFamily="34" charset="0"/>
              </a:rPr>
              <a:t>12-</a:t>
            </a:r>
            <a:fld id="{69E00663-E83C-46E4-AF76-8DE9045E3014}" type="slidenum">
              <a:rPr lang="en-US" sz="1800" b="1">
                <a:solidFill>
                  <a:srgbClr val="FAF199"/>
                </a:solidFill>
                <a:latin typeface="Arial" pitchFamily="34" charset="0"/>
              </a:rPr>
              <a:pPr algn="ctr"/>
              <a:t>26</a:t>
            </a:fld>
            <a:endParaRPr lang="en-US" sz="1800" b="1">
              <a:solidFill>
                <a:srgbClr val="FAF199"/>
              </a:solidFill>
              <a:latin typeface="Arial" pitchFamily="34" charset="0"/>
            </a:endParaRPr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5613"/>
            <a:ext cx="8610600" cy="992187"/>
          </a:xfrm>
        </p:spPr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</a:t>
            </a:r>
            <a:endParaRPr lang="en-GB" sz="2400"/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Import substitution: looking inward but still paying outward</a:t>
            </a:r>
          </a:p>
          <a:p>
            <a:pPr lvl="1" eaLnBrk="1" hangingPunct="1"/>
            <a:r>
              <a:rPr lang="en-US"/>
              <a:t>Tariffs, infant industries, and the theory of protection</a:t>
            </a:r>
          </a:p>
          <a:p>
            <a:pPr eaLnBrk="1" hangingPunct="1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03213"/>
            <a:ext cx="3657600" cy="3887787"/>
          </a:xfrm>
        </p:spPr>
        <p:txBody>
          <a:bodyPr anchor="t"/>
          <a:lstStyle/>
          <a:p>
            <a:pPr eaLnBrk="1" hangingPunct="1"/>
            <a:r>
              <a:rPr lang="en-US" sz="2800"/>
              <a:t>Figure 12.3  </a:t>
            </a:r>
            <a:r>
              <a:rPr lang="en-US" sz="2800" b="0"/>
              <a:t>Import Substitution and the Theory of Protection</a:t>
            </a:r>
            <a:endParaRPr lang="en-GB" sz="2800"/>
          </a:p>
        </p:txBody>
      </p:sp>
      <p:pic>
        <p:nvPicPr>
          <p:cNvPr id="39942" name="Picture 6" descr="fig12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5100" y="304800"/>
            <a:ext cx="4987925" cy="58467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/>
              <a:t>The import substitution (IS) industrialization strategy and results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Protected industries get inefficient and costly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Foreign firms often benefit more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Subsidization of imports of capital goods tilts pattern of industrialization and contributes to balance of payments (BOP) problems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Overvalued exchange rates hurt exports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Does not stimulate self-reliant integrated industrialization</a:t>
            </a:r>
          </a:p>
          <a:p>
            <a:pPr eaLnBrk="1" hangingPunct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  <a:endParaRPr lang="en-GB" sz="2400"/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Tariff Structure and Effective Protection</a:t>
            </a:r>
          </a:p>
          <a:p>
            <a:pPr lvl="1" eaLnBrk="1" hangingPunct="1"/>
            <a:r>
              <a:rPr lang="en-US"/>
              <a:t>Nominal rate of protection</a:t>
            </a:r>
          </a:p>
          <a:p>
            <a:pPr lvl="1" eaLnBrk="1" hangingPunct="1"/>
            <a:r>
              <a:rPr lang="en-US"/>
              <a:t>Effective rate of protection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12.1 Economic Globalization:  An Introduction</a:t>
            </a:r>
            <a:endParaRPr lang="en-GB" sz="2800"/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Globalization- many interpretations</a:t>
            </a:r>
          </a:p>
          <a:p>
            <a:pPr eaLnBrk="1" hangingPunct="1"/>
            <a:r>
              <a:rPr lang="en-US"/>
              <a:t>Core economic meaning- the increased openness of economies to international trade, financial flows, and foreign direct investment</a:t>
            </a:r>
          </a:p>
          <a:p>
            <a:pPr eaLnBrk="1" hangingPunct="1"/>
            <a:r>
              <a:rPr lang="en-US"/>
              <a:t>Concerns with globalization center around the unevenness of the process, and risks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1447800" y="2903538"/>
          <a:ext cx="1993900" cy="1319212"/>
        </p:xfrm>
        <a:graphic>
          <a:graphicData uri="http://schemas.openxmlformats.org/presentationml/2006/ole">
            <p:oleObj spid="_x0000_s1026" name="Equation" r:id="rId4" imgW="634680" imgH="419040" progId="Equation.3">
              <p:embed/>
            </p:oleObj>
          </a:graphicData>
        </a:graphic>
      </p:graphicFrame>
      <p:sp>
        <p:nvSpPr>
          <p:cNvPr id="43014" name="Text Box 4"/>
          <p:cNvSpPr txBox="1">
            <a:spLocks noChangeArrowheads="1"/>
          </p:cNvSpPr>
          <p:nvPr/>
        </p:nvSpPr>
        <p:spPr bwMode="auto">
          <a:xfrm>
            <a:off x="1431925" y="1979613"/>
            <a:ext cx="4103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The nominal tariff rate, </a:t>
            </a:r>
            <a:r>
              <a:rPr lang="en-US" sz="2800" i="1">
                <a:latin typeface="Times New Roman" pitchFamily="18" charset="0"/>
              </a:rPr>
              <a:t>t</a:t>
            </a:r>
            <a:r>
              <a:rPr lang="en-US" sz="2800">
                <a:latin typeface="Times New Roman" pitchFamily="18" charset="0"/>
              </a:rPr>
              <a:t>, is</a:t>
            </a:r>
          </a:p>
        </p:txBody>
      </p:sp>
      <p:sp>
        <p:nvSpPr>
          <p:cNvPr id="43015" name="Text Box 5"/>
          <p:cNvSpPr txBox="1">
            <a:spLocks noChangeArrowheads="1"/>
          </p:cNvSpPr>
          <p:nvPr/>
        </p:nvSpPr>
        <p:spPr bwMode="auto">
          <a:xfrm>
            <a:off x="1508125" y="4570413"/>
            <a:ext cx="51800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</a:t>
            </a:r>
          </a:p>
          <a:p>
            <a:r>
              <a:rPr lang="en-US" sz="2800">
                <a:latin typeface="Times New Roman" pitchFamily="18" charset="0"/>
              </a:rPr>
              <a:t>	</a:t>
            </a:r>
            <a:r>
              <a:rPr lang="en-US" sz="2800" i="1">
                <a:latin typeface="Times New Roman" pitchFamily="18" charset="0"/>
              </a:rPr>
              <a:t>p</a:t>
            </a:r>
            <a:r>
              <a:rPr lang="en-US" sz="2800" i="1" baseline="30000">
                <a:latin typeface="Times New Roman" pitchFamily="18" charset="0"/>
                <a:cs typeface="Times New Roman" pitchFamily="18" charset="0"/>
              </a:rPr>
              <a:t>′</a:t>
            </a:r>
            <a:r>
              <a:rPr lang="en-US" sz="2800">
                <a:latin typeface="Times New Roman" pitchFamily="18" charset="0"/>
              </a:rPr>
              <a:t> is the tariff-inclusive price</a:t>
            </a:r>
          </a:p>
          <a:p>
            <a:r>
              <a:rPr lang="en-US" sz="2800">
                <a:latin typeface="Times New Roman" pitchFamily="18" charset="0"/>
              </a:rPr>
              <a:t>	</a:t>
            </a:r>
            <a:r>
              <a:rPr lang="en-US" sz="2800" i="1">
                <a:latin typeface="Times New Roman" pitchFamily="18" charset="0"/>
              </a:rPr>
              <a:t>p</a:t>
            </a:r>
            <a:r>
              <a:rPr lang="en-US" sz="2800">
                <a:latin typeface="Times New Roman" pitchFamily="18" charset="0"/>
              </a:rPr>
              <a:t> is the free trade price</a:t>
            </a:r>
          </a:p>
        </p:txBody>
      </p:sp>
      <p:sp>
        <p:nvSpPr>
          <p:cNvPr id="43016" name="Text Box 6"/>
          <p:cNvSpPr txBox="1">
            <a:spLocks noChangeArrowheads="1"/>
          </p:cNvSpPr>
          <p:nvPr/>
        </p:nvSpPr>
        <p:spPr bwMode="auto">
          <a:xfrm>
            <a:off x="3962400" y="32004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(12.1)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1408113" y="2819400"/>
          <a:ext cx="1993900" cy="1233488"/>
        </p:xfrm>
        <a:graphic>
          <a:graphicData uri="http://schemas.openxmlformats.org/presentationml/2006/ole">
            <p:oleObj spid="_x0000_s2050" name="Equation" r:id="rId4" imgW="634680" imgH="393480" progId="Equation.3">
              <p:embed/>
            </p:oleObj>
          </a:graphicData>
        </a:graphic>
      </p:graphicFrame>
      <p:sp>
        <p:nvSpPr>
          <p:cNvPr id="44038" name="Text Box 4"/>
          <p:cNvSpPr txBox="1">
            <a:spLocks noChangeArrowheads="1"/>
          </p:cNvSpPr>
          <p:nvPr/>
        </p:nvSpPr>
        <p:spPr bwMode="auto">
          <a:xfrm>
            <a:off x="1447800" y="2286000"/>
            <a:ext cx="4260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The effective tariff rate, g, is</a:t>
            </a:r>
          </a:p>
        </p:txBody>
      </p:sp>
      <p:sp>
        <p:nvSpPr>
          <p:cNvPr id="44039" name="Text Box 5"/>
          <p:cNvSpPr txBox="1">
            <a:spLocks noChangeArrowheads="1"/>
          </p:cNvSpPr>
          <p:nvPr/>
        </p:nvSpPr>
        <p:spPr bwMode="auto">
          <a:xfrm>
            <a:off x="1508125" y="3962400"/>
            <a:ext cx="661193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</a:t>
            </a:r>
          </a:p>
          <a:p>
            <a:r>
              <a:rPr lang="en-US" sz="2800">
                <a:latin typeface="Times New Roman" pitchFamily="18" charset="0"/>
              </a:rPr>
              <a:t>	</a:t>
            </a:r>
            <a:r>
              <a:rPr lang="en-US" sz="2800" i="1">
                <a:latin typeface="Times New Roman" pitchFamily="18" charset="0"/>
              </a:rPr>
              <a:t>v</a:t>
            </a:r>
            <a:r>
              <a:rPr lang="en-US" sz="2800" i="1" baseline="30000">
                <a:latin typeface="Times New Roman" pitchFamily="18" charset="0"/>
                <a:cs typeface="Times New Roman" pitchFamily="18" charset="0"/>
              </a:rPr>
              <a:t>′</a:t>
            </a:r>
            <a:r>
              <a:rPr lang="en-US" sz="2800">
                <a:latin typeface="Times New Roman" pitchFamily="18" charset="0"/>
              </a:rPr>
              <a:t> is the value added per unit of output,</a:t>
            </a:r>
          </a:p>
          <a:p>
            <a:r>
              <a:rPr lang="en-US" sz="2800">
                <a:latin typeface="Times New Roman" pitchFamily="18" charset="0"/>
              </a:rPr>
              <a:t>	inclusive of the tariff</a:t>
            </a:r>
          </a:p>
          <a:p>
            <a:r>
              <a:rPr lang="en-US" sz="2800">
                <a:latin typeface="Times New Roman" pitchFamily="18" charset="0"/>
              </a:rPr>
              <a:t>	</a:t>
            </a:r>
            <a:r>
              <a:rPr lang="en-US" sz="2800" i="1">
                <a:latin typeface="Times New Roman" pitchFamily="18" charset="0"/>
              </a:rPr>
              <a:t>v</a:t>
            </a:r>
            <a:r>
              <a:rPr lang="en-US" sz="2800">
                <a:latin typeface="Times New Roman" pitchFamily="18" charset="0"/>
              </a:rPr>
              <a:t> is the value added per unit of output</a:t>
            </a:r>
          </a:p>
          <a:p>
            <a:r>
              <a:rPr lang="en-US" sz="2800">
                <a:latin typeface="Times New Roman" pitchFamily="18" charset="0"/>
              </a:rPr>
              <a:t>	under free trade</a:t>
            </a:r>
          </a:p>
        </p:txBody>
      </p:sp>
      <p:sp>
        <p:nvSpPr>
          <p:cNvPr id="44040" name="Text Box 6"/>
          <p:cNvSpPr txBox="1">
            <a:spLocks noChangeArrowheads="1"/>
          </p:cNvSpPr>
          <p:nvPr/>
        </p:nvSpPr>
        <p:spPr bwMode="auto">
          <a:xfrm>
            <a:off x="3962400" y="3276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18" charset="0"/>
              </a:rPr>
              <a:t>(12.2)</a:t>
            </a:r>
          </a:p>
        </p:txBody>
      </p:sp>
      <p:sp>
        <p:nvSpPr>
          <p:cNvPr id="44041" name="Text Box 8"/>
          <p:cNvSpPr txBox="1">
            <a:spLocks noChangeArrowheads="1"/>
          </p:cNvSpPr>
          <p:nvPr/>
        </p:nvSpPr>
        <p:spPr bwMode="auto">
          <a:xfrm>
            <a:off x="533400" y="1752600"/>
            <a:ext cx="6569075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2800"/>
              <a:t>Tariff Structures and Effective Protection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  <a:endParaRPr lang="en-GB" sz="2400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Standard argument for tariff protection</a:t>
            </a:r>
          </a:p>
          <a:p>
            <a:pPr lvl="1" eaLnBrk="1" hangingPunct="1"/>
            <a:r>
              <a:rPr lang="en-US" sz="2000"/>
              <a:t>Sources of revenue</a:t>
            </a:r>
          </a:p>
          <a:p>
            <a:pPr lvl="1" eaLnBrk="1" hangingPunct="1"/>
            <a:r>
              <a:rPr lang="en-US" sz="2000"/>
              <a:t>Response to chronic BOP problems</a:t>
            </a:r>
          </a:p>
          <a:p>
            <a:pPr lvl="1" eaLnBrk="1" hangingPunct="1"/>
            <a:r>
              <a:rPr lang="en-US" sz="2000"/>
              <a:t>Help foster industrial self-reliance (general IS)</a:t>
            </a:r>
          </a:p>
          <a:p>
            <a:pPr lvl="1" eaLnBrk="1" hangingPunct="1"/>
            <a:r>
              <a:rPr lang="en-US" sz="2000"/>
              <a:t>Greater control over economic destinies</a:t>
            </a:r>
          </a:p>
          <a:p>
            <a:pPr eaLnBrk="1" hangingPunct="1"/>
            <a:r>
              <a:rPr lang="en-US"/>
              <a:t>Must be applied selectively and wisely</a:t>
            </a:r>
          </a:p>
          <a:p>
            <a:pPr eaLnBrk="1" hangingPunct="1"/>
            <a:r>
              <a:rPr lang="en-US"/>
              <a:t>Infant industry protection argument</a:t>
            </a:r>
          </a:p>
          <a:p>
            <a:pPr lvl="1" eaLnBrk="1" hangingPunct="1"/>
            <a:r>
              <a:rPr lang="en-US" sz="2000"/>
              <a:t>Many examples of perceived failures, but some success in East Asia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</a:t>
            </a:r>
            <a:endParaRPr lang="en-GB" sz="2400"/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Foreign-exchange rates, exchange controls, and the devaluation decision</a:t>
            </a:r>
          </a:p>
          <a:p>
            <a:pPr lvl="1" eaLnBrk="1" hangingPunct="1"/>
            <a:r>
              <a:rPr lang="en-US" sz="2000"/>
              <a:t>Developing country currencies have often been overvalued (excess of local demand over available exchange) </a:t>
            </a:r>
          </a:p>
          <a:p>
            <a:pPr lvl="1" eaLnBrk="1" hangingPunct="1"/>
            <a:r>
              <a:rPr lang="en-US" sz="2000"/>
              <a:t>A developing country can devalue currency, or</a:t>
            </a:r>
          </a:p>
          <a:p>
            <a:pPr lvl="1" eaLnBrk="1" hangingPunct="1"/>
            <a:r>
              <a:rPr lang="en-US" sz="2000"/>
              <a:t>Can run down reserves</a:t>
            </a:r>
          </a:p>
          <a:p>
            <a:pPr lvl="1" eaLnBrk="1" hangingPunct="1"/>
            <a:r>
              <a:rPr lang="en-US" sz="2000"/>
              <a:t>Can curtail excess demand through taxes, tariffs, dual exchange rates</a:t>
            </a:r>
          </a:p>
          <a:p>
            <a:pPr lvl="1" eaLnBrk="1" hangingPunct="1"/>
            <a:r>
              <a:rPr lang="en-US" sz="2000"/>
              <a:t>Can use exchange controls</a:t>
            </a:r>
          </a:p>
          <a:p>
            <a:pPr lvl="1" eaLnBrk="1" hangingPunct="1"/>
            <a:r>
              <a:rPr lang="en-US" sz="2000"/>
              <a:t>Can switch to freely convertible foreign exchange</a:t>
            </a:r>
          </a:p>
          <a:p>
            <a:pPr lvl="2"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12.4  </a:t>
            </a:r>
            <a:r>
              <a:rPr lang="en-US" sz="2400" b="0"/>
              <a:t>Free-Market and Controlled Rates of Foreign Exchange</a:t>
            </a:r>
            <a:endParaRPr lang="en-GB" sz="2400"/>
          </a:p>
        </p:txBody>
      </p:sp>
      <p:pic>
        <p:nvPicPr>
          <p:cNvPr id="48134" name="Picture 6" descr="fig12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447800"/>
            <a:ext cx="6396038" cy="47736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  <a:endParaRPr lang="en-GB" sz="2400"/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Chronic payments deficits can be ameliorated by a currency devaluation</a:t>
            </a:r>
          </a:p>
          <a:p>
            <a:pPr lvl="1" eaLnBrk="1" hangingPunct="1"/>
            <a:r>
              <a:rPr lang="en-US"/>
              <a:t>Difference between depreciation and devaluation</a:t>
            </a:r>
          </a:p>
          <a:p>
            <a:pPr lvl="1" eaLnBrk="1" hangingPunct="1"/>
            <a:r>
              <a:rPr lang="en-US"/>
              <a:t>Higher import prices result in an inflationary wage-price spiral</a:t>
            </a:r>
          </a:p>
          <a:p>
            <a:pPr lvl="1" eaLnBrk="1" hangingPunct="1"/>
            <a:r>
              <a:rPr lang="en-US"/>
              <a:t>Distributional effects</a:t>
            </a:r>
          </a:p>
          <a:p>
            <a:pPr lvl="1" eaLnBrk="1" hangingPunct="1">
              <a:buFontTx/>
              <a:buNone/>
            </a:pPr>
            <a:endParaRPr lang="en-US"/>
          </a:p>
          <a:p>
            <a:pPr lvl="1" eaLnBrk="1" hangingPunct="1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400"/>
              <a:t>Trade Optimists and Trade Pessimists:  Summarizing the Traditional Debate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Trade pessimist arguments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Limited growth of world demand for primary exports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Secular deterioration in terms of trade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Specializing in comparative advantage inhibits industrialization, skills accumulation, and entrepreneurship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Rise of “new protectionism”; WTO benefits limited in practice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12.5 Traditional Trade Strategies for Development: Export Promotion versus Import Substitution (cont’d)</a:t>
            </a:r>
            <a:endParaRPr lang="en-GB" sz="2400"/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100"/>
              <a:t>Trade optimist arguments - trade liberalization: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Promotes competition and efficiency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Generates pressure for product improvement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Accelerates overall growth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Attracts foreign capital and expertise, which are in scarce supply in most developing countries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Generates foreign exchange to use for food imports if agricultural sector lags behind or suffers natural catastrophes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Eliminates distortions caused by government interventions including corruption and rent-seeking activities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Promotes equal access to scarce resources,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Enables developing countries to take full advantage of reforms under the WTO</a:t>
            </a:r>
          </a:p>
          <a:p>
            <a:pPr lvl="1" eaLnBrk="1" hangingPunct="1"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305800" cy="1143000"/>
          </a:xfrm>
        </p:spPr>
        <p:txBody>
          <a:bodyPr anchor="ctr"/>
          <a:lstStyle/>
          <a:p>
            <a:pPr eaLnBrk="1" hangingPunct="1"/>
            <a:r>
              <a:rPr lang="en-US" sz="2100"/>
              <a:t>Export-Oriented Industrialization Strategy: Some arguments in the literature on why, in principle, it could be effective: 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76400"/>
            <a:ext cx="8001000" cy="4953000"/>
          </a:xfrm>
        </p:spPr>
        <p:txBody>
          <a:bodyPr rIns="91440"/>
          <a:lstStyle/>
          <a:p>
            <a:pPr eaLnBrk="1" hangingPunct="1"/>
            <a:r>
              <a:rPr lang="en-US" sz="1800"/>
              <a:t>There are market failures in transfer of innovations</a:t>
            </a:r>
          </a:p>
          <a:p>
            <a:pPr eaLnBrk="1" hangingPunct="1"/>
            <a:r>
              <a:rPr lang="en-US" sz="1800"/>
              <a:t>Coordination failures may make industrialization problematic </a:t>
            </a:r>
          </a:p>
          <a:p>
            <a:pPr eaLnBrk="1" hangingPunct="1"/>
            <a:r>
              <a:rPr lang="en-US" sz="1800"/>
              <a:t>Export expansion may facilitate technology transfer through contacts with foreign firms, industry spillovers, scale economies</a:t>
            </a:r>
          </a:p>
          <a:p>
            <a:pPr eaLnBrk="1" hangingPunct="1"/>
            <a:r>
              <a:rPr lang="en-US" sz="1800"/>
              <a:t>There may be learning by doing (or “watching”) effects in manufacturing sectors</a:t>
            </a:r>
          </a:p>
          <a:p>
            <a:pPr eaLnBrk="1" hangingPunct="1"/>
            <a:r>
              <a:rPr lang="en-US" sz="1800"/>
              <a:t>Performance is rigorously tested when firms attempt to export</a:t>
            </a:r>
          </a:p>
          <a:p>
            <a:pPr eaLnBrk="1" hangingPunct="1"/>
            <a:r>
              <a:rPr lang="en-US" sz="1800"/>
              <a:t>Export targets more visible; focus on manageable problems</a:t>
            </a:r>
          </a:p>
          <a:p>
            <a:pPr eaLnBrk="1" hangingPunct="1"/>
            <a:r>
              <a:rPr lang="en-US" sz="1800"/>
              <a:t>Hausmann, Hwang, and Rodrik: exporting a mix of goods more typical for higher-income countries predicts higher growth</a:t>
            </a:r>
          </a:p>
          <a:p>
            <a:pPr eaLnBrk="1" hangingPunct="1"/>
            <a:r>
              <a:rPr lang="en-US" sz="1800"/>
              <a:t>Thus, export oriented industrial policy may help overcome market failures in the process of technological progress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457200"/>
            <a:ext cx="8153400" cy="992188"/>
          </a:xfrm>
        </p:spPr>
        <p:txBody>
          <a:bodyPr anchor="ctr"/>
          <a:lstStyle/>
          <a:p>
            <a:pPr eaLnBrk="1" hangingPunct="1"/>
            <a:r>
              <a:rPr lang="en-US" sz="2800"/>
              <a:t>12.6 The Industrialization Strategy Approach to Export Policy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lvl="1" eaLnBrk="1" hangingPunct="1"/>
            <a:r>
              <a:rPr lang="en-US" sz="2100"/>
              <a:t>Focus on government interventions to encourage exports, especially those with higher skill and technology content (industrial policy)</a:t>
            </a:r>
          </a:p>
          <a:p>
            <a:pPr lvl="1" eaLnBrk="1" hangingPunct="1"/>
            <a:r>
              <a:rPr lang="en-US" sz="2100"/>
              <a:t>Problem: without proper attention to incentives, industrial policies may be counterproductive too</a:t>
            </a:r>
          </a:p>
          <a:p>
            <a:pPr lvl="1" eaLnBrk="1" hangingPunct="1"/>
            <a:r>
              <a:rPr lang="en-US" sz="2100"/>
              <a:t>WTO rules and industrial policies – gray areas remain</a:t>
            </a:r>
          </a:p>
          <a:p>
            <a:pPr lvl="1" eaLnBrk="1" hangingPunct="1"/>
            <a:r>
              <a:rPr lang="en-US" sz="2100"/>
              <a:t>Problem: level of competence and political authority of governments to carry out policies effectively</a:t>
            </a:r>
          </a:p>
          <a:p>
            <a:pPr lvl="1" eaLnBrk="1" hangingPunct="1"/>
            <a:r>
              <a:rPr lang="en-US" sz="2100"/>
              <a:t>Policy approaches are addressed in case studies of Taiwan (Chapter 12) and South Korea (Chapter 13)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12.2 International Trade: Some Key Issues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000"/>
              <a:t>Many developing countries rely heavily on exports of primary products with attendant risks and uncertainty</a:t>
            </a:r>
          </a:p>
          <a:p>
            <a:pPr eaLnBrk="1" hangingPunct="1"/>
            <a:r>
              <a:rPr lang="en-US" sz="2000"/>
              <a:t>Many developing countries also rely heavily on imports (typically of machinery, capital goods, intermediate producer goods, and consumer products)</a:t>
            </a:r>
          </a:p>
          <a:p>
            <a:pPr eaLnBrk="1" hangingPunct="1"/>
            <a:r>
              <a:rPr lang="en-US" sz="2000"/>
              <a:t>Many developing countries have chronic deficits on current and capital accounts which depletes their reserves, causes currency instability, and may slow economic growth</a:t>
            </a:r>
          </a:p>
          <a:p>
            <a:pPr eaLnBrk="1" hangingPunct="1"/>
            <a:r>
              <a:rPr lang="en-US" sz="2000"/>
              <a:t>Recently many developing countries sought to promote exports and accumulate large foreign exchange reserves to cushion against crises - spurring new policy debates</a:t>
            </a:r>
          </a:p>
          <a:p>
            <a:pPr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12.7 South-South Trade and Economic Integration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/>
              <a:t>Economic Integration:  Theory and Practice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The growth of trade among developing countries.  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Integration encourages rational division of labor among a group of countries and increases market size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Provides opportunities for a coordinated industrial strategy to exploit economies of scale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Trade creation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Trade diversion</a:t>
            </a:r>
          </a:p>
          <a:p>
            <a:pPr eaLnBrk="1" hangingPunct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12.7 South-South Trade and Economic Integration</a:t>
            </a:r>
            <a:endParaRPr lang="en-GB" sz="2400"/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400"/>
              <a:t>Regional trading blocs and the globalization of trade</a:t>
            </a:r>
          </a:p>
          <a:p>
            <a:pPr lvl="1" eaLnBrk="1" hangingPunct="1"/>
            <a:r>
              <a:rPr lang="en-US" sz="2000"/>
              <a:t>NAFTA</a:t>
            </a:r>
          </a:p>
          <a:p>
            <a:pPr lvl="1" eaLnBrk="1" hangingPunct="1"/>
            <a:r>
              <a:rPr lang="en-US" sz="2000"/>
              <a:t>MERCOSUR</a:t>
            </a:r>
          </a:p>
          <a:p>
            <a:pPr lvl="1" eaLnBrk="1" hangingPunct="1"/>
            <a:r>
              <a:rPr lang="en-US" sz="2000"/>
              <a:t>SADC</a:t>
            </a:r>
          </a:p>
          <a:p>
            <a:pPr lvl="1" eaLnBrk="1" hangingPunct="1"/>
            <a:r>
              <a:rPr lang="en-US" sz="2000"/>
              <a:t>ASEAN</a:t>
            </a:r>
          </a:p>
          <a:p>
            <a:pPr lvl="1" eaLnBrk="1" hangingPunct="1"/>
            <a:r>
              <a:rPr lang="en-US" sz="2000"/>
              <a:t>Local  conditions matter</a:t>
            </a:r>
          </a:p>
          <a:p>
            <a:pPr lvl="1" eaLnBrk="1" hangingPunct="1"/>
            <a:r>
              <a:rPr lang="en-US" sz="2000"/>
              <a:t>Still not fully answered: Do blocs promote growth or retard the progress of globalization</a:t>
            </a:r>
          </a:p>
          <a:p>
            <a:pPr lvl="1" eaLnBrk="1" hangingPunct="1">
              <a:buFontTx/>
              <a:buNone/>
            </a:pPr>
            <a:endParaRPr lang="en-US" sz="2000"/>
          </a:p>
          <a:p>
            <a:pPr lvl="1" eaLnBrk="1" hangingPunct="1"/>
            <a:endParaRPr lang="en-US" sz="2000"/>
          </a:p>
          <a:p>
            <a:pPr eaLnBrk="1" hangingPunct="1"/>
            <a:endParaRPr lang="en-GB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/>
              <a:t>12.8 Trade Policies of Developed Countries: The Need for Reform and Resistance to New Protectionist Pressures</a:t>
            </a:r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Rich-nation economic and commercial policies matter for developing countries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Tariff and </a:t>
            </a:r>
            <a:r>
              <a:rPr lang="en-US" sz="1800" i="1"/>
              <a:t>non-tariff </a:t>
            </a:r>
            <a:r>
              <a:rPr lang="en-US" sz="1800"/>
              <a:t>barriers to developing country exports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Adjustment assistance for displaced workers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/>
              <a:t>General impact of economic policy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World Trade Organization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Despite 8 liberalization rounds over 50 years, trade barriers remain in place in agriculture; and, through various mechanisms, to a degree in other sectors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Doha Development Round begun 2001 tilted the nominal focus to needs of developing world; but talks remained stalled through the end of 2010, a self-imposed deadline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04800"/>
            <a:ext cx="8610600" cy="992188"/>
          </a:xfrm>
        </p:spPr>
        <p:txBody>
          <a:bodyPr anchor="ctr"/>
          <a:lstStyle/>
          <a:p>
            <a:pPr eaLnBrk="1" hangingPunct="1"/>
            <a:r>
              <a:rPr lang="en-US" sz="2800"/>
              <a:t>Figure 12.5  </a:t>
            </a:r>
            <a:r>
              <a:rPr lang="en-US" sz="2800" b="0"/>
              <a:t>Effective Tariff Faced by Income Groups, 1997-1998</a:t>
            </a:r>
            <a:endParaRPr lang="en-US" sz="2800"/>
          </a:p>
        </p:txBody>
      </p:sp>
      <p:pic>
        <p:nvPicPr>
          <p:cNvPr id="57350" name="Picture 6" descr="fig12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676400"/>
            <a:ext cx="6980238" cy="4194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</a:t>
            </a:r>
          </a:p>
        </p:txBody>
      </p:sp>
      <p:sp>
        <p:nvSpPr>
          <p:cNvPr id="59397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Absolute advantage</a:t>
            </a:r>
          </a:p>
          <a:p>
            <a:pPr eaLnBrk="1" hangingPunct="1"/>
            <a:r>
              <a:rPr lang="en-US" sz="2000"/>
              <a:t>Autarky </a:t>
            </a:r>
          </a:p>
          <a:p>
            <a:pPr eaLnBrk="1" hangingPunct="1"/>
            <a:r>
              <a:rPr lang="en-US" sz="2000"/>
              <a:t>Balanced trade</a:t>
            </a:r>
          </a:p>
          <a:p>
            <a:pPr eaLnBrk="1" hangingPunct="1"/>
            <a:r>
              <a:rPr lang="en-US" sz="2000"/>
              <a:t>Barter transactions</a:t>
            </a:r>
          </a:p>
          <a:p>
            <a:pPr eaLnBrk="1" hangingPunct="1"/>
            <a:r>
              <a:rPr lang="en-US" sz="2000"/>
              <a:t>Capital account</a:t>
            </a:r>
          </a:p>
          <a:p>
            <a:pPr eaLnBrk="1" hangingPunct="1"/>
            <a:r>
              <a:rPr lang="en-US" sz="2000"/>
              <a:t>Commodity terms of trade</a:t>
            </a:r>
          </a:p>
          <a:p>
            <a:pPr eaLnBrk="1" hangingPunct="1"/>
            <a:r>
              <a:rPr lang="en-US" sz="2000"/>
              <a:t>Common Market</a:t>
            </a:r>
          </a:p>
        </p:txBody>
      </p:sp>
      <p:sp>
        <p:nvSpPr>
          <p:cNvPr id="59398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Comparative advantage</a:t>
            </a:r>
          </a:p>
          <a:p>
            <a:pPr eaLnBrk="1" hangingPunct="1"/>
            <a:r>
              <a:rPr lang="en-US" sz="2000"/>
              <a:t>Current account</a:t>
            </a:r>
          </a:p>
          <a:p>
            <a:pPr eaLnBrk="1" hangingPunct="1"/>
            <a:r>
              <a:rPr lang="en-US" sz="2000"/>
              <a:t>Customs Union</a:t>
            </a:r>
          </a:p>
          <a:p>
            <a:pPr eaLnBrk="1" hangingPunct="1"/>
            <a:r>
              <a:rPr lang="en-US" sz="2000"/>
              <a:t>Depreciation</a:t>
            </a:r>
          </a:p>
          <a:p>
            <a:pPr eaLnBrk="1" hangingPunct="1"/>
            <a:r>
              <a:rPr lang="en-US" sz="2000"/>
              <a:t>Devaluation</a:t>
            </a:r>
          </a:p>
          <a:p>
            <a:pPr eaLnBrk="1" hangingPunct="1"/>
            <a:r>
              <a:rPr lang="en-US" sz="2000"/>
              <a:t>Dual exchange rate </a:t>
            </a:r>
          </a:p>
          <a:p>
            <a:pPr eaLnBrk="1" hangingPunct="1"/>
            <a:r>
              <a:rPr lang="en-US" sz="2000"/>
              <a:t>Economic Integration</a:t>
            </a:r>
          </a:p>
          <a:p>
            <a:pPr eaLnBrk="1" hangingPunct="1"/>
            <a:r>
              <a:rPr lang="en-US" sz="2000"/>
              <a:t>Economic Unions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Effective Rate of Protection</a:t>
            </a:r>
          </a:p>
          <a:p>
            <a:pPr eaLnBrk="1" hangingPunct="1"/>
            <a:r>
              <a:rPr lang="en-US" sz="2000"/>
              <a:t>Enclave economies</a:t>
            </a:r>
          </a:p>
          <a:p>
            <a:pPr eaLnBrk="1" hangingPunct="1"/>
            <a:r>
              <a:rPr lang="en-US" sz="2000"/>
              <a:t>Exchange Control</a:t>
            </a:r>
          </a:p>
          <a:p>
            <a:pPr eaLnBrk="1" hangingPunct="1"/>
            <a:r>
              <a:rPr lang="en-US" sz="2000"/>
              <a:t>Export dependence</a:t>
            </a:r>
          </a:p>
          <a:p>
            <a:pPr eaLnBrk="1" hangingPunct="1"/>
            <a:r>
              <a:rPr lang="en-US" sz="2000"/>
              <a:t>Export earnings instability</a:t>
            </a:r>
          </a:p>
          <a:p>
            <a:pPr eaLnBrk="1" hangingPunct="1"/>
            <a:r>
              <a:rPr lang="en-US" sz="2000"/>
              <a:t>Factor endowment trade theory</a:t>
            </a:r>
          </a:p>
        </p:txBody>
      </p:sp>
      <p:sp>
        <p:nvSpPr>
          <p:cNvPr id="60422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Factor price equalization</a:t>
            </a:r>
          </a:p>
          <a:p>
            <a:pPr eaLnBrk="1" hangingPunct="1"/>
            <a:r>
              <a:rPr lang="en-US" sz="2000"/>
              <a:t>Flexible exchange rate</a:t>
            </a:r>
          </a:p>
          <a:p>
            <a:pPr eaLnBrk="1" hangingPunct="1"/>
            <a:r>
              <a:rPr lang="en-US" sz="2000"/>
              <a:t>Foreign-exchange earnings</a:t>
            </a:r>
          </a:p>
          <a:p>
            <a:pPr eaLnBrk="1" hangingPunct="1"/>
            <a:r>
              <a:rPr lang="en-US" sz="2000"/>
              <a:t>Free market exchange rate</a:t>
            </a:r>
          </a:p>
          <a:p>
            <a:pPr eaLnBrk="1" hangingPunct="1"/>
            <a:r>
              <a:rPr lang="en-US" sz="2000"/>
              <a:t>Free trade</a:t>
            </a:r>
          </a:p>
          <a:p>
            <a:pPr eaLnBrk="1" hangingPunct="1"/>
            <a:r>
              <a:rPr lang="en-US" sz="2000"/>
              <a:t>Free trade area</a:t>
            </a:r>
          </a:p>
          <a:p>
            <a:pPr eaLnBrk="1" hangingPunct="1"/>
            <a:endParaRPr lang="en-US" sz="2000"/>
          </a:p>
          <a:p>
            <a:pPr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6144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Gains from trade</a:t>
            </a:r>
          </a:p>
          <a:p>
            <a:pPr eaLnBrk="1" hangingPunct="1"/>
            <a:r>
              <a:rPr lang="en-US" sz="2000"/>
              <a:t>General Agreement on Tariffs and Trade (GATT Globalization</a:t>
            </a:r>
          </a:p>
          <a:p>
            <a:pPr eaLnBrk="1" hangingPunct="1"/>
            <a:r>
              <a:rPr lang="en-US" sz="2000"/>
              <a:t>Globalization</a:t>
            </a:r>
          </a:p>
          <a:p>
            <a:pPr eaLnBrk="1" hangingPunct="1"/>
            <a:r>
              <a:rPr lang="en-US" sz="2000"/>
              <a:t>Growth poles</a:t>
            </a:r>
          </a:p>
          <a:p>
            <a:pPr eaLnBrk="1" hangingPunct="1"/>
            <a:r>
              <a:rPr lang="en-US" sz="2000"/>
              <a:t>Import substitution </a:t>
            </a:r>
          </a:p>
          <a:p>
            <a:pPr eaLnBrk="1" hangingPunct="1"/>
            <a:r>
              <a:rPr lang="en-US" sz="2000"/>
              <a:t>Income elasticity of demand</a:t>
            </a:r>
          </a:p>
          <a:p>
            <a:pPr eaLnBrk="1" hangingPunct="1"/>
            <a:endParaRPr lang="en-US" sz="2000"/>
          </a:p>
          <a:p>
            <a:pPr eaLnBrk="1" hangingPunct="1"/>
            <a:endParaRPr lang="en-US" sz="2000"/>
          </a:p>
        </p:txBody>
      </p:sp>
      <p:sp>
        <p:nvSpPr>
          <p:cNvPr id="6144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Increasing returns</a:t>
            </a:r>
          </a:p>
          <a:p>
            <a:pPr eaLnBrk="1" hangingPunct="1"/>
            <a:r>
              <a:rPr lang="en-US" sz="2000"/>
              <a:t>Industrialization Strategy Approach </a:t>
            </a:r>
          </a:p>
          <a:p>
            <a:pPr eaLnBrk="1" hangingPunct="1"/>
            <a:r>
              <a:rPr lang="en-US" sz="2000"/>
              <a:t>Industrial policy</a:t>
            </a:r>
          </a:p>
          <a:p>
            <a:pPr eaLnBrk="1" hangingPunct="1"/>
            <a:r>
              <a:rPr lang="en-US" sz="2000"/>
              <a:t>Infant industry</a:t>
            </a:r>
          </a:p>
          <a:p>
            <a:pPr eaLnBrk="1" hangingPunct="1"/>
            <a:r>
              <a:rPr lang="en-US" sz="2000"/>
              <a:t>International commodity agreements</a:t>
            </a:r>
          </a:p>
          <a:p>
            <a:pPr eaLnBrk="1" hangingPunct="1"/>
            <a:r>
              <a:rPr lang="en-US" sz="2000"/>
              <a:t>Inward-looking development policies</a:t>
            </a:r>
          </a:p>
          <a:p>
            <a:pPr eaLnBrk="1" hangingPunct="1"/>
            <a:endParaRPr lang="en-US" sz="2000"/>
          </a:p>
          <a:p>
            <a:pPr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Managed float</a:t>
            </a:r>
          </a:p>
          <a:p>
            <a:pPr eaLnBrk="1" hangingPunct="1"/>
            <a:r>
              <a:rPr lang="en-US" sz="2000"/>
              <a:t>Monopolistic market control </a:t>
            </a:r>
          </a:p>
          <a:p>
            <a:pPr eaLnBrk="1" hangingPunct="1"/>
            <a:r>
              <a:rPr lang="en-US" sz="2000"/>
              <a:t>Multifiber Arrangement (MFA)</a:t>
            </a:r>
          </a:p>
          <a:p>
            <a:pPr eaLnBrk="1" hangingPunct="1"/>
            <a:r>
              <a:rPr lang="en-US" sz="2000"/>
              <a:t>New protectionism</a:t>
            </a:r>
          </a:p>
          <a:p>
            <a:pPr eaLnBrk="1" hangingPunct="1"/>
            <a:r>
              <a:rPr lang="en-US" sz="2000"/>
              <a:t>Nominal rate of protection</a:t>
            </a:r>
          </a:p>
          <a:p>
            <a:pPr eaLnBrk="1" hangingPunct="1"/>
            <a:r>
              <a:rPr lang="en-US" sz="2000"/>
              <a:t>Nontariff trade barriers </a:t>
            </a:r>
          </a:p>
          <a:p>
            <a:pPr eaLnBrk="1" hangingPunct="1"/>
            <a:r>
              <a:rPr lang="en-US" sz="2000"/>
              <a:t>North-South trade models </a:t>
            </a:r>
          </a:p>
          <a:p>
            <a:pPr eaLnBrk="1" hangingPunct="1">
              <a:buFontTx/>
              <a:buNone/>
            </a:pPr>
            <a:endParaRPr lang="en-US" sz="2000"/>
          </a:p>
          <a:p>
            <a:pPr eaLnBrk="1" hangingPunct="1"/>
            <a:endParaRPr lang="en-US" sz="2000"/>
          </a:p>
        </p:txBody>
      </p:sp>
      <p:sp>
        <p:nvSpPr>
          <p:cNvPr id="6247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Official exchange rate</a:t>
            </a:r>
          </a:p>
          <a:p>
            <a:pPr eaLnBrk="1" hangingPunct="1"/>
            <a:r>
              <a:rPr lang="en-US" sz="2000"/>
              <a:t>Oligopolistic market control</a:t>
            </a:r>
          </a:p>
          <a:p>
            <a:pPr eaLnBrk="1" hangingPunct="1"/>
            <a:r>
              <a:rPr lang="en-US" sz="2000"/>
              <a:t>Outward-looking development policies</a:t>
            </a:r>
          </a:p>
          <a:p>
            <a:pPr eaLnBrk="1" hangingPunct="1"/>
            <a:r>
              <a:rPr lang="en-US" sz="2000"/>
              <a:t>Overvalued exchange rate</a:t>
            </a:r>
          </a:p>
          <a:p>
            <a:pPr eaLnBrk="1" hangingPunct="1"/>
            <a:r>
              <a:rPr lang="en-US" sz="2000"/>
              <a:t>Parallel exchange rate</a:t>
            </a:r>
          </a:p>
          <a:p>
            <a:pPr eaLnBrk="1" hangingPunct="1"/>
            <a:r>
              <a:rPr lang="en-US" sz="2000"/>
              <a:t>Prebisch-Singer thesis</a:t>
            </a:r>
          </a:p>
          <a:p>
            <a:pPr eaLnBrk="1" hangingPunct="1"/>
            <a:endParaRPr lang="en-US" sz="2000"/>
          </a:p>
          <a:p>
            <a:pPr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Price elasticity of demand</a:t>
            </a:r>
          </a:p>
          <a:p>
            <a:pPr eaLnBrk="1" hangingPunct="1"/>
            <a:r>
              <a:rPr lang="en-US" sz="2000"/>
              <a:t>Primary products </a:t>
            </a:r>
          </a:p>
          <a:p>
            <a:pPr eaLnBrk="1" hangingPunct="1"/>
            <a:r>
              <a:rPr lang="en-US" sz="2000"/>
              <a:t>Product Cycle </a:t>
            </a:r>
          </a:p>
          <a:p>
            <a:pPr eaLnBrk="1" hangingPunct="1"/>
            <a:r>
              <a:rPr lang="en-US" sz="2000"/>
              <a:t>Product differentiation</a:t>
            </a:r>
          </a:p>
          <a:p>
            <a:pPr eaLnBrk="1" hangingPunct="1"/>
            <a:r>
              <a:rPr lang="en-US" sz="2000"/>
              <a:t>Quotas</a:t>
            </a:r>
          </a:p>
          <a:p>
            <a:pPr eaLnBrk="1" hangingPunct="1"/>
            <a:r>
              <a:rPr lang="en-US" sz="2000"/>
              <a:t>Regional trading bloc</a:t>
            </a:r>
          </a:p>
          <a:p>
            <a:pPr eaLnBrk="1" hangingPunct="1"/>
            <a:r>
              <a:rPr lang="en-US" sz="2000"/>
              <a:t>Rent</a:t>
            </a:r>
          </a:p>
          <a:p>
            <a:pPr eaLnBrk="1" hangingPunct="1"/>
            <a:endParaRPr lang="en-US" sz="2000"/>
          </a:p>
        </p:txBody>
      </p:sp>
      <p:sp>
        <p:nvSpPr>
          <p:cNvPr id="6349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Returns to scale</a:t>
            </a:r>
          </a:p>
          <a:p>
            <a:pPr eaLnBrk="1" hangingPunct="1"/>
            <a:r>
              <a:rPr lang="en-US" sz="2000"/>
              <a:t>Risk</a:t>
            </a:r>
          </a:p>
          <a:p>
            <a:pPr eaLnBrk="1" hangingPunct="1"/>
            <a:r>
              <a:rPr lang="en-US" sz="2000"/>
              <a:t>Specialization </a:t>
            </a:r>
          </a:p>
          <a:p>
            <a:pPr eaLnBrk="1" hangingPunct="1"/>
            <a:r>
              <a:rPr lang="en-US" sz="2000"/>
              <a:t>Subsidy</a:t>
            </a:r>
          </a:p>
          <a:p>
            <a:pPr eaLnBrk="1" hangingPunct="1"/>
            <a:r>
              <a:rPr lang="en-US" sz="2000"/>
              <a:t>Synthetic substitutes</a:t>
            </a:r>
          </a:p>
          <a:p>
            <a:pPr eaLnBrk="1" hangingPunct="1"/>
            <a:r>
              <a:rPr lang="en-US" sz="2000"/>
              <a:t>Tariffs</a:t>
            </a:r>
          </a:p>
          <a:p>
            <a:pPr eaLnBrk="1" hangingPunct="1"/>
            <a:r>
              <a:rPr lang="en-US" sz="2000"/>
              <a:t>Trade creation</a:t>
            </a:r>
          </a:p>
          <a:p>
            <a:pPr eaLnBrk="1" hangingPunct="1"/>
            <a:r>
              <a:rPr lang="en-US" sz="2000"/>
              <a:t>Trade deficits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6451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Trade diversion</a:t>
            </a:r>
          </a:p>
          <a:p>
            <a:pPr eaLnBrk="1" hangingPunct="1"/>
            <a:r>
              <a:rPr lang="en-US" sz="2000"/>
              <a:t>Trade liberalization</a:t>
            </a:r>
          </a:p>
          <a:p>
            <a:pPr eaLnBrk="1" hangingPunct="1"/>
            <a:r>
              <a:rPr lang="en-US" sz="2000"/>
              <a:t>Trade optimists</a:t>
            </a:r>
          </a:p>
          <a:p>
            <a:pPr eaLnBrk="1" hangingPunct="1"/>
            <a:r>
              <a:rPr lang="en-US" sz="2000"/>
              <a:t>Trade pessimists </a:t>
            </a:r>
          </a:p>
          <a:p>
            <a:pPr eaLnBrk="1" hangingPunct="1"/>
            <a:r>
              <a:rPr lang="en-US" sz="2000"/>
              <a:t>Uncertainty</a:t>
            </a:r>
          </a:p>
          <a:p>
            <a:pPr eaLnBrk="1" hangingPunct="1"/>
            <a:r>
              <a:rPr lang="en-US" sz="2000"/>
              <a:t>Undervalued exchange rate </a:t>
            </a:r>
          </a:p>
          <a:p>
            <a:pPr eaLnBrk="1" hangingPunct="1"/>
            <a:r>
              <a:rPr lang="en-US" sz="2000"/>
              <a:t>Uruguay Round</a:t>
            </a:r>
          </a:p>
          <a:p>
            <a:pPr eaLnBrk="1" hangingPunct="1"/>
            <a:r>
              <a:rPr lang="en-US" sz="2000"/>
              <a:t>Value added</a:t>
            </a:r>
          </a:p>
        </p:txBody>
      </p:sp>
      <p:sp>
        <p:nvSpPr>
          <p:cNvPr id="6451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Vent-for-surplus theory of international trade </a:t>
            </a:r>
          </a:p>
          <a:p>
            <a:pPr eaLnBrk="1" hangingPunct="1"/>
            <a:r>
              <a:rPr lang="en-US" sz="2000"/>
              <a:t>Wage-price spiral</a:t>
            </a:r>
          </a:p>
          <a:p>
            <a:pPr eaLnBrk="1" hangingPunct="1"/>
            <a:r>
              <a:rPr lang="en-US" sz="2000"/>
              <a:t>World Trade Organization (WTO)</a:t>
            </a:r>
          </a:p>
          <a:p>
            <a:pPr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12.2 International Trade: Some Key Issues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/>
              <a:t>Five Basic Questions about Trade and Development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How does international trade affect economic growth?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How does trade alter the distribution of income?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How can trade promote development?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Can developing countries determine how much they trade?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Is an outward-looking or an inward-looking trade policy best?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12.2 International Trade: Some Key Issues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The Importance of Exports to Different Developing Nations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Importance of exports to developing nations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Exports of developing countries are generally less diversified than those of developed countries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Merchandise exports as a share of GDP are often higher for developing countries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400"/>
          </a:p>
          <a:p>
            <a:pPr eaLnBrk="1" hangingPunct="1">
              <a:lnSpc>
                <a:spcPct val="90000"/>
              </a:lnSpc>
            </a:pP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Table 12.1  </a:t>
            </a:r>
            <a:r>
              <a:rPr lang="en-US" sz="2400" b="0"/>
              <a:t>Merchandise Exports in Perspective: Selected Countries, 2008</a:t>
            </a:r>
            <a:endParaRPr lang="en-GB" sz="2400"/>
          </a:p>
        </p:txBody>
      </p:sp>
      <p:pic>
        <p:nvPicPr>
          <p:cNvPr id="19462" name="Picture 6" descr="tbl12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8382000" cy="44275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Demand Elasticities and Export Earning Instability</a:t>
            </a:r>
            <a:endParaRPr lang="en-GB" sz="2800"/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Often low price elasticity of demand for agricultural commodities but supply shocks</a:t>
            </a:r>
          </a:p>
          <a:p>
            <a:pPr eaLnBrk="1" hangingPunct="1"/>
            <a:r>
              <a:rPr lang="en-US"/>
              <a:t>Often low price elasticity of supply for basic commodities but demand shocks</a:t>
            </a:r>
          </a:p>
          <a:p>
            <a:pPr eaLnBrk="1" hangingPunct="1"/>
            <a:r>
              <a:rPr lang="en-US"/>
              <a:t>Result can be export earnings instability; risks to income</a:t>
            </a:r>
          </a:p>
          <a:p>
            <a:pPr eaLnBrk="1" hangingPunct="1"/>
            <a:r>
              <a:rPr lang="en-US"/>
              <a:t>Also, low </a:t>
            </a:r>
            <a:r>
              <a:rPr lang="en-US" i="1"/>
              <a:t>income </a:t>
            </a:r>
            <a:r>
              <a:rPr lang="en-US"/>
              <a:t>elasticity of demand for primary products:</a:t>
            </a:r>
          </a:p>
          <a:p>
            <a:pPr eaLnBrk="1" hangingPunct="1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The Terms of Trade and the Prebisch-Singer Hypothesis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100"/>
              <a:t>Total export earnings depend upon:</a:t>
            </a:r>
          </a:p>
          <a:p>
            <a:pPr lvl="1" eaLnBrk="1" hangingPunct="1"/>
            <a:r>
              <a:rPr lang="en-US" sz="2000"/>
              <a:t>Total volume of exports sold; and,</a:t>
            </a:r>
          </a:p>
          <a:p>
            <a:pPr lvl="1" eaLnBrk="1" hangingPunct="1"/>
            <a:r>
              <a:rPr lang="en-US" sz="2000"/>
              <a:t>Price paid for exports</a:t>
            </a:r>
          </a:p>
          <a:p>
            <a:pPr eaLnBrk="1" hangingPunct="1"/>
            <a:r>
              <a:rPr lang="en-US" sz="2100"/>
              <a:t>Prebisch and Singer argued commodity export prices fall over time, so developing countries lose revenue unless they can continually increase export volumes </a:t>
            </a:r>
          </a:p>
          <a:p>
            <a:pPr eaLnBrk="1" hangingPunct="1"/>
            <a:r>
              <a:rPr lang="en-US" sz="2100"/>
              <a:t>They concluded that developing countries need to avoid dependence on primary exports</a:t>
            </a:r>
          </a:p>
          <a:p>
            <a:pPr eaLnBrk="1" hangingPunct="1"/>
            <a:r>
              <a:rPr lang="en-US" sz="2100"/>
              <a:t>Some evidence relative prices within manufactures are also diverging with falling prices for low-skill products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2412</Words>
  <Application>Microsoft Office PowerPoint</Application>
  <PresentationFormat>On-screen Show (4:3)</PresentationFormat>
  <Paragraphs>321</Paragraphs>
  <Slides>49</Slides>
  <Notes>48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Office Theme</vt:lpstr>
      <vt:lpstr>Equation</vt:lpstr>
      <vt:lpstr>Catatan:</vt:lpstr>
      <vt:lpstr>Chapter 12</vt:lpstr>
      <vt:lpstr>12.1 Economic Globalization:  An Introduction</vt:lpstr>
      <vt:lpstr>12.2 International Trade: Some Key Issues</vt:lpstr>
      <vt:lpstr>12.2 International Trade: Some Key Issues</vt:lpstr>
      <vt:lpstr>12.2 International Trade: Some Key Issues</vt:lpstr>
      <vt:lpstr>Table 12.1  Merchandise Exports in Perspective: Selected Countries, 2008</vt:lpstr>
      <vt:lpstr>Demand Elasticities and Export Earning Instability</vt:lpstr>
      <vt:lpstr>The Terms of Trade and the Prebisch-Singer Hypothesis</vt:lpstr>
      <vt:lpstr>12.3 The Traditional Theory of International Trade</vt:lpstr>
      <vt:lpstr>Figure 12.1  Trade with Variable Factor Proportions and Different Factor Endowments</vt:lpstr>
      <vt:lpstr>Figure 12.1  Trade with Variable Factor Proportions and Different Factor Endowments (continued)</vt:lpstr>
      <vt:lpstr>12.3 The Traditional Theory of International Trade (cont’d)</vt:lpstr>
      <vt:lpstr>12.3 The Traditional Theory of International Trade (cont’d)</vt:lpstr>
      <vt:lpstr>12.4 Critique of Traditional Free-Trade Theory, in the Context of Developing-Country Experience </vt:lpstr>
      <vt:lpstr>12.4 The Critique of Traditional Free-Trade Theory in the Context of Developing-Country Experience</vt:lpstr>
      <vt:lpstr>12.4 The Critique of Traditional Free-Trade Theory in the Context of Developing-Country Experience</vt:lpstr>
      <vt:lpstr>Figure 12.2  The Vent-for-Surplus Theory of Trade</vt:lpstr>
      <vt:lpstr>12.4 The Critique of Traditional Free-Trade Theory in the Context of Developing-Country Experience (cont’d)</vt:lpstr>
      <vt:lpstr>12.4 The Critique of Traditional Free-Trade Theory in the Context of Developing-Country Experience (cont’d)</vt:lpstr>
      <vt:lpstr>12.4 The Critique of Traditional Free-Trade Theory in the Context of Developing-Country Experience (cont’d)</vt:lpstr>
      <vt:lpstr>12.4 The Critique of Traditional Free-Trade Theory in the Context of Developing-Country Experience (cont’d)</vt:lpstr>
      <vt:lpstr>12.4 The Critique of Traditional Free-Trade Theory in the Context of Developing-Country Experience (cont’d)</vt:lpstr>
      <vt:lpstr>12.4 The Critique of Traditional Free-Trade Theory in the Context of Developing-Country Experience (cont’d)</vt:lpstr>
      <vt:lpstr>12.5 Traditional Trade Strategies for Development: Export Promotion versus Import Substitution</vt:lpstr>
      <vt:lpstr>12.5 Traditional Trade Strategies for Development: Export Promotion versus Import Substitution</vt:lpstr>
      <vt:lpstr>Figure 12.3  Import Substitution and the Theory of Protection</vt:lpstr>
      <vt:lpstr>12.5 Traditional Trade Strategies for Development: Export Promotion versus Import Substitution (cont’d)</vt:lpstr>
      <vt:lpstr>12.5 Traditional Trade Strategies for Development: Export Promotion versus Import Substitution (cont’d)</vt:lpstr>
      <vt:lpstr>12.5 Traditional Trade Strategies for Development: Export Promotion versus Import Substitution (cont’d)</vt:lpstr>
      <vt:lpstr>12.5 Traditional Trade Strategies for Development: Export Promotion versus Import Substitution (cont’d)</vt:lpstr>
      <vt:lpstr>12.5 Traditional Trade Strategies for Development: Export Promotion versus Import Substitution (cont’d)</vt:lpstr>
      <vt:lpstr>12.5 Traditional Trade Strategies for Development: Export Promotion versus Import Substitution</vt:lpstr>
      <vt:lpstr>Figure 12.4  Free-Market and Controlled Rates of Foreign Exchange</vt:lpstr>
      <vt:lpstr>12.5 Traditional Trade Strategies for Development: Export Promotion versus Import Substitution (cont’d)</vt:lpstr>
      <vt:lpstr>12.5 Traditional Trade Strategies for Development: Export Promotion versus Import Substitution (cont’d)</vt:lpstr>
      <vt:lpstr>12.5 Traditional Trade Strategies for Development: Export Promotion versus Import Substitution (cont’d)</vt:lpstr>
      <vt:lpstr>Export-Oriented Industrialization Strategy: Some arguments in the literature on why, in principle, it could be effective: </vt:lpstr>
      <vt:lpstr>12.6 The Industrialization Strategy Approach to Export Policy</vt:lpstr>
      <vt:lpstr>12.7 South-South Trade and Economic Integration</vt:lpstr>
      <vt:lpstr>12.7 South-South Trade and Economic Integration</vt:lpstr>
      <vt:lpstr>12.8 Trade Policies of Developed Countries: The Need for Reform and Resistance to New Protectionist Pressures</vt:lpstr>
      <vt:lpstr>Figure 12.5  Effective Tariff Faced by Income Groups, 1997-1998</vt:lpstr>
      <vt:lpstr>Concepts for Review</vt:lpstr>
      <vt:lpstr>Concepts for Review (cont’d)</vt:lpstr>
      <vt:lpstr>Concepts for Review (cont’d)</vt:lpstr>
      <vt:lpstr>Concepts for Review (cont’d)</vt:lpstr>
      <vt:lpstr>Concepts for Review (cont’d)</vt:lpstr>
      <vt:lpstr>Concepts for Review (cont’d)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Catatan:</dc:title>
  <dc:creator>Asus</dc:creator>
  <cp:lastModifiedBy>Asus</cp:lastModifiedBy>
  <cp:revision>2</cp:revision>
  <dcterms:created xsi:type="dcterms:W3CDTF">2014-10-27T17:15:14Z</dcterms:created>
  <dcterms:modified xsi:type="dcterms:W3CDTF">2014-10-27T17:20:48Z</dcterms:modified>
</cp:coreProperties>
</file>